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 id="268" r:id="rId12"/>
    <p:sldId id="270" r:id="rId13"/>
    <p:sldId id="271" r:id="rId14"/>
    <p:sldId id="272" r:id="rId15"/>
    <p:sldId id="282" r:id="rId16"/>
    <p:sldId id="274" r:id="rId17"/>
    <p:sldId id="273" r:id="rId18"/>
    <p:sldId id="275" r:id="rId19"/>
    <p:sldId id="276" r:id="rId20"/>
    <p:sldId id="277" r:id="rId21"/>
    <p:sldId id="278" r:id="rId22"/>
    <p:sldId id="279" r:id="rId23"/>
    <p:sldId id="280" r:id="rId24"/>
    <p:sldId id="281"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hyperlink" Target="https://www.youtube.com/user/dataschoo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1145-A32F-4E7F-9030-AE1B7C65354B}"/>
              </a:ext>
            </a:extLst>
          </p:cNvPr>
          <p:cNvSpPr>
            <a:spLocks noGrp="1"/>
          </p:cNvSpPr>
          <p:nvPr>
            <p:ph type="ctrTitle"/>
          </p:nvPr>
        </p:nvSpPr>
        <p:spPr>
          <a:xfrm>
            <a:off x="1169718" y="1384850"/>
            <a:ext cx="8441634" cy="1646302"/>
          </a:xfrm>
        </p:spPr>
        <p:txBody>
          <a:bodyPr/>
          <a:lstStyle/>
          <a:p>
            <a:pPr algn="ctr">
              <a:lnSpc>
                <a:spcPct val="150000"/>
              </a:lnSpc>
            </a:pPr>
            <a:r>
              <a:rPr lang="en-US" sz="3200" b="1" dirty="0">
                <a:solidFill>
                  <a:schemeClr val="accent2">
                    <a:lumMod val="50000"/>
                  </a:schemeClr>
                </a:solidFill>
                <a:latin typeface="Times New Roman" panose="02020603050405020304" pitchFamily="18" charset="0"/>
                <a:cs typeface="Times New Roman" panose="02020603050405020304" pitchFamily="18" charset="0"/>
              </a:rPr>
              <a:t>BÀI TOÁN DỰ ĐOÁN NG</a:t>
            </a:r>
            <a:r>
              <a:rPr lang="vi-VN" sz="3200" b="1" dirty="0">
                <a:solidFill>
                  <a:schemeClr val="accent2">
                    <a:lumMod val="50000"/>
                  </a:schemeClr>
                </a:solidFill>
                <a:latin typeface="Times New Roman" panose="02020603050405020304" pitchFamily="18" charset="0"/>
                <a:cs typeface="Times New Roman" panose="02020603050405020304" pitchFamily="18" charset="0"/>
              </a:rPr>
              <a:t>Ư</a:t>
            </a:r>
            <a:r>
              <a:rPr lang="en-US" sz="3200" b="1" dirty="0">
                <a:solidFill>
                  <a:schemeClr val="accent2">
                    <a:lumMod val="50000"/>
                  </a:schemeClr>
                </a:solidFill>
                <a:latin typeface="Times New Roman" panose="02020603050405020304" pitchFamily="18" charset="0"/>
                <a:cs typeface="Times New Roman" panose="02020603050405020304" pitchFamily="18" charset="0"/>
              </a:rPr>
              <a:t>ỜI SỐNG SÓT  TÀU TITANIC</a:t>
            </a:r>
            <a:br>
              <a:rPr lang="en-US" sz="3200" b="1" dirty="0">
                <a:solidFill>
                  <a:schemeClr val="accent2">
                    <a:lumMod val="50000"/>
                  </a:schemeClr>
                </a:solidFill>
                <a:latin typeface="Times New Roman" panose="02020603050405020304" pitchFamily="18" charset="0"/>
                <a:cs typeface="Times New Roman" panose="02020603050405020304" pitchFamily="18" charset="0"/>
              </a:rPr>
            </a:br>
            <a:r>
              <a:rPr lang="en-US" sz="3200" b="1" dirty="0">
                <a:solidFill>
                  <a:schemeClr val="accent2">
                    <a:lumMod val="50000"/>
                  </a:schemeClr>
                </a:solidFill>
                <a:latin typeface="Times New Roman" panose="02020603050405020304" pitchFamily="18" charset="0"/>
                <a:cs typeface="Times New Roman" panose="02020603050405020304" pitchFamily="18" charset="0"/>
              </a:rPr>
              <a:t>WEBSITE KAGGLE</a:t>
            </a:r>
          </a:p>
        </p:txBody>
      </p:sp>
      <p:sp>
        <p:nvSpPr>
          <p:cNvPr id="4" name="TextBox 3">
            <a:extLst>
              <a:ext uri="{FF2B5EF4-FFF2-40B4-BE49-F238E27FC236}">
                <a16:creationId xmlns:a16="http://schemas.microsoft.com/office/drawing/2014/main" id="{55E52A90-E3CC-4A46-BE10-6E4FB9D2A580}"/>
              </a:ext>
            </a:extLst>
          </p:cNvPr>
          <p:cNvSpPr txBox="1"/>
          <p:nvPr/>
        </p:nvSpPr>
        <p:spPr>
          <a:xfrm>
            <a:off x="5509545" y="3694044"/>
            <a:ext cx="3797835" cy="1015663"/>
          </a:xfrm>
          <a:prstGeom prst="rect">
            <a:avLst/>
          </a:prstGeom>
          <a:noFill/>
        </p:spPr>
        <p:txBody>
          <a:bodyPr wrap="none" rtlCol="0">
            <a:spAutoFit/>
          </a:bodyPr>
          <a:lstStyle/>
          <a:p>
            <a:pPr algn="ct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Ngô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Hiếu</a:t>
            </a:r>
            <a:r>
              <a:rPr lang="en-US" sz="2000" dirty="0">
                <a:latin typeface="Times New Roman" panose="02020603050405020304" pitchFamily="18" charset="0"/>
                <a:cs typeface="Times New Roman" panose="02020603050405020304" pitchFamily="18" charset="0"/>
              </a:rPr>
              <a:t> -16520396</a:t>
            </a:r>
          </a:p>
          <a:p>
            <a:r>
              <a:rPr lang="en-US" sz="2000" dirty="0" err="1">
                <a:latin typeface="Times New Roman" panose="02020603050405020304" pitchFamily="18" charset="0"/>
                <a:cs typeface="Times New Roman" panose="02020603050405020304" pitchFamily="18" charset="0"/>
              </a:rPr>
              <a:t>Bùi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Hồng</a:t>
            </a:r>
            <a:r>
              <a:rPr lang="en-US" sz="2000" dirty="0">
                <a:latin typeface="Times New Roman" panose="02020603050405020304" pitchFamily="18" charset="0"/>
                <a:cs typeface="Times New Roman" panose="02020603050405020304" pitchFamily="18" charset="0"/>
              </a:rPr>
              <a:t> Chung - 16520122</a:t>
            </a:r>
          </a:p>
        </p:txBody>
      </p:sp>
    </p:spTree>
    <p:extLst>
      <p:ext uri="{BB962C8B-B14F-4D97-AF65-F5344CB8AC3E}">
        <p14:creationId xmlns:p14="http://schemas.microsoft.com/office/powerpoint/2010/main" val="127968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8053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3" name="Rectangle 2">
            <a:extLst>
              <a:ext uri="{FF2B5EF4-FFF2-40B4-BE49-F238E27FC236}">
                <a16:creationId xmlns:a16="http://schemas.microsoft.com/office/drawing/2014/main" id="{89EA6660-1CB8-4214-B88A-72CA06DE5EDA}"/>
              </a:ext>
            </a:extLst>
          </p:cNvPr>
          <p:cNvSpPr/>
          <p:nvPr/>
        </p:nvSpPr>
        <p:spPr>
          <a:xfrm>
            <a:off x="600501" y="1383696"/>
            <a:ext cx="2792752" cy="405367"/>
          </a:xfrm>
          <a:prstGeom prst="rect">
            <a:avLst/>
          </a:prstGeom>
        </p:spPr>
        <p:txBody>
          <a:bodyPr wrap="none">
            <a:spAutoFit/>
          </a:bodyPr>
          <a:lstStyle/>
          <a:p>
            <a:pPr>
              <a:lnSpc>
                <a:spcPct val="107000"/>
              </a:lnSpc>
              <a:spcBef>
                <a:spcPts val="200"/>
              </a:spcBef>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3.1.</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Xử</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lí</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missing value:</a:t>
            </a:r>
            <a:endParaRPr lang="en-US" sz="2000" b="1"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973127A-A818-4694-A25C-129E61D374C1}"/>
              </a:ext>
            </a:extLst>
          </p:cNvPr>
          <p:cNvSpPr/>
          <p:nvPr/>
        </p:nvSpPr>
        <p:spPr>
          <a:xfrm>
            <a:off x="937773" y="1789063"/>
            <a:ext cx="2054087" cy="369332"/>
          </a:xfrm>
          <a:prstGeom prst="rect">
            <a:avLst/>
          </a:prstGeom>
        </p:spPr>
        <p:txBody>
          <a:bodyPr wrap="square">
            <a:spAutoFit/>
          </a:bodyPr>
          <a:lstStyle/>
          <a:p>
            <a:pPr marR="0" lvl="0">
              <a:buSzPts val="1000"/>
              <a:tabLst>
                <a:tab pos="685800" algn="l"/>
              </a:tabLst>
            </a:pPr>
            <a:r>
              <a:rPr lang="en-US" b="1" dirty="0">
                <a:latin typeface="Times New Roman" panose="02020603050405020304" pitchFamily="18" charset="0"/>
                <a:ea typeface="Times New Roman" panose="02020603050405020304" pitchFamily="18" charset="0"/>
              </a:rPr>
              <a:t>Feature Age</a:t>
            </a:r>
          </a:p>
        </p:txBody>
      </p:sp>
      <p:sp>
        <p:nvSpPr>
          <p:cNvPr id="6" name="Rectangle 5">
            <a:extLst>
              <a:ext uri="{FF2B5EF4-FFF2-40B4-BE49-F238E27FC236}">
                <a16:creationId xmlns:a16="http://schemas.microsoft.com/office/drawing/2014/main" id="{0D6EDBAB-E92A-40FC-98B6-8253759A91FB}"/>
              </a:ext>
            </a:extLst>
          </p:cNvPr>
          <p:cNvSpPr/>
          <p:nvPr/>
        </p:nvSpPr>
        <p:spPr>
          <a:xfrm>
            <a:off x="937773" y="2306163"/>
            <a:ext cx="9089170" cy="873572"/>
          </a:xfrm>
          <a:prstGeom prst="rect">
            <a:avLst/>
          </a:prstGeom>
        </p:spPr>
        <p:txBody>
          <a:bodyPr wrap="square">
            <a:spAutoFit/>
          </a:bodyPr>
          <a:lstStyle/>
          <a:p>
            <a:pPr>
              <a:lnSpc>
                <a:spcPct val="150000"/>
              </a:lnSpc>
            </a:pPr>
            <a:r>
              <a:rPr lang="vi-VN" dirty="0">
                <a:latin typeface="Times New Roman" panose="02020603050405020304" pitchFamily="18" charset="0"/>
                <a:cs typeface="Times New Roman" panose="02020603050405020304" pitchFamily="18" charset="0"/>
              </a:rPr>
              <a:t>Import thư viện plt và seaborn.</a:t>
            </a:r>
          </a:p>
          <a:p>
            <a:pPr>
              <a:lnSpc>
                <a:spcPct val="150000"/>
              </a:lnSpc>
            </a:pPr>
            <a:r>
              <a:rPr lang="vi-VN" dirty="0">
                <a:latin typeface="Times New Roman" panose="02020603050405020304" pitchFamily="18" charset="0"/>
                <a:cs typeface="Times New Roman" panose="02020603050405020304" pitchFamily="18" charset="0"/>
              </a:rPr>
              <a:t>Plot heatmap để xem sự tương quan giữa đặc tính tuổi tác so với các đặc tính còn lại -&gt; Pclass.</a:t>
            </a:r>
          </a:p>
        </p:txBody>
      </p:sp>
    </p:spTree>
    <p:extLst>
      <p:ext uri="{BB962C8B-B14F-4D97-AF65-F5344CB8AC3E}">
        <p14:creationId xmlns:p14="http://schemas.microsoft.com/office/powerpoint/2010/main" val="190956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FA8FF1-51FC-4505-B6E1-8945D9D8992F}"/>
              </a:ext>
            </a:extLst>
          </p:cNvPr>
          <p:cNvPicPr/>
          <p:nvPr/>
        </p:nvPicPr>
        <p:blipFill>
          <a:blip r:embed="rId2"/>
          <a:stretch>
            <a:fillRect/>
          </a:stretch>
        </p:blipFill>
        <p:spPr>
          <a:xfrm>
            <a:off x="542665" y="278508"/>
            <a:ext cx="5943600" cy="5221540"/>
          </a:xfrm>
          <a:prstGeom prst="rect">
            <a:avLst/>
          </a:prstGeom>
        </p:spPr>
      </p:pic>
      <p:pic>
        <p:nvPicPr>
          <p:cNvPr id="5" name="Picture 4">
            <a:extLst>
              <a:ext uri="{FF2B5EF4-FFF2-40B4-BE49-F238E27FC236}">
                <a16:creationId xmlns:a16="http://schemas.microsoft.com/office/drawing/2014/main" id="{6DF01B0A-BD97-44D0-BAE7-1B707A9F9408}"/>
              </a:ext>
            </a:extLst>
          </p:cNvPr>
          <p:cNvPicPr/>
          <p:nvPr/>
        </p:nvPicPr>
        <p:blipFill>
          <a:blip r:embed="rId3"/>
          <a:stretch>
            <a:fillRect/>
          </a:stretch>
        </p:blipFill>
        <p:spPr>
          <a:xfrm>
            <a:off x="542665" y="5786769"/>
            <a:ext cx="6649706" cy="463906"/>
          </a:xfrm>
          <a:prstGeom prst="rect">
            <a:avLst/>
          </a:prstGeom>
        </p:spPr>
      </p:pic>
    </p:spTree>
    <p:extLst>
      <p:ext uri="{BB962C8B-B14F-4D97-AF65-F5344CB8AC3E}">
        <p14:creationId xmlns:p14="http://schemas.microsoft.com/office/powerpoint/2010/main" val="18728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846401" y="1511068"/>
            <a:ext cx="2352119"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Feature Embarked:</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515F0DD-9A2E-4FCC-98B6-4BAC1CD0602F}"/>
              </a:ext>
            </a:extLst>
          </p:cNvPr>
          <p:cNvSpPr/>
          <p:nvPr/>
        </p:nvSpPr>
        <p:spPr>
          <a:xfrm>
            <a:off x="846401" y="2060321"/>
            <a:ext cx="6860275" cy="369332"/>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apply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row missing value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feature </a:t>
            </a:r>
            <a:r>
              <a:rPr lang="en-US" dirty="0" err="1">
                <a:latin typeface="Times New Roman" panose="02020603050405020304" pitchFamily="18" charset="0"/>
                <a:cs typeface="Times New Roman" panose="02020603050405020304" pitchFamily="18" charset="0"/>
              </a:rPr>
              <a:t>Pclass</a:t>
            </a:r>
            <a:r>
              <a:rPr lang="en-US"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08EB6D35-DD34-4655-A0E0-C577B21FA5B8}"/>
              </a:ext>
            </a:extLst>
          </p:cNvPr>
          <p:cNvPicPr/>
          <p:nvPr/>
        </p:nvPicPr>
        <p:blipFill>
          <a:blip r:embed="rId2"/>
          <a:stretch>
            <a:fillRect/>
          </a:stretch>
        </p:blipFill>
        <p:spPr>
          <a:xfrm>
            <a:off x="969230" y="2680620"/>
            <a:ext cx="7287666" cy="1175437"/>
          </a:xfrm>
          <a:prstGeom prst="rect">
            <a:avLst/>
          </a:prstGeom>
        </p:spPr>
      </p:pic>
      <p:sp>
        <p:nvSpPr>
          <p:cNvPr id="3" name="Rectangle 2">
            <a:extLst>
              <a:ext uri="{FF2B5EF4-FFF2-40B4-BE49-F238E27FC236}">
                <a16:creationId xmlns:a16="http://schemas.microsoft.com/office/drawing/2014/main" id="{9E7D11A8-EA99-4A50-BB9A-AF3E98DA8515}"/>
              </a:ext>
            </a:extLst>
          </p:cNvPr>
          <p:cNvSpPr/>
          <p:nvPr/>
        </p:nvSpPr>
        <p:spPr>
          <a:xfrm>
            <a:off x="846400" y="3953974"/>
            <a:ext cx="8483129" cy="646331"/>
          </a:xfrm>
          <a:prstGeom prst="rect">
            <a:avLst/>
          </a:prstGeom>
        </p:spPr>
        <p:txBody>
          <a:bodyPr wrap="square">
            <a:spAutoFit/>
          </a:bodyPr>
          <a:lstStyle/>
          <a:p>
            <a:r>
              <a:rPr lang="en-US" dirty="0" err="1">
                <a:solidFill>
                  <a:prstClr val="black"/>
                </a:solidFill>
                <a:latin typeface="Times New Roman" panose="02020603050405020304" pitchFamily="18" charset="0"/>
                <a:cs typeface="Times New Roman" panose="02020603050405020304" pitchFamily="18" charset="0"/>
              </a:rPr>
              <a:t>Đối</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với</a:t>
            </a:r>
            <a:r>
              <a:rPr lang="en-US" dirty="0">
                <a:solidFill>
                  <a:prstClr val="black"/>
                </a:solidFill>
                <a:latin typeface="Times New Roman" panose="02020603050405020304" pitchFamily="18" charset="0"/>
                <a:cs typeface="Times New Roman" panose="02020603050405020304" pitchFamily="18" charset="0"/>
              </a:rPr>
              <a:t> feature Embarked, </a:t>
            </a:r>
            <a:r>
              <a:rPr lang="en-US" dirty="0" err="1">
                <a:solidFill>
                  <a:prstClr val="black"/>
                </a:solidFill>
                <a:latin typeface="Times New Roman" panose="02020603050405020304" pitchFamily="18" charset="0"/>
                <a:cs typeface="Times New Roman" panose="02020603050405020304" pitchFamily="18" charset="0"/>
              </a:rPr>
              <a:t>dùng</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một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chút</a:t>
            </a:r>
            <a:r>
              <a:rPr lang="en-US" dirty="0">
                <a:solidFill>
                  <a:prstClr val="black"/>
                </a:solidFill>
                <a:latin typeface="Times New Roman" panose="02020603050405020304" pitchFamily="18" charset="0"/>
                <a:cs typeface="Times New Roman" panose="02020603050405020304" pitchFamily="18" charset="0"/>
              </a:rPr>
              <a:t> google search </a:t>
            </a:r>
            <a:r>
              <a:rPr lang="en-US" dirty="0" err="1">
                <a:solidFill>
                  <a:prstClr val="black"/>
                </a:solidFill>
                <a:latin typeface="Times New Roman" panose="02020603050405020304" pitchFamily="18" charset="0"/>
                <a:cs typeface="Times New Roman" panose="02020603050405020304" pitchFamily="18" charset="0"/>
              </a:rPr>
              <a:t>chúng</a:t>
            </a:r>
            <a:r>
              <a:rPr lang="en-US" dirty="0">
                <a:solidFill>
                  <a:prstClr val="black"/>
                </a:solidFill>
                <a:latin typeface="Times New Roman" panose="02020603050405020304" pitchFamily="18" charset="0"/>
                <a:cs typeface="Times New Roman" panose="02020603050405020304" pitchFamily="18" charset="0"/>
              </a:rPr>
              <a:t> ta </a:t>
            </a:r>
            <a:r>
              <a:rPr lang="en-US" dirty="0" err="1">
                <a:solidFill>
                  <a:prstClr val="black"/>
                </a:solidFill>
                <a:latin typeface="Times New Roman" panose="02020603050405020304" pitchFamily="18" charset="0"/>
                <a:cs typeface="Times New Roman" panose="02020603050405020304" pitchFamily="18" charset="0"/>
              </a:rPr>
              <a:t>có</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thể</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thấy</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hành</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khách</a:t>
            </a:r>
            <a:r>
              <a:rPr lang="en-US" dirty="0">
                <a:solidFill>
                  <a:prstClr val="black"/>
                </a:solidFill>
                <a:latin typeface="Times New Roman" panose="02020603050405020304" pitchFamily="18" charset="0"/>
                <a:cs typeface="Times New Roman" panose="02020603050405020304" pitchFamily="18" charset="0"/>
              </a:rPr>
              <a:t> missing </a:t>
            </a:r>
            <a:r>
              <a:rPr lang="en-US" dirty="0" err="1">
                <a:solidFill>
                  <a:prstClr val="black"/>
                </a:solidFill>
                <a:latin typeface="Times New Roman" panose="02020603050405020304" pitchFamily="18" charset="0"/>
                <a:cs typeface="Times New Roman" panose="02020603050405020304" pitchFamily="18" charset="0"/>
              </a:rPr>
              <a:t>bắt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đầu</a:t>
            </a:r>
            <a:r>
              <a:rPr lang="en-US" dirty="0">
                <a:solidFill>
                  <a:prstClr val="black"/>
                </a:solidFill>
                <a:latin typeface="Times New Roman" panose="02020603050405020304" pitchFamily="18" charset="0"/>
                <a:cs typeface="Times New Roman" panose="02020603050405020304" pitchFamily="18" charset="0"/>
              </a:rPr>
              <a:t> ở ‘S’.</a:t>
            </a:r>
            <a:endParaRPr lang="en-US" dirty="0"/>
          </a:p>
        </p:txBody>
      </p:sp>
    </p:spTree>
    <p:extLst>
      <p:ext uri="{BB962C8B-B14F-4D97-AF65-F5344CB8AC3E}">
        <p14:creationId xmlns:p14="http://schemas.microsoft.com/office/powerpoint/2010/main" val="371130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846401" y="1511068"/>
            <a:ext cx="1691873"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Feature Fare:</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E3564B3-B5D6-4700-932A-6FDAC6189E3A}"/>
              </a:ext>
            </a:extLst>
          </p:cNvPr>
          <p:cNvSpPr/>
          <p:nvPr/>
        </p:nvSpPr>
        <p:spPr>
          <a:xfrm>
            <a:off x="846400" y="1911178"/>
            <a:ext cx="8925397" cy="45807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feature Fare, do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1 row,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mean().</a:t>
            </a:r>
          </a:p>
        </p:txBody>
      </p:sp>
      <p:pic>
        <p:nvPicPr>
          <p:cNvPr id="9" name="Picture 8">
            <a:extLst>
              <a:ext uri="{FF2B5EF4-FFF2-40B4-BE49-F238E27FC236}">
                <a16:creationId xmlns:a16="http://schemas.microsoft.com/office/drawing/2014/main" id="{FF92DE21-3689-4233-81DA-231ABBC7204F}"/>
              </a:ext>
            </a:extLst>
          </p:cNvPr>
          <p:cNvPicPr/>
          <p:nvPr/>
        </p:nvPicPr>
        <p:blipFill>
          <a:blip r:embed="rId2"/>
          <a:stretch>
            <a:fillRect/>
          </a:stretch>
        </p:blipFill>
        <p:spPr>
          <a:xfrm>
            <a:off x="1965810" y="3252196"/>
            <a:ext cx="2770354" cy="3274468"/>
          </a:xfrm>
          <a:prstGeom prst="rect">
            <a:avLst/>
          </a:prstGeom>
        </p:spPr>
      </p:pic>
      <p:sp>
        <p:nvSpPr>
          <p:cNvPr id="5" name="Rectangle 4">
            <a:extLst>
              <a:ext uri="{FF2B5EF4-FFF2-40B4-BE49-F238E27FC236}">
                <a16:creationId xmlns:a16="http://schemas.microsoft.com/office/drawing/2014/main" id="{E57FD273-2620-49DD-A89F-3DD496BC7348}"/>
              </a:ext>
            </a:extLst>
          </p:cNvPr>
          <p:cNvSpPr/>
          <p:nvPr/>
        </p:nvSpPr>
        <p:spPr>
          <a:xfrm>
            <a:off x="4830195" y="4132621"/>
            <a:ext cx="4941602" cy="1289071"/>
          </a:xfrm>
          <a:prstGeom prst="rect">
            <a:avLst/>
          </a:prstGeom>
        </p:spPr>
        <p:txBody>
          <a:bodyPr wrap="square">
            <a:spAutoFit/>
          </a:bodyPr>
          <a:lstStyle/>
          <a:p>
            <a:pPr>
              <a:lnSpc>
                <a:spcPct val="150000"/>
              </a:lnSpc>
            </a:pPr>
            <a:r>
              <a:rPr lang="en-US" dirty="0">
                <a:sym typeface="Wingdings" panose="05000000000000000000" pitchFamily="2" charset="2"/>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feature </a:t>
            </a:r>
            <a:r>
              <a:rPr lang="en-US" b="1" dirty="0">
                <a:latin typeface="Times New Roman" panose="02020603050405020304" pitchFamily="18" charset="0"/>
                <a:cs typeface="Times New Roman" panose="02020603050405020304" pitchFamily="18" charset="0"/>
              </a:rPr>
              <a:t>Cabin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drop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missing values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survived missing ở test data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189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846401" y="1498593"/>
            <a:ext cx="2970878"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3.2. Feature Engineering:</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515F0DD-9A2E-4FCC-98B6-4BAC1CD0602F}"/>
              </a:ext>
            </a:extLst>
          </p:cNvPr>
          <p:cNvSpPr/>
          <p:nvPr/>
        </p:nvSpPr>
        <p:spPr>
          <a:xfrm>
            <a:off x="1359472" y="3341550"/>
            <a:ext cx="6860275" cy="369332"/>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feature family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2 feature </a:t>
            </a:r>
            <a:r>
              <a:rPr lang="en-US" dirty="0" err="1">
                <a:latin typeface="Times New Roman" panose="02020603050405020304" pitchFamily="18" charset="0"/>
                <a:cs typeface="Times New Roman" panose="02020603050405020304" pitchFamily="18" charset="0"/>
              </a:rPr>
              <a:t>Sibsp</a:t>
            </a:r>
            <a:r>
              <a:rPr lang="en-US" dirty="0">
                <a:latin typeface="Times New Roman" panose="02020603050405020304" pitchFamily="18" charset="0"/>
                <a:cs typeface="Times New Roman" panose="02020603050405020304" pitchFamily="18" charset="0"/>
              </a:rPr>
              <a:t>, Parch</a:t>
            </a:r>
          </a:p>
        </p:txBody>
      </p:sp>
      <p:pic>
        <p:nvPicPr>
          <p:cNvPr id="6" name="Picture 5">
            <a:extLst>
              <a:ext uri="{FF2B5EF4-FFF2-40B4-BE49-F238E27FC236}">
                <a16:creationId xmlns:a16="http://schemas.microsoft.com/office/drawing/2014/main" id="{42535745-2D95-4565-8CF9-882EE37F886D}"/>
              </a:ext>
            </a:extLst>
          </p:cNvPr>
          <p:cNvPicPr/>
          <p:nvPr/>
        </p:nvPicPr>
        <p:blipFill>
          <a:blip r:embed="rId2"/>
          <a:stretch>
            <a:fillRect/>
          </a:stretch>
        </p:blipFill>
        <p:spPr>
          <a:xfrm>
            <a:off x="1359472" y="2480050"/>
            <a:ext cx="7616588" cy="623674"/>
          </a:xfrm>
          <a:prstGeom prst="rect">
            <a:avLst/>
          </a:prstGeom>
        </p:spPr>
      </p:pic>
      <p:sp>
        <p:nvSpPr>
          <p:cNvPr id="5" name="Rectangle 4">
            <a:extLst>
              <a:ext uri="{FF2B5EF4-FFF2-40B4-BE49-F238E27FC236}">
                <a16:creationId xmlns:a16="http://schemas.microsoft.com/office/drawing/2014/main" id="{49271058-A657-42B8-941C-319197FFD46B}"/>
              </a:ext>
            </a:extLst>
          </p:cNvPr>
          <p:cNvSpPr/>
          <p:nvPr/>
        </p:nvSpPr>
        <p:spPr>
          <a:xfrm>
            <a:off x="846401" y="1942006"/>
            <a:ext cx="2413033" cy="405367"/>
          </a:xfrm>
          <a:prstGeom prst="rect">
            <a:avLst/>
          </a:prstGeom>
        </p:spPr>
        <p:txBody>
          <a:bodyPr wrap="none">
            <a:spAutoFit/>
          </a:bodyPr>
          <a:lstStyle/>
          <a:p>
            <a:pPr marL="457200" marR="0">
              <a:lnSpc>
                <a:spcPct val="107000"/>
              </a:lnSpc>
              <a:spcBef>
                <a:spcPts val="200"/>
              </a:spcBef>
              <a:spcAft>
                <a:spcPts val="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 Family:</a:t>
            </a:r>
            <a:endParaRPr lang="en-US" sz="20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78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846401" y="1498593"/>
            <a:ext cx="2970878"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3.2. Feature Engineering:</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E6BA788-4A3D-4FCE-9D20-E8D045BF1251}"/>
              </a:ext>
            </a:extLst>
          </p:cNvPr>
          <p:cNvSpPr/>
          <p:nvPr/>
        </p:nvSpPr>
        <p:spPr>
          <a:xfrm>
            <a:off x="1270471" y="2409561"/>
            <a:ext cx="3666901"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feature Tittle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feature Name:</a:t>
            </a:r>
          </a:p>
        </p:txBody>
      </p:sp>
      <p:pic>
        <p:nvPicPr>
          <p:cNvPr id="9" name="Picture 8">
            <a:extLst>
              <a:ext uri="{FF2B5EF4-FFF2-40B4-BE49-F238E27FC236}">
                <a16:creationId xmlns:a16="http://schemas.microsoft.com/office/drawing/2014/main" id="{C31881ED-577C-43C2-A943-C13611A54B71}"/>
              </a:ext>
            </a:extLst>
          </p:cNvPr>
          <p:cNvPicPr/>
          <p:nvPr/>
        </p:nvPicPr>
        <p:blipFill>
          <a:blip r:embed="rId2"/>
          <a:stretch>
            <a:fillRect/>
          </a:stretch>
        </p:blipFill>
        <p:spPr>
          <a:xfrm>
            <a:off x="1270471" y="2976991"/>
            <a:ext cx="7451438" cy="2382416"/>
          </a:xfrm>
          <a:prstGeom prst="rect">
            <a:avLst/>
          </a:prstGeom>
        </p:spPr>
      </p:pic>
      <p:sp>
        <p:nvSpPr>
          <p:cNvPr id="5" name="Rectangle 4">
            <a:extLst>
              <a:ext uri="{FF2B5EF4-FFF2-40B4-BE49-F238E27FC236}">
                <a16:creationId xmlns:a16="http://schemas.microsoft.com/office/drawing/2014/main" id="{49271058-A657-42B8-941C-319197FFD46B}"/>
              </a:ext>
            </a:extLst>
          </p:cNvPr>
          <p:cNvSpPr/>
          <p:nvPr/>
        </p:nvSpPr>
        <p:spPr>
          <a:xfrm>
            <a:off x="846401" y="1942006"/>
            <a:ext cx="2147319" cy="405367"/>
          </a:xfrm>
          <a:prstGeom prst="rect">
            <a:avLst/>
          </a:prstGeom>
        </p:spPr>
        <p:txBody>
          <a:bodyPr wrap="none">
            <a:spAutoFit/>
          </a:bodyPr>
          <a:lstStyle/>
          <a:p>
            <a:pPr marL="457200" marR="0">
              <a:lnSpc>
                <a:spcPct val="107000"/>
              </a:lnSpc>
              <a:spcBef>
                <a:spcPts val="200"/>
              </a:spcBef>
              <a:spcAft>
                <a:spcPts val="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 Title:</a:t>
            </a:r>
            <a:endParaRPr lang="en-US" sz="20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7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600501" y="1511068"/>
            <a:ext cx="2970878"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3.2. Feature Engineering:</a:t>
            </a:r>
            <a:endParaRPr 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75D3FAB-4F15-4A50-80DA-DE9690B1F95B}"/>
              </a:ext>
            </a:extLst>
          </p:cNvPr>
          <p:cNvSpPr/>
          <p:nvPr/>
        </p:nvSpPr>
        <p:spPr>
          <a:xfrm>
            <a:off x="846401" y="2339292"/>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drop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column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8523B2A7-EF88-42A3-9E60-2021675AEF96}"/>
              </a:ext>
            </a:extLst>
          </p:cNvPr>
          <p:cNvPicPr/>
          <p:nvPr/>
        </p:nvPicPr>
        <p:blipFill>
          <a:blip r:embed="rId2"/>
          <a:stretch>
            <a:fillRect/>
          </a:stretch>
        </p:blipFill>
        <p:spPr>
          <a:xfrm>
            <a:off x="769303" y="3136738"/>
            <a:ext cx="8434078" cy="531631"/>
          </a:xfrm>
          <a:prstGeom prst="rect">
            <a:avLst/>
          </a:prstGeom>
        </p:spPr>
      </p:pic>
    </p:spTree>
    <p:extLst>
      <p:ext uri="{BB962C8B-B14F-4D97-AF65-F5344CB8AC3E}">
        <p14:creationId xmlns:p14="http://schemas.microsoft.com/office/powerpoint/2010/main" val="84932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90789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lí</a:t>
            </a:r>
            <a:r>
              <a:rPr lang="en-US" sz="2400" b="1" dirty="0">
                <a:latin typeface="Times New Roman" panose="02020603050405020304" pitchFamily="18" charset="0"/>
                <a:cs typeface="Times New Roman" panose="02020603050405020304" pitchFamily="18" charset="0"/>
              </a:rPr>
              <a:t> data:</a:t>
            </a:r>
          </a:p>
        </p:txBody>
      </p:sp>
      <p:sp>
        <p:nvSpPr>
          <p:cNvPr id="2" name="Rectangle 1">
            <a:extLst>
              <a:ext uri="{FF2B5EF4-FFF2-40B4-BE49-F238E27FC236}">
                <a16:creationId xmlns:a16="http://schemas.microsoft.com/office/drawing/2014/main" id="{D8564962-67EC-4834-973A-A1976830D542}"/>
              </a:ext>
            </a:extLst>
          </p:cNvPr>
          <p:cNvSpPr/>
          <p:nvPr/>
        </p:nvSpPr>
        <p:spPr>
          <a:xfrm>
            <a:off x="846401" y="1511068"/>
            <a:ext cx="356879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3.3. </a:t>
            </a:r>
            <a:r>
              <a:rPr lang="en-US" sz="2000" b="1" dirty="0" err="1">
                <a:latin typeface="Times New Roman" panose="02020603050405020304" pitchFamily="18" charset="0"/>
                <a:cs typeface="Times New Roman" panose="02020603050405020304" pitchFamily="18" charset="0"/>
              </a:rPr>
              <a:t>OneHotEncoder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data :</a:t>
            </a:r>
          </a:p>
        </p:txBody>
      </p:sp>
      <p:sp>
        <p:nvSpPr>
          <p:cNvPr id="11" name="Rectangle 10">
            <a:extLst>
              <a:ext uri="{FF2B5EF4-FFF2-40B4-BE49-F238E27FC236}">
                <a16:creationId xmlns:a16="http://schemas.microsoft.com/office/drawing/2014/main" id="{10409FB2-BDC9-4CFF-8727-30DF8AF15EC3}"/>
              </a:ext>
            </a:extLst>
          </p:cNvPr>
          <p:cNvSpPr/>
          <p:nvPr/>
        </p:nvSpPr>
        <p:spPr>
          <a:xfrm>
            <a:off x="846401" y="2073968"/>
            <a:ext cx="6096000" cy="369332"/>
          </a:xfrm>
          <a:prstGeom prst="rect">
            <a:avLst/>
          </a:prstGeom>
        </p:spPr>
        <p:txBody>
          <a:bodyPr>
            <a:spAutoFit/>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OneHotEncoder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feature Sex, Embarked, Tittle:</a:t>
            </a:r>
          </a:p>
        </p:txBody>
      </p:sp>
      <p:pic>
        <p:nvPicPr>
          <p:cNvPr id="12" name="Picture 11">
            <a:extLst>
              <a:ext uri="{FF2B5EF4-FFF2-40B4-BE49-F238E27FC236}">
                <a16:creationId xmlns:a16="http://schemas.microsoft.com/office/drawing/2014/main" id="{23B30335-3699-4314-8630-69300F814DBC}"/>
              </a:ext>
            </a:extLst>
          </p:cNvPr>
          <p:cNvPicPr/>
          <p:nvPr/>
        </p:nvPicPr>
        <p:blipFill>
          <a:blip r:embed="rId2"/>
          <a:stretch>
            <a:fillRect/>
          </a:stretch>
        </p:blipFill>
        <p:spPr>
          <a:xfrm>
            <a:off x="846401" y="2606090"/>
            <a:ext cx="7192130" cy="3890244"/>
          </a:xfrm>
          <a:prstGeom prst="rect">
            <a:avLst/>
          </a:prstGeom>
        </p:spPr>
      </p:pic>
    </p:spTree>
    <p:extLst>
      <p:ext uri="{BB962C8B-B14F-4D97-AF65-F5344CB8AC3E}">
        <p14:creationId xmlns:p14="http://schemas.microsoft.com/office/powerpoint/2010/main" val="222161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48267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 Parameter tuning using </a:t>
            </a:r>
            <a:r>
              <a:rPr lang="en-US" sz="2400" b="1" dirty="0" err="1">
                <a:latin typeface="Times New Roman" panose="02020603050405020304" pitchFamily="18" charset="0"/>
                <a:cs typeface="Times New Roman" panose="02020603050405020304" pitchFamily="18" charset="0"/>
              </a:rPr>
              <a:t>GridCV</a:t>
            </a:r>
            <a:r>
              <a:rPr lang="en-US" sz="2400" b="1"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A933C65D-902A-4FE3-9729-F0A7EA25ABAA}"/>
              </a:ext>
            </a:extLst>
          </p:cNvPr>
          <p:cNvSpPr/>
          <p:nvPr/>
        </p:nvSpPr>
        <p:spPr>
          <a:xfrm>
            <a:off x="941936" y="1460696"/>
            <a:ext cx="6096000" cy="369332"/>
          </a:xfrm>
          <a:prstGeom prst="rect">
            <a:avLst/>
          </a:prstGeom>
        </p:spPr>
        <p:txBody>
          <a:bodyPr>
            <a:spAutoFit/>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tuning parameter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a:t>
            </a:r>
          </a:p>
        </p:txBody>
      </p:sp>
      <p:pic>
        <p:nvPicPr>
          <p:cNvPr id="7" name="Picture 6">
            <a:extLst>
              <a:ext uri="{FF2B5EF4-FFF2-40B4-BE49-F238E27FC236}">
                <a16:creationId xmlns:a16="http://schemas.microsoft.com/office/drawing/2014/main" id="{2AD17C29-50EA-46F6-A6C7-CB6F3BE4FEF4}"/>
              </a:ext>
            </a:extLst>
          </p:cNvPr>
          <p:cNvPicPr/>
          <p:nvPr/>
        </p:nvPicPr>
        <p:blipFill>
          <a:blip r:embed="rId2"/>
          <a:stretch>
            <a:fillRect/>
          </a:stretch>
        </p:blipFill>
        <p:spPr>
          <a:xfrm>
            <a:off x="941936" y="1941955"/>
            <a:ext cx="6794071" cy="4227465"/>
          </a:xfrm>
          <a:prstGeom prst="rect">
            <a:avLst/>
          </a:prstGeom>
        </p:spPr>
      </p:pic>
    </p:spTree>
    <p:extLst>
      <p:ext uri="{BB962C8B-B14F-4D97-AF65-F5344CB8AC3E}">
        <p14:creationId xmlns:p14="http://schemas.microsoft.com/office/powerpoint/2010/main" val="299683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48267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 Parameter tuning using </a:t>
            </a:r>
            <a:r>
              <a:rPr lang="en-US" sz="2400" b="1" dirty="0" err="1">
                <a:latin typeface="Times New Roman" panose="02020603050405020304" pitchFamily="18" charset="0"/>
                <a:cs typeface="Times New Roman" panose="02020603050405020304" pitchFamily="18" charset="0"/>
              </a:rPr>
              <a:t>GridCV</a:t>
            </a:r>
            <a:r>
              <a:rPr lang="en-US" sz="24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E982F78-9411-423D-840A-71E5A0A9EA99}"/>
              </a:ext>
            </a:extLst>
          </p:cNvPr>
          <p:cNvPicPr/>
          <p:nvPr/>
        </p:nvPicPr>
        <p:blipFill>
          <a:blip r:embed="rId2"/>
          <a:stretch>
            <a:fillRect/>
          </a:stretch>
        </p:blipFill>
        <p:spPr>
          <a:xfrm>
            <a:off x="861693" y="1708315"/>
            <a:ext cx="5943600" cy="2778760"/>
          </a:xfrm>
          <a:prstGeom prst="rect">
            <a:avLst/>
          </a:prstGeom>
        </p:spPr>
      </p:pic>
      <p:sp>
        <p:nvSpPr>
          <p:cNvPr id="5" name="Rectangle 4">
            <a:extLst>
              <a:ext uri="{FF2B5EF4-FFF2-40B4-BE49-F238E27FC236}">
                <a16:creationId xmlns:a16="http://schemas.microsoft.com/office/drawing/2014/main" id="{AE0E0FA1-DB05-4BC9-89F7-792D7553BC1D}"/>
              </a:ext>
            </a:extLst>
          </p:cNvPr>
          <p:cNvSpPr/>
          <p:nvPr/>
        </p:nvSpPr>
        <p:spPr>
          <a:xfrm>
            <a:off x="861693" y="5509231"/>
            <a:ext cx="3589444" cy="369332"/>
          </a:xfrm>
          <a:prstGeom prst="rect">
            <a:avLst/>
          </a:prstGeom>
        </p:spPr>
        <p:txBody>
          <a:bodyPr wrap="none">
            <a:spAutoFit/>
          </a:bodyPr>
          <a:lstStyle/>
          <a:p>
            <a:r>
              <a:rPr lang="vi-VN" dirty="0">
                <a:latin typeface="Times New Roman" panose="02020603050405020304" pitchFamily="18" charset="0"/>
                <a:cs typeface="Times New Roman" panose="02020603050405020304" pitchFamily="18" charset="0"/>
              </a:rPr>
              <a:t>Từ đó chọn được parameter C là 0.1.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6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0066D-CE99-4395-9427-EE8A4E4E844A}"/>
              </a:ext>
            </a:extLst>
          </p:cNvPr>
          <p:cNvSpPr txBox="1"/>
          <p:nvPr/>
        </p:nvSpPr>
        <p:spPr>
          <a:xfrm>
            <a:off x="887896" y="249636"/>
            <a:ext cx="213071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NỘI DUNG:</a:t>
            </a:r>
          </a:p>
        </p:txBody>
      </p:sp>
      <p:sp>
        <p:nvSpPr>
          <p:cNvPr id="5" name="TextBox 4">
            <a:extLst>
              <a:ext uri="{FF2B5EF4-FFF2-40B4-BE49-F238E27FC236}">
                <a16:creationId xmlns:a16="http://schemas.microsoft.com/office/drawing/2014/main" id="{902F46A8-7A3D-4C4E-A16B-1DF077700682}"/>
              </a:ext>
            </a:extLst>
          </p:cNvPr>
          <p:cNvSpPr txBox="1"/>
          <p:nvPr/>
        </p:nvSpPr>
        <p:spPr>
          <a:xfrm>
            <a:off x="871755" y="772856"/>
            <a:ext cx="8707418" cy="5931496"/>
          </a:xfrm>
          <a:prstGeom prst="rect">
            <a:avLst/>
          </a:prstGeom>
          <a:noFill/>
        </p:spPr>
        <p:txBody>
          <a:bodyPr wrap="square" rtlCol="0">
            <a:spAutoFit/>
          </a:bodyPr>
          <a:lstStyle/>
          <a:p>
            <a:pPr marL="342900" indent="-342900">
              <a:lnSpc>
                <a:spcPct val="150000"/>
              </a:lnSpc>
              <a:buAutoNum type="arabicPeriod"/>
            </a:pPr>
            <a:r>
              <a:rPr lang="en-US" sz="1700" dirty="0" err="1">
                <a:latin typeface="Times New Roman" panose="02020603050405020304" pitchFamily="18" charset="0"/>
                <a:cs typeface="Times New Roman" panose="02020603050405020304" pitchFamily="18" charset="0"/>
              </a:rPr>
              <a:t>Bài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toán</a:t>
            </a:r>
            <a:endParaRPr lang="en-US" sz="17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toán</a:t>
            </a:r>
            <a:endParaRPr lang="en-US" sz="17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3"/>
            </a:pP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lí</a:t>
            </a:r>
            <a:r>
              <a:rPr lang="en-US" sz="1700" dirty="0">
                <a:latin typeface="Times New Roman" panose="02020603050405020304" pitchFamily="18" charset="0"/>
                <a:cs typeface="Times New Roman" panose="02020603050405020304" pitchFamily="18" charset="0"/>
              </a:rPr>
              <a:t> data</a:t>
            </a:r>
          </a:p>
          <a:p>
            <a:pPr>
              <a:lnSpc>
                <a:spcPct val="150000"/>
              </a:lnSpc>
            </a:pPr>
            <a:r>
              <a:rPr lang="en-US" sz="1700" dirty="0">
                <a:latin typeface="Times New Roman" panose="02020603050405020304" pitchFamily="18" charset="0"/>
                <a:cs typeface="Times New Roman" panose="02020603050405020304" pitchFamily="18" charset="0"/>
              </a:rPr>
              <a:t>	3.1.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lí</a:t>
            </a:r>
            <a:r>
              <a:rPr lang="en-US" sz="1700" dirty="0">
                <a:latin typeface="Times New Roman" panose="02020603050405020304" pitchFamily="18" charset="0"/>
                <a:cs typeface="Times New Roman" panose="02020603050405020304" pitchFamily="18" charset="0"/>
              </a:rPr>
              <a:t> missing value</a:t>
            </a:r>
          </a:p>
          <a:p>
            <a:pPr>
              <a:lnSpc>
                <a:spcPct val="150000"/>
              </a:lnSpc>
            </a:pPr>
            <a:r>
              <a:rPr lang="en-US" sz="1700" dirty="0">
                <a:latin typeface="Times New Roman" panose="02020603050405020304" pitchFamily="18" charset="0"/>
                <a:cs typeface="Times New Roman" panose="02020603050405020304" pitchFamily="18" charset="0"/>
              </a:rPr>
              <a:t>		Feature Age</a:t>
            </a:r>
          </a:p>
          <a:p>
            <a:pPr>
              <a:lnSpc>
                <a:spcPct val="150000"/>
              </a:lnSpc>
            </a:pPr>
            <a:r>
              <a:rPr lang="en-US" sz="1700" dirty="0">
                <a:latin typeface="Times New Roman" panose="02020603050405020304" pitchFamily="18" charset="0"/>
                <a:cs typeface="Times New Roman" panose="02020603050405020304" pitchFamily="18" charset="0"/>
              </a:rPr>
              <a:t>		Feature Embarked</a:t>
            </a:r>
          </a:p>
          <a:p>
            <a:pPr>
              <a:lnSpc>
                <a:spcPct val="150000"/>
              </a:lnSpc>
            </a:pPr>
            <a:r>
              <a:rPr lang="en-US" sz="1700" dirty="0">
                <a:latin typeface="Times New Roman" panose="02020603050405020304" pitchFamily="18" charset="0"/>
                <a:cs typeface="Times New Roman" panose="02020603050405020304" pitchFamily="18" charset="0"/>
              </a:rPr>
              <a:t>		Feature Fare</a:t>
            </a:r>
          </a:p>
          <a:p>
            <a:pPr>
              <a:lnSpc>
                <a:spcPct val="150000"/>
              </a:lnSpc>
            </a:pPr>
            <a:r>
              <a:rPr lang="en-US" sz="1700" dirty="0">
                <a:latin typeface="Times New Roman" panose="02020603050405020304" pitchFamily="18" charset="0"/>
                <a:cs typeface="Times New Roman" panose="02020603050405020304" pitchFamily="18" charset="0"/>
              </a:rPr>
              <a:t>	3.2. Feature Engineering</a:t>
            </a:r>
          </a:p>
          <a:p>
            <a:pPr>
              <a:lnSpc>
                <a:spcPct val="150000"/>
              </a:lnSpc>
            </a:pPr>
            <a:r>
              <a:rPr lang="en-US" sz="1700" dirty="0">
                <a:latin typeface="Times New Roman" panose="02020603050405020304" pitchFamily="18" charset="0"/>
                <a:cs typeface="Times New Roman" panose="02020603050405020304" pitchFamily="18" charset="0"/>
              </a:rPr>
              <a:t>		Feature Family</a:t>
            </a:r>
          </a:p>
          <a:p>
            <a:pPr>
              <a:lnSpc>
                <a:spcPct val="150000"/>
              </a:lnSpc>
            </a:pPr>
            <a:r>
              <a:rPr lang="en-US" sz="1700" dirty="0">
                <a:latin typeface="Times New Roman" panose="02020603050405020304" pitchFamily="18" charset="0"/>
                <a:cs typeface="Times New Roman" panose="02020603050405020304" pitchFamily="18" charset="0"/>
              </a:rPr>
              <a:t>		Feature Title</a:t>
            </a:r>
          </a:p>
          <a:p>
            <a:pPr>
              <a:lnSpc>
                <a:spcPct val="150000"/>
              </a:lnSpc>
            </a:pPr>
            <a:r>
              <a:rPr lang="en-US" sz="1700" dirty="0">
                <a:latin typeface="Times New Roman" panose="02020603050405020304" pitchFamily="18" charset="0"/>
                <a:cs typeface="Times New Roman" panose="02020603050405020304" pitchFamily="18" charset="0"/>
              </a:rPr>
              <a:t>	3.3. </a:t>
            </a:r>
            <a:r>
              <a:rPr lang="en-US" sz="1700" dirty="0" err="1">
                <a:latin typeface="Times New Roman" panose="02020603050405020304" pitchFamily="18" charset="0"/>
                <a:cs typeface="Times New Roman" panose="02020603050405020304" pitchFamily="18" charset="0"/>
              </a:rPr>
              <a:t>OneHotEncoder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data</a:t>
            </a:r>
          </a:p>
          <a:p>
            <a:pPr marL="342900" indent="-342900">
              <a:lnSpc>
                <a:spcPct val="150000"/>
              </a:lnSpc>
              <a:buAutoNum type="arabicPeriod" startAt="4"/>
            </a:pPr>
            <a:r>
              <a:rPr lang="en-US" sz="1700" dirty="0">
                <a:latin typeface="Times New Roman" panose="02020603050405020304" pitchFamily="18" charset="0"/>
                <a:cs typeface="Times New Roman" panose="02020603050405020304" pitchFamily="18" charset="0"/>
              </a:rPr>
              <a:t>Parameter tuning using </a:t>
            </a:r>
            <a:r>
              <a:rPr lang="en-US" sz="1700" dirty="0" err="1">
                <a:latin typeface="Times New Roman" panose="02020603050405020304" pitchFamily="18" charset="0"/>
                <a:cs typeface="Times New Roman" panose="02020603050405020304" pitchFamily="18" charset="0"/>
              </a:rPr>
              <a:t>gridCV</a:t>
            </a:r>
            <a:endParaRPr lang="en-US" sz="17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4"/>
            </a:pPr>
            <a:r>
              <a:rPr lang="en-US" sz="1700" dirty="0" err="1">
                <a:latin typeface="Times New Roman" panose="02020603050405020304" pitchFamily="18" charset="0"/>
                <a:cs typeface="Times New Roman" panose="02020603050405020304" pitchFamily="18" charset="0"/>
              </a:rPr>
              <a:t>Xây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dựng</a:t>
            </a:r>
            <a:r>
              <a:rPr lang="en-US" sz="1700" dirty="0">
                <a:latin typeface="Times New Roman" panose="02020603050405020304" pitchFamily="18" charset="0"/>
                <a:cs typeface="Times New Roman" panose="02020603050405020304" pitchFamily="18" charset="0"/>
              </a:rPr>
              <a:t> model </a:t>
            </a:r>
            <a:r>
              <a:rPr lang="en-US" sz="1700" dirty="0" err="1">
                <a:latin typeface="Times New Roman" panose="02020603050405020304" pitchFamily="18" charset="0"/>
                <a:cs typeface="Times New Roman" panose="02020603050405020304" pitchFamily="18" charset="0"/>
              </a:rPr>
              <a:t>bằng</a:t>
            </a:r>
            <a:r>
              <a:rPr lang="en-US" sz="1700" dirty="0">
                <a:latin typeface="Times New Roman" panose="02020603050405020304" pitchFamily="18" charset="0"/>
                <a:cs typeface="Times New Roman" panose="02020603050405020304" pitchFamily="18" charset="0"/>
              </a:rPr>
              <a:t> pipeline</a:t>
            </a:r>
          </a:p>
          <a:p>
            <a:pPr marL="342900" indent="-342900">
              <a:lnSpc>
                <a:spcPct val="150000"/>
              </a:lnSpc>
              <a:buAutoNum type="arabicPeriod" startAt="6"/>
            </a:pPr>
            <a:r>
              <a:rPr lang="en-US" sz="1700" dirty="0">
                <a:latin typeface="Times New Roman" panose="02020603050405020304" pitchFamily="18" charset="0"/>
                <a:cs typeface="Times New Roman" panose="02020603050405020304" pitchFamily="18" charset="0"/>
              </a:rPr>
              <a:t>Training model, predict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endParaRPr lang="en-US" sz="17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6"/>
            </a:pP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khảo</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95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46105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dựng</a:t>
            </a:r>
            <a:r>
              <a:rPr lang="en-US" sz="2400" b="1" dirty="0">
                <a:latin typeface="Times New Roman" panose="02020603050405020304" pitchFamily="18" charset="0"/>
                <a:cs typeface="Times New Roman" panose="02020603050405020304" pitchFamily="18" charset="0"/>
              </a:rPr>
              <a:t> model </a:t>
            </a:r>
            <a:r>
              <a:rPr lang="en-US" sz="2400" b="1" dirty="0" err="1">
                <a:latin typeface="Times New Roman" panose="02020603050405020304" pitchFamily="18" charset="0"/>
                <a:cs typeface="Times New Roman" panose="02020603050405020304" pitchFamily="18" charset="0"/>
              </a:rPr>
              <a:t>bằng</a:t>
            </a:r>
            <a:r>
              <a:rPr lang="en-US" sz="2400" b="1" dirty="0">
                <a:latin typeface="Times New Roman" panose="02020603050405020304" pitchFamily="18" charset="0"/>
                <a:cs typeface="Times New Roman" panose="02020603050405020304" pitchFamily="18" charset="0"/>
              </a:rPr>
              <a:t> pipeline:</a:t>
            </a:r>
          </a:p>
        </p:txBody>
      </p:sp>
      <p:sp>
        <p:nvSpPr>
          <p:cNvPr id="7" name="Rectangle 6">
            <a:extLst>
              <a:ext uri="{FF2B5EF4-FFF2-40B4-BE49-F238E27FC236}">
                <a16:creationId xmlns:a16="http://schemas.microsoft.com/office/drawing/2014/main" id="{6C0ACC12-FC53-4E73-9801-1317AF5EE08D}"/>
              </a:ext>
            </a:extLst>
          </p:cNvPr>
          <p:cNvSpPr/>
          <p:nvPr/>
        </p:nvSpPr>
        <p:spPr>
          <a:xfrm>
            <a:off x="861693" y="1610379"/>
            <a:ext cx="2323072"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pipeline.</a:t>
            </a:r>
          </a:p>
        </p:txBody>
      </p:sp>
      <p:pic>
        <p:nvPicPr>
          <p:cNvPr id="8" name="Picture 7">
            <a:extLst>
              <a:ext uri="{FF2B5EF4-FFF2-40B4-BE49-F238E27FC236}">
                <a16:creationId xmlns:a16="http://schemas.microsoft.com/office/drawing/2014/main" id="{ACF55C56-97C2-46B1-A41C-EC7AF769CBB6}"/>
              </a:ext>
            </a:extLst>
          </p:cNvPr>
          <p:cNvPicPr/>
          <p:nvPr/>
        </p:nvPicPr>
        <p:blipFill>
          <a:blip r:embed="rId2"/>
          <a:stretch>
            <a:fillRect/>
          </a:stretch>
        </p:blipFill>
        <p:spPr>
          <a:xfrm>
            <a:off x="861693" y="2241321"/>
            <a:ext cx="6617280" cy="4336900"/>
          </a:xfrm>
          <a:prstGeom prst="rect">
            <a:avLst/>
          </a:prstGeom>
        </p:spPr>
      </p:pic>
    </p:spTree>
    <p:extLst>
      <p:ext uri="{BB962C8B-B14F-4D97-AF65-F5344CB8AC3E}">
        <p14:creationId xmlns:p14="http://schemas.microsoft.com/office/powerpoint/2010/main" val="188062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6386364" cy="830997"/>
          </a:xfrm>
          <a:prstGeom prst="rect">
            <a:avLst/>
          </a:prstGeom>
          <a:noFill/>
        </p:spPr>
        <p:txBody>
          <a:bodyPr wrap="none" rtlCol="0">
            <a:spAutoFit/>
          </a:bodyPr>
          <a:lstStyle/>
          <a:p>
            <a:pPr marR="0" lvl="0">
              <a:buSzPts val="1600"/>
              <a:tabLst>
                <a:tab pos="457200" algn="l"/>
              </a:tabLst>
            </a:pPr>
            <a:r>
              <a:rPr lang="en-US" sz="2400" b="1" dirty="0">
                <a:latin typeface="Times New Roman" panose="02020603050405020304" pitchFamily="18" charset="0"/>
                <a:cs typeface="Times New Roman" panose="02020603050405020304" pitchFamily="18" charset="0"/>
              </a:rPr>
              <a:t>6.</a:t>
            </a:r>
            <a:r>
              <a:rPr lang="en-US" sz="2400" b="1" dirty="0">
                <a:solidFill>
                  <a:srgbClr val="000000"/>
                </a:solidFill>
                <a:latin typeface="Times New Roman" panose="02020603050405020304" pitchFamily="18" charset="0"/>
                <a:ea typeface="Times New Roman" panose="02020603050405020304" pitchFamily="18" charset="0"/>
              </a:rPr>
              <a:t> Training model, predict </a:t>
            </a:r>
            <a:r>
              <a:rPr lang="en-US" sz="2400" b="1" dirty="0" err="1">
                <a:solidFill>
                  <a:srgbClr val="000000"/>
                </a:solidFill>
                <a:latin typeface="Times New Roman" panose="02020603050405020304" pitchFamily="18" charset="0"/>
                <a:ea typeface="Times New Roman" panose="02020603050405020304" pitchFamily="18" charset="0"/>
              </a:rPr>
              <a:t>và</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kết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quả</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đạt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được</a:t>
            </a:r>
            <a:r>
              <a:rPr lang="en-US" sz="2400" b="1" dirty="0">
                <a:solidFill>
                  <a:srgbClr val="000000"/>
                </a:solidFill>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B57EE5DA-CC0E-4A4C-B21C-B992E89CABEF}"/>
              </a:ext>
            </a:extLst>
          </p:cNvPr>
          <p:cNvSpPr/>
          <p:nvPr/>
        </p:nvSpPr>
        <p:spPr>
          <a:xfrm>
            <a:off x="861693" y="1425713"/>
            <a:ext cx="6596678" cy="1200329"/>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train data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method fit()</a:t>
            </a:r>
          </a:p>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test set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test validation score: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77AFE7C-9BF1-4276-892A-15146289D734}"/>
              </a:ext>
            </a:extLst>
          </p:cNvPr>
          <p:cNvPicPr/>
          <p:nvPr/>
        </p:nvPicPr>
        <p:blipFill>
          <a:blip r:embed="rId2"/>
          <a:stretch>
            <a:fillRect/>
          </a:stretch>
        </p:blipFill>
        <p:spPr>
          <a:xfrm>
            <a:off x="861693" y="2082295"/>
            <a:ext cx="6644576" cy="3545330"/>
          </a:xfrm>
          <a:prstGeom prst="rect">
            <a:avLst/>
          </a:prstGeom>
        </p:spPr>
      </p:pic>
    </p:spTree>
    <p:extLst>
      <p:ext uri="{BB962C8B-B14F-4D97-AF65-F5344CB8AC3E}">
        <p14:creationId xmlns:p14="http://schemas.microsoft.com/office/powerpoint/2010/main" val="415659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6386364" cy="830997"/>
          </a:xfrm>
          <a:prstGeom prst="rect">
            <a:avLst/>
          </a:prstGeom>
          <a:noFill/>
        </p:spPr>
        <p:txBody>
          <a:bodyPr wrap="none" rtlCol="0">
            <a:spAutoFit/>
          </a:bodyPr>
          <a:lstStyle/>
          <a:p>
            <a:pPr marR="0" lvl="0">
              <a:buSzPts val="1600"/>
              <a:tabLst>
                <a:tab pos="457200" algn="l"/>
              </a:tabLst>
            </a:pPr>
            <a:r>
              <a:rPr lang="en-US" sz="2400" b="1" dirty="0">
                <a:latin typeface="Times New Roman" panose="02020603050405020304" pitchFamily="18" charset="0"/>
                <a:cs typeface="Times New Roman" panose="02020603050405020304" pitchFamily="18" charset="0"/>
              </a:rPr>
              <a:t>6. </a:t>
            </a:r>
            <a:r>
              <a:rPr lang="en-US" sz="2400" b="1" dirty="0">
                <a:solidFill>
                  <a:srgbClr val="000000"/>
                </a:solidFill>
                <a:latin typeface="Times New Roman" panose="02020603050405020304" pitchFamily="18" charset="0"/>
                <a:ea typeface="Times New Roman" panose="02020603050405020304" pitchFamily="18" charset="0"/>
              </a:rPr>
              <a:t>Training model, predict </a:t>
            </a:r>
            <a:r>
              <a:rPr lang="en-US" sz="2400" b="1" dirty="0" err="1">
                <a:solidFill>
                  <a:srgbClr val="000000"/>
                </a:solidFill>
                <a:latin typeface="Times New Roman" panose="02020603050405020304" pitchFamily="18" charset="0"/>
                <a:ea typeface="Times New Roman" panose="02020603050405020304" pitchFamily="18" charset="0"/>
              </a:rPr>
              <a:t>và</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kết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quả</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đạt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được</a:t>
            </a:r>
            <a:r>
              <a:rPr lang="en-US" sz="2400" b="1" dirty="0">
                <a:solidFill>
                  <a:srgbClr val="000000"/>
                </a:solidFill>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27E3FBC2-D0D4-41B3-BF7F-DA720F05D445}"/>
              </a:ext>
            </a:extLst>
          </p:cNvPr>
          <p:cNvSpPr/>
          <p:nvPr/>
        </p:nvSpPr>
        <p:spPr>
          <a:xfrm>
            <a:off x="861693" y="1533435"/>
            <a:ext cx="6996752" cy="646331"/>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file:</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73E3C1-C7CB-402A-AFC8-05D4B4B2A615}"/>
              </a:ext>
            </a:extLst>
          </p:cNvPr>
          <p:cNvPicPr/>
          <p:nvPr/>
        </p:nvPicPr>
        <p:blipFill>
          <a:blip r:embed="rId2"/>
          <a:stretch>
            <a:fillRect/>
          </a:stretch>
        </p:blipFill>
        <p:spPr>
          <a:xfrm>
            <a:off x="861693" y="2377798"/>
            <a:ext cx="8746331" cy="1348041"/>
          </a:xfrm>
          <a:prstGeom prst="rect">
            <a:avLst/>
          </a:prstGeom>
        </p:spPr>
      </p:pic>
    </p:spTree>
    <p:extLst>
      <p:ext uri="{BB962C8B-B14F-4D97-AF65-F5344CB8AC3E}">
        <p14:creationId xmlns:p14="http://schemas.microsoft.com/office/powerpoint/2010/main" val="254622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6386364" cy="830997"/>
          </a:xfrm>
          <a:prstGeom prst="rect">
            <a:avLst/>
          </a:prstGeom>
          <a:noFill/>
        </p:spPr>
        <p:txBody>
          <a:bodyPr wrap="none" rtlCol="0">
            <a:spAutoFit/>
          </a:bodyPr>
          <a:lstStyle/>
          <a:p>
            <a:pPr marR="0" lvl="0">
              <a:buSzPts val="1600"/>
              <a:tabLst>
                <a:tab pos="457200" algn="l"/>
              </a:tabLst>
            </a:pPr>
            <a:r>
              <a:rPr lang="en-US" sz="2400" b="1" dirty="0">
                <a:latin typeface="Times New Roman" panose="02020603050405020304" pitchFamily="18" charset="0"/>
                <a:cs typeface="Times New Roman" panose="02020603050405020304" pitchFamily="18" charset="0"/>
              </a:rPr>
              <a:t>6.</a:t>
            </a:r>
            <a:r>
              <a:rPr lang="en-US" sz="2400" b="1" dirty="0">
                <a:solidFill>
                  <a:srgbClr val="000000"/>
                </a:solidFill>
                <a:latin typeface="Times New Roman" panose="02020603050405020304" pitchFamily="18" charset="0"/>
                <a:ea typeface="Times New Roman" panose="02020603050405020304" pitchFamily="18" charset="0"/>
              </a:rPr>
              <a:t> Training model, predict </a:t>
            </a:r>
            <a:r>
              <a:rPr lang="en-US" sz="2400" b="1" dirty="0" err="1">
                <a:solidFill>
                  <a:srgbClr val="000000"/>
                </a:solidFill>
                <a:latin typeface="Times New Roman" panose="02020603050405020304" pitchFamily="18" charset="0"/>
                <a:ea typeface="Times New Roman" panose="02020603050405020304" pitchFamily="18" charset="0"/>
              </a:rPr>
              <a:t>và</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kết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quả</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đạt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được</a:t>
            </a:r>
            <a:r>
              <a:rPr lang="en-US" sz="2400" b="1" dirty="0">
                <a:solidFill>
                  <a:srgbClr val="000000"/>
                </a:solidFill>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2872A7D-91C9-4FD4-A364-4564741CA6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4509" y="1715075"/>
            <a:ext cx="6325252" cy="3427849"/>
          </a:xfrm>
          <a:prstGeom prst="rect">
            <a:avLst/>
          </a:prstGeom>
          <a:noFill/>
          <a:ln>
            <a:noFill/>
          </a:ln>
        </p:spPr>
      </p:pic>
      <p:sp>
        <p:nvSpPr>
          <p:cNvPr id="3" name="TextBox 2">
            <a:extLst>
              <a:ext uri="{FF2B5EF4-FFF2-40B4-BE49-F238E27FC236}">
                <a16:creationId xmlns:a16="http://schemas.microsoft.com/office/drawing/2014/main" id="{714E2C20-DF3B-4C00-A2BC-346572F9DC45}"/>
              </a:ext>
            </a:extLst>
          </p:cNvPr>
          <p:cNvSpPr txBox="1"/>
          <p:nvPr/>
        </p:nvSpPr>
        <p:spPr>
          <a:xfrm>
            <a:off x="943580" y="5608655"/>
            <a:ext cx="10015572"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Chúng ta được 0.77511% chính xác, tương đương vị trí ~6500 trên leaderboard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380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30773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7. </a:t>
            </a:r>
            <a:r>
              <a:rPr lang="en-US" sz="2400" b="1" dirty="0" err="1">
                <a:latin typeface="Times New Roman" panose="02020603050405020304" pitchFamily="18" charset="0"/>
                <a:cs typeface="Times New Roman" panose="02020603050405020304" pitchFamily="18" charset="0"/>
              </a:rPr>
              <a:t>Tài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tham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khảo</a:t>
            </a:r>
            <a:r>
              <a:rPr lang="en-US" sz="2400" b="1"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17186645-D9AF-4842-AB5F-3D6516C7AD45}"/>
              </a:ext>
            </a:extLst>
          </p:cNvPr>
          <p:cNvSpPr/>
          <p:nvPr/>
        </p:nvSpPr>
        <p:spPr>
          <a:xfrm>
            <a:off x="706519" y="1627067"/>
            <a:ext cx="8229600" cy="1669944"/>
          </a:xfrm>
          <a:prstGeom prst="rect">
            <a:avLst/>
          </a:prstGeom>
        </p:spPr>
        <p:txBody>
          <a:bodyPr wrap="square">
            <a:spAutoFit/>
          </a:bodyPr>
          <a:lstStyle/>
          <a:p>
            <a:pPr marL="285750" marR="0" lvl="0" indent="-285750">
              <a:lnSpc>
                <a:spcPct val="200000"/>
              </a:lnSpc>
              <a:spcBef>
                <a:spcPts val="0"/>
              </a:spcBef>
              <a:spcAft>
                <a:spcPts val="0"/>
              </a:spcAft>
              <a:buSzPts val="1000"/>
              <a:buFont typeface="Wingdings" panose="05000000000000000000" pitchFamily="2" charset="2"/>
              <a:buChar char="q"/>
              <a:tabLst>
                <a:tab pos="6858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Channel Data School: </a:t>
            </a:r>
            <a:r>
              <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https://www.youtube.com/user/dataschool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200000"/>
              </a:lnSpc>
              <a:spcBef>
                <a:spcPts val="0"/>
              </a:spcBef>
              <a:spcAft>
                <a:spcPts val="0"/>
              </a:spcAft>
              <a:buSzPts val="1000"/>
              <a:buFont typeface="Wingdings" panose="05000000000000000000" pitchFamily="2" charset="2"/>
              <a:buChar char="q"/>
              <a:tabLst>
                <a:tab pos="6858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Machine learning by Andrew Ng: </a:t>
            </a:r>
            <a:r>
              <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https://www.coursera.org/learn/machine-learning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200000"/>
              </a:lnSpc>
              <a:spcBef>
                <a:spcPts val="0"/>
              </a:spcBef>
              <a:spcAft>
                <a:spcPts val="800"/>
              </a:spcAft>
              <a:buSzPts val="1000"/>
              <a:buFont typeface="Wingdings" panose="05000000000000000000" pitchFamily="2" charset="2"/>
              <a:buChar char="q"/>
              <a:tabLst>
                <a:tab pos="6858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https://scikit-learn.org/stable/</a:t>
            </a:r>
          </a:p>
        </p:txBody>
      </p:sp>
    </p:spTree>
    <p:extLst>
      <p:ext uri="{BB962C8B-B14F-4D97-AF65-F5344CB8AC3E}">
        <p14:creationId xmlns:p14="http://schemas.microsoft.com/office/powerpoint/2010/main" val="58368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D26595-D274-4FF7-8F7C-9DCC860A3CB5}"/>
              </a:ext>
            </a:extLst>
          </p:cNvPr>
          <p:cNvSpPr txBox="1"/>
          <p:nvPr/>
        </p:nvSpPr>
        <p:spPr>
          <a:xfrm>
            <a:off x="2244990" y="914776"/>
            <a:ext cx="6049477" cy="4524315"/>
          </a:xfrm>
          <a:prstGeom prst="rect">
            <a:avLst/>
          </a:prstGeom>
          <a:noFill/>
        </p:spPr>
        <p:txBody>
          <a:bodyPr wrap="none" rtlCol="0">
            <a:spAutoFit/>
          </a:bodyPr>
          <a:lstStyle/>
          <a:p>
            <a:r>
              <a:rPr lang="en-US" sz="7200" b="1" dirty="0">
                <a:latin typeface="Times New Roman" panose="02020603050405020304" pitchFamily="18" charset="0"/>
                <a:cs typeface="Times New Roman" panose="02020603050405020304" pitchFamily="18" charset="0"/>
              </a:rPr>
              <a:t>THANK YOU </a:t>
            </a:r>
          </a:p>
          <a:p>
            <a:r>
              <a:rPr lang="en-US" sz="7200" b="1" dirty="0">
                <a:latin typeface="Times New Roman" panose="02020603050405020304" pitchFamily="18" charset="0"/>
                <a:cs typeface="Times New Roman" panose="02020603050405020304" pitchFamily="18" charset="0"/>
              </a:rPr>
              <a:t>FOR</a:t>
            </a:r>
          </a:p>
          <a:p>
            <a:r>
              <a:rPr lang="en-US" sz="7200" b="1" dirty="0">
                <a:latin typeface="Times New Roman" panose="02020603050405020304" pitchFamily="18" charset="0"/>
                <a:cs typeface="Times New Roman" panose="02020603050405020304" pitchFamily="18" charset="0"/>
              </a:rPr>
              <a:t>PAYING</a:t>
            </a:r>
          </a:p>
          <a:p>
            <a:r>
              <a:rPr lang="en-US" sz="7200" b="1" dirty="0">
                <a:latin typeface="Times New Roman" panose="02020603050405020304" pitchFamily="18" charset="0"/>
                <a:cs typeface="Times New Roman" panose="02020603050405020304" pitchFamily="18" charset="0"/>
              </a:rPr>
              <a:t>ATTENTION</a:t>
            </a:r>
          </a:p>
        </p:txBody>
      </p:sp>
    </p:spTree>
    <p:extLst>
      <p:ext uri="{BB962C8B-B14F-4D97-AF65-F5344CB8AC3E}">
        <p14:creationId xmlns:p14="http://schemas.microsoft.com/office/powerpoint/2010/main" val="40067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6979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600500" y="1528549"/>
            <a:ext cx="1890261" cy="400110"/>
          </a:xfrm>
          <a:prstGeom prst="rect">
            <a:avLst/>
          </a:prstGeom>
          <a:noFill/>
        </p:spPr>
        <p:txBody>
          <a:bodyPr wrap="none" rtlCol="0">
            <a:spAutoFit/>
          </a:bodyPr>
          <a:lstStyle/>
          <a:p>
            <a:r>
              <a:rPr lang="en-US" sz="2000" b="1" i="1" dirty="0" err="1">
                <a:latin typeface="Times New Roman" panose="02020603050405020304" pitchFamily="18" charset="0"/>
                <a:cs typeface="Times New Roman" panose="02020603050405020304" pitchFamily="18" charset="0"/>
              </a:rPr>
              <a:t>Các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thức</a:t>
            </a:r>
            <a:r>
              <a:rPr lang="en-US" sz="2000" b="1" i="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7DBD4407-350D-43CB-AD7F-3615487236EA}"/>
              </a:ext>
            </a:extLst>
          </p:cNvPr>
          <p:cNvSpPr txBox="1"/>
          <p:nvPr/>
        </p:nvSpPr>
        <p:spPr>
          <a:xfrm>
            <a:off x="600500" y="2108439"/>
            <a:ext cx="9321421" cy="3139321"/>
          </a:xfrm>
          <a:prstGeom prst="rect">
            <a:avLst/>
          </a:prstGeom>
          <a:noFill/>
        </p:spPr>
        <p:txBody>
          <a:bodyPr wrap="square" rtlCol="0">
            <a:spAutoFit/>
          </a:bodyPr>
          <a:lstStyle/>
          <a:p>
            <a:pPr marL="285750" indent="-285750">
              <a:buFontTx/>
              <a:buChar char="-"/>
            </a:pP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tàu</a:t>
            </a:r>
            <a:r>
              <a:rPr lang="en-US" dirty="0">
                <a:latin typeface="Times New Roman" panose="02020603050405020304" pitchFamily="18" charset="0"/>
                <a:cs typeface="Times New Roman" panose="02020603050405020304" pitchFamily="18" charset="0"/>
              </a:rPr>
              <a:t> Titanic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a:t>
            </a:r>
          </a:p>
          <a:p>
            <a:pPr marL="285750" indent="-285750">
              <a:buFontTx/>
              <a:buChar char="-"/>
            </a:pPr>
            <a:r>
              <a:rPr lang="vi-VN" dirty="0">
                <a:latin typeface="Times New Roman" panose="02020603050405020304" pitchFamily="18" charset="0"/>
                <a:cs typeface="Times New Roman" panose="02020603050405020304" pitchFamily="18" charset="0"/>
              </a:rPr>
              <a:t>Vào ngày 15</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1912, trong chuyến hành trình đầu tiên của mình, tàu Titan RMS Titanic đã bị chìm sau khi va chạm với một tảng băng trôi.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Thật không may, không có đủ xuồng cứu sinh cho mọi người trên tàu, dẫn đến cái chết của 1502 trong số 2224 hành khách và phi hành đoàn.</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Mặc dù có một số yếu tố may mắn liên quan đến việc sống sót, nhưng có vẻ như một số nhóm người có khả năng sống sót cao hơn những người khác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 X</a:t>
            </a:r>
            <a:r>
              <a:rPr lang="vi-VN" dirty="0">
                <a:latin typeface="Times New Roman" panose="02020603050405020304" pitchFamily="18" charset="0"/>
                <a:cs typeface="Times New Roman" panose="02020603050405020304" pitchFamily="18" charset="0"/>
                <a:sym typeface="Wingdings" panose="05000000000000000000" pitchFamily="2" charset="2"/>
              </a:rPr>
              <a:t>ây dựng một mô hình dự đoán để trả lời câu hỏi: Những loại người nào có khả năng sống sót cao hơn? Sử dụng dữ liệu hành khách (ví dụ như tên, tuổi, giới tính, tầng lớp kinh tế xã hội, v.v.).</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185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6979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600501" y="1610436"/>
            <a:ext cx="1215397" cy="400110"/>
          </a:xfrm>
          <a:prstGeom prst="rect">
            <a:avLst/>
          </a:prstGeom>
          <a:noFill/>
        </p:spPr>
        <p:txBody>
          <a:bodyPr wrap="none" rtlCol="0">
            <a:spAutoFit/>
          </a:bodyPr>
          <a:lstStyle/>
          <a:p>
            <a:r>
              <a:rPr lang="en-US" sz="2000" b="1" i="1" dirty="0" err="1">
                <a:latin typeface="Times New Roman" panose="02020603050405020304" pitchFamily="18" charset="0"/>
                <a:cs typeface="Times New Roman" panose="02020603050405020304" pitchFamily="18" charset="0"/>
              </a:rPr>
              <a:t>Mục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tiêu</a:t>
            </a:r>
            <a:r>
              <a:rPr lang="en-US" sz="2000" b="1"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53FF7B-3B86-4926-A1E2-2FDCDA6CA8B1}"/>
              </a:ext>
            </a:extLst>
          </p:cNvPr>
          <p:cNvSpPr txBox="1"/>
          <p:nvPr/>
        </p:nvSpPr>
        <p:spPr>
          <a:xfrm>
            <a:off x="600501" y="2010546"/>
            <a:ext cx="9299854" cy="873572"/>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tàu</a:t>
            </a:r>
            <a:r>
              <a:rPr lang="en-US" dirty="0">
                <a:latin typeface="Times New Roman" panose="02020603050405020304" pitchFamily="18" charset="0"/>
                <a:cs typeface="Times New Roman" panose="02020603050405020304" pitchFamily="18" charset="0"/>
              </a:rPr>
              <a:t> Titanic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32F7DE72-D5F7-4BA6-911C-7F10EF37EC2F}"/>
              </a:ext>
            </a:extLst>
          </p:cNvPr>
          <p:cNvSpPr/>
          <p:nvPr/>
        </p:nvSpPr>
        <p:spPr>
          <a:xfrm>
            <a:off x="600501" y="3084173"/>
            <a:ext cx="965329"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Metric:</a:t>
            </a:r>
          </a:p>
        </p:txBody>
      </p:sp>
      <p:sp>
        <p:nvSpPr>
          <p:cNvPr id="8" name="Rectangle 7">
            <a:extLst>
              <a:ext uri="{FF2B5EF4-FFF2-40B4-BE49-F238E27FC236}">
                <a16:creationId xmlns:a16="http://schemas.microsoft.com/office/drawing/2014/main" id="{2771ED79-B3BB-488D-8240-2F8181D82423}"/>
              </a:ext>
            </a:extLst>
          </p:cNvPr>
          <p:cNvSpPr/>
          <p:nvPr/>
        </p:nvSpPr>
        <p:spPr>
          <a:xfrm>
            <a:off x="600501" y="3545895"/>
            <a:ext cx="9299854" cy="873572"/>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Điểm của bạn là tỷ lệ phần trăm hành khách bạn dự đoán chính xác. </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Điều này được gọi là chính xác.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0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6979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595347" y="1610436"/>
            <a:ext cx="1696298" cy="400110"/>
          </a:xfrm>
          <a:prstGeom prst="rect">
            <a:avLst/>
          </a:prstGeom>
          <a:noFill/>
        </p:spPr>
        <p:txBody>
          <a:bodyPr wrap="none" rtlCol="0">
            <a:spAutoFit/>
          </a:bodyPr>
          <a:lstStyle/>
          <a:p>
            <a:r>
              <a:rPr lang="en-US" sz="2000" b="1" i="1" dirty="0" err="1">
                <a:latin typeface="Times New Roman" panose="02020603050405020304" pitchFamily="18" charset="0"/>
                <a:cs typeface="Times New Roman" panose="02020603050405020304" pitchFamily="18" charset="0"/>
              </a:rPr>
              <a:t>Mô</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tả</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dữ</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liệu</a:t>
            </a:r>
            <a:r>
              <a:rPr lang="en-US" sz="2000" b="1"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53FF7B-3B86-4926-A1E2-2FDCDA6CA8B1}"/>
              </a:ext>
            </a:extLst>
          </p:cNvPr>
          <p:cNvSpPr txBox="1"/>
          <p:nvPr/>
        </p:nvSpPr>
        <p:spPr>
          <a:xfrm>
            <a:off x="600501" y="2010546"/>
            <a:ext cx="3679212" cy="1289071"/>
          </a:xfrm>
          <a:prstGeom prst="rect">
            <a:avLst/>
          </a:prstGeom>
          <a:noFill/>
        </p:spPr>
        <p:txBody>
          <a:bodyPr wrap="none" rtlCol="0">
            <a:spAutoFit/>
          </a:bodyPr>
          <a:lstStyle/>
          <a:p>
            <a:pPr>
              <a:lnSpc>
                <a:spcPct val="150000"/>
              </a:lnSpc>
            </a:pPr>
            <a:r>
              <a:rPr lang="vi-VN" dirty="0">
                <a:latin typeface="Times New Roman" panose="02020603050405020304" pitchFamily="18" charset="0"/>
                <a:cs typeface="Times New Roman" panose="02020603050405020304" pitchFamily="18" charset="0"/>
              </a:rPr>
              <a:t>Dữ liệu đã được chia thành hai nhóm:</a:t>
            </a:r>
          </a:p>
          <a:p>
            <a:pPr>
              <a:lnSpc>
                <a:spcPct val="150000"/>
              </a:lnSpc>
            </a:pPr>
            <a:r>
              <a:rPr lang="vi-VN" dirty="0">
                <a:latin typeface="Times New Roman" panose="02020603050405020304" pitchFamily="18" charset="0"/>
                <a:cs typeface="Times New Roman" panose="02020603050405020304" pitchFamily="18" charset="0"/>
              </a:rPr>
              <a:t>•	training set (train.csv)</a:t>
            </a:r>
          </a:p>
          <a:p>
            <a:pPr>
              <a:lnSpc>
                <a:spcPct val="150000"/>
              </a:lnSpc>
            </a:pPr>
            <a:r>
              <a:rPr lang="vi-VN" dirty="0">
                <a:latin typeface="Times New Roman" panose="02020603050405020304" pitchFamily="18" charset="0"/>
                <a:cs typeface="Times New Roman" panose="02020603050405020304" pitchFamily="18" charset="0"/>
              </a:rPr>
              <a:t>•	test set (test.csv)</a:t>
            </a:r>
          </a:p>
        </p:txBody>
      </p:sp>
      <p:pic>
        <p:nvPicPr>
          <p:cNvPr id="7" name="Picture 6">
            <a:extLst>
              <a:ext uri="{FF2B5EF4-FFF2-40B4-BE49-F238E27FC236}">
                <a16:creationId xmlns:a16="http://schemas.microsoft.com/office/drawing/2014/main" id="{A942A455-2267-459B-8A10-6AD57AF8BF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0029" y="2533823"/>
            <a:ext cx="5351312" cy="3086100"/>
          </a:xfrm>
          <a:prstGeom prst="rect">
            <a:avLst/>
          </a:prstGeom>
          <a:noFill/>
        </p:spPr>
      </p:pic>
    </p:spTree>
    <p:extLst>
      <p:ext uri="{BB962C8B-B14F-4D97-AF65-F5344CB8AC3E}">
        <p14:creationId xmlns:p14="http://schemas.microsoft.com/office/powerpoint/2010/main" val="243477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6979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595347" y="1610436"/>
            <a:ext cx="1696298" cy="400110"/>
          </a:xfrm>
          <a:prstGeom prst="rect">
            <a:avLst/>
          </a:prstGeom>
          <a:noFill/>
        </p:spPr>
        <p:txBody>
          <a:bodyPr wrap="none" rtlCol="0">
            <a:spAutoFit/>
          </a:bodyPr>
          <a:lstStyle/>
          <a:p>
            <a:r>
              <a:rPr lang="en-US" sz="2000" b="1" i="1" dirty="0" err="1">
                <a:latin typeface="Times New Roman" panose="02020603050405020304" pitchFamily="18" charset="0"/>
                <a:cs typeface="Times New Roman" panose="02020603050405020304" pitchFamily="18" charset="0"/>
              </a:rPr>
              <a:t>Mô</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tả</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dữ</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liệu</a:t>
            </a:r>
            <a:r>
              <a:rPr lang="en-US" sz="2000" b="1"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4D2910-F062-4C4F-A8C8-275FA621C1E2}"/>
              </a:ext>
            </a:extLst>
          </p:cNvPr>
          <p:cNvSpPr txBox="1"/>
          <p:nvPr/>
        </p:nvSpPr>
        <p:spPr>
          <a:xfrm>
            <a:off x="595347" y="2087547"/>
            <a:ext cx="1441420"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DEB2479-96D0-4F73-A240-A997D7942C8E}"/>
              </a:ext>
            </a:extLst>
          </p:cNvPr>
          <p:cNvSpPr txBox="1"/>
          <p:nvPr/>
        </p:nvSpPr>
        <p:spPr>
          <a:xfrm>
            <a:off x="595347" y="2675243"/>
            <a:ext cx="8794313" cy="2339102"/>
          </a:xfrm>
          <a:prstGeom prst="rect">
            <a:avLst/>
          </a:prstGeom>
          <a:noFill/>
        </p:spPr>
        <p:txBody>
          <a:bodyPr wrap="square" rtlCol="0">
            <a:spAutoFit/>
          </a:bodyPr>
          <a:lstStyle/>
          <a:p>
            <a:r>
              <a:rPr lang="en-US" sz="1900" b="1" dirty="0" err="1">
                <a:latin typeface="Times New Roman" panose="02020603050405020304" pitchFamily="18" charset="0"/>
                <a:ea typeface="Calibri" panose="020F0502020204030204" pitchFamily="34" charset="0"/>
              </a:rPr>
              <a:t>pclass</a:t>
            </a:r>
            <a:r>
              <a:rPr lang="en-US" dirty="0">
                <a:latin typeface="Times New Roman" panose="02020603050405020304" pitchFamily="18" charset="0"/>
                <a:ea typeface="Calibri" panose="020F0502020204030204" pitchFamily="34" charset="0"/>
              </a:rPr>
              <a:t>: A proxy for socio-economic status (SES)</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1st = Upper</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2nd = Middle</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3rd = Lower</a:t>
            </a:r>
          </a:p>
          <a:p>
            <a:endParaRPr lang="en-US" dirty="0">
              <a:latin typeface="Times New Roman" panose="02020603050405020304" pitchFamily="18" charset="0"/>
              <a:ea typeface="Calibri" panose="020F0502020204030204" pitchFamily="34" charset="0"/>
            </a:endParaRPr>
          </a:p>
          <a:p>
            <a:r>
              <a:rPr lang="en-US" sz="1900" b="1" dirty="0">
                <a:latin typeface="Times New Roman" panose="02020603050405020304" pitchFamily="18" charset="0"/>
                <a:ea typeface="Calibri" panose="020F0502020204030204" pitchFamily="34" charset="0"/>
              </a:rPr>
              <a:t>age</a:t>
            </a:r>
            <a:r>
              <a:rPr lang="en-US" dirty="0">
                <a:latin typeface="Times New Roman" panose="02020603050405020304" pitchFamily="18" charset="0"/>
                <a:ea typeface="Calibri" panose="020F0502020204030204" pitchFamily="34" charset="0"/>
              </a:rPr>
              <a:t>: Age is fractional if less than 1. If the age is estimated, is it in the form of xx.5</a:t>
            </a:r>
            <a:br>
              <a:rPr lang="en-US" dirty="0">
                <a:latin typeface="Times New Roman" panose="02020603050405020304" pitchFamily="18" charset="0"/>
                <a:ea typeface="Calibri" panose="020F0502020204030204" pitchFamily="34" charset="0"/>
              </a:rPr>
            </a:br>
            <a:br>
              <a:rPr lang="en-US" dirty="0">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181191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169790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595347" y="1610436"/>
            <a:ext cx="1696298" cy="400110"/>
          </a:xfrm>
          <a:prstGeom prst="rect">
            <a:avLst/>
          </a:prstGeom>
          <a:noFill/>
        </p:spPr>
        <p:txBody>
          <a:bodyPr wrap="none" rtlCol="0">
            <a:spAutoFit/>
          </a:bodyPr>
          <a:lstStyle/>
          <a:p>
            <a:r>
              <a:rPr lang="en-US" sz="2000" b="1" i="1" dirty="0" err="1">
                <a:latin typeface="Times New Roman" panose="02020603050405020304" pitchFamily="18" charset="0"/>
                <a:cs typeface="Times New Roman" panose="02020603050405020304" pitchFamily="18" charset="0"/>
              </a:rPr>
              <a:t>Mô</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tả</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dữ</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liệu</a:t>
            </a:r>
            <a:r>
              <a:rPr lang="en-US" sz="2000" b="1"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4D2910-F062-4C4F-A8C8-275FA621C1E2}"/>
              </a:ext>
            </a:extLst>
          </p:cNvPr>
          <p:cNvSpPr txBox="1"/>
          <p:nvPr/>
        </p:nvSpPr>
        <p:spPr>
          <a:xfrm>
            <a:off x="595347" y="2087547"/>
            <a:ext cx="1441420"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DEB2479-96D0-4F73-A240-A997D7942C8E}"/>
              </a:ext>
            </a:extLst>
          </p:cNvPr>
          <p:cNvSpPr txBox="1"/>
          <p:nvPr/>
        </p:nvSpPr>
        <p:spPr>
          <a:xfrm>
            <a:off x="595347" y="2575105"/>
            <a:ext cx="8794313" cy="2893100"/>
          </a:xfrm>
          <a:prstGeom prst="rect">
            <a:avLst/>
          </a:prstGeom>
          <a:noFill/>
        </p:spPr>
        <p:txBody>
          <a:bodyPr wrap="square" rtlCol="0">
            <a:spAutoFit/>
          </a:bodyPr>
          <a:lstStyle/>
          <a:p>
            <a:r>
              <a:rPr lang="en-US" sz="1900" b="1" dirty="0" err="1">
                <a:latin typeface="Times New Roman" panose="02020603050405020304" pitchFamily="18" charset="0"/>
                <a:ea typeface="Calibri" panose="020F0502020204030204" pitchFamily="34" charset="0"/>
              </a:rPr>
              <a:t>sibsp</a:t>
            </a:r>
            <a:r>
              <a:rPr lang="en-US" dirty="0">
                <a:latin typeface="Times New Roman" panose="02020603050405020304" pitchFamily="18" charset="0"/>
                <a:ea typeface="Calibri" panose="020F0502020204030204" pitchFamily="34" charset="0"/>
              </a:rPr>
              <a:t>: The dataset defines family relations in this way...</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Sibling = brother, sister, stepbrother, stepsister</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Spouse = husband, wife (mistresses and fiancés were ignored)</a:t>
            </a:r>
          </a:p>
          <a:p>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r>
              <a:rPr lang="en-US" sz="1900" b="1" dirty="0">
                <a:latin typeface="Times New Roman" panose="02020603050405020304" pitchFamily="18" charset="0"/>
                <a:ea typeface="Calibri" panose="020F0502020204030204" pitchFamily="34" charset="0"/>
                <a:cs typeface="Times New Roman" panose="02020603050405020304" pitchFamily="18" charset="0"/>
              </a:rPr>
              <a:t>parch</a:t>
            </a:r>
            <a:r>
              <a:rPr lang="en-US" dirty="0">
                <a:latin typeface="Times New Roman" panose="02020603050405020304" pitchFamily="18" charset="0"/>
                <a:ea typeface="Calibri" panose="020F0502020204030204" pitchFamily="34" charset="0"/>
                <a:cs typeface="Times New Roman" panose="02020603050405020304" pitchFamily="18" charset="0"/>
              </a:rPr>
              <a:t>: The dataset defines family relations in this way...</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Parent = mother, father</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Child = daughter, son, stepdaughter, stepson</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Some children travelled only with a nanny, therefore parch=0 for them.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br>
              <a:rPr lang="en-US" dirty="0">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281841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304442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72AA00-F53F-4B32-AB5A-41CA1E3265D7}"/>
              </a:ext>
            </a:extLst>
          </p:cNvPr>
          <p:cNvSpPr txBox="1"/>
          <p:nvPr/>
        </p:nvSpPr>
        <p:spPr>
          <a:xfrm>
            <a:off x="759120" y="1542197"/>
            <a:ext cx="30604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Pandas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data</a:t>
            </a:r>
          </a:p>
        </p:txBody>
      </p:sp>
      <p:pic>
        <p:nvPicPr>
          <p:cNvPr id="7" name="Picture 6">
            <a:extLst>
              <a:ext uri="{FF2B5EF4-FFF2-40B4-BE49-F238E27FC236}">
                <a16:creationId xmlns:a16="http://schemas.microsoft.com/office/drawing/2014/main" id="{9F50CFB7-DD02-4B8E-B637-1923E2143C4D}"/>
              </a:ext>
            </a:extLst>
          </p:cNvPr>
          <p:cNvPicPr/>
          <p:nvPr/>
        </p:nvPicPr>
        <p:blipFill>
          <a:blip r:embed="rId2"/>
          <a:stretch>
            <a:fillRect/>
          </a:stretch>
        </p:blipFill>
        <p:spPr>
          <a:xfrm>
            <a:off x="759120" y="2104957"/>
            <a:ext cx="7252116" cy="1156858"/>
          </a:xfrm>
          <a:prstGeom prst="rect">
            <a:avLst/>
          </a:prstGeom>
        </p:spPr>
      </p:pic>
      <p:sp>
        <p:nvSpPr>
          <p:cNvPr id="2" name="Rectangle 1">
            <a:extLst>
              <a:ext uri="{FF2B5EF4-FFF2-40B4-BE49-F238E27FC236}">
                <a16:creationId xmlns:a16="http://schemas.microsoft.com/office/drawing/2014/main" id="{3F6A3C85-1522-473D-A8B6-3A204221FB20}"/>
              </a:ext>
            </a:extLst>
          </p:cNvPr>
          <p:cNvSpPr/>
          <p:nvPr/>
        </p:nvSpPr>
        <p:spPr>
          <a:xfrm>
            <a:off x="258178" y="3429000"/>
            <a:ext cx="4467890" cy="390684"/>
          </a:xfrm>
          <a:prstGeom prst="rect">
            <a:avLst/>
          </a:prstGeom>
        </p:spPr>
        <p:txBody>
          <a:bodyPr wrap="none">
            <a:spAutoFit/>
          </a:bodyPr>
          <a:lstStyle/>
          <a:p>
            <a:pPr marL="457200" marR="0">
              <a:lnSpc>
                <a:spcPct val="115000"/>
              </a:lnSpc>
              <a:spcBef>
                <a:spcPts val="0"/>
              </a:spcBef>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function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thiết</a:t>
            </a:r>
            <a:r>
              <a:rPr lang="en-US" dirty="0">
                <a:latin typeface="Times New Roman" panose="02020603050405020304" pitchFamily="18" charset="0"/>
                <a:ea typeface="Calibri" panose="020F0502020204030204" pitchFamily="34" charset="0"/>
                <a:cs typeface="Times New Roman" panose="02020603050405020304" pitchFamily="18" charset="0"/>
              </a:rPr>
              <a:t> manipulate DF:</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C667FB-E844-4A2D-8C49-7C40A935687D}"/>
              </a:ext>
            </a:extLst>
          </p:cNvPr>
          <p:cNvPicPr/>
          <p:nvPr/>
        </p:nvPicPr>
        <p:blipFill>
          <a:blip r:embed="rId3"/>
          <a:stretch>
            <a:fillRect/>
          </a:stretch>
        </p:blipFill>
        <p:spPr>
          <a:xfrm>
            <a:off x="759119" y="3986869"/>
            <a:ext cx="7429537" cy="1649656"/>
          </a:xfrm>
          <a:prstGeom prst="rect">
            <a:avLst/>
          </a:prstGeom>
        </p:spPr>
      </p:pic>
    </p:spTree>
    <p:extLst>
      <p:ext uri="{BB962C8B-B14F-4D97-AF65-F5344CB8AC3E}">
        <p14:creationId xmlns:p14="http://schemas.microsoft.com/office/powerpoint/2010/main" val="335858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7A22-64BB-46C2-A538-FE696C3BCEB8}"/>
              </a:ext>
            </a:extLst>
          </p:cNvPr>
          <p:cNvSpPr txBox="1"/>
          <p:nvPr/>
        </p:nvSpPr>
        <p:spPr>
          <a:xfrm>
            <a:off x="600501" y="887104"/>
            <a:ext cx="304442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6C42D646-0DB6-4D71-8DDB-2B6AF89E156B}"/>
              </a:ext>
            </a:extLst>
          </p:cNvPr>
          <p:cNvSpPr/>
          <p:nvPr/>
        </p:nvSpPr>
        <p:spPr>
          <a:xfrm>
            <a:off x="596924" y="1657150"/>
            <a:ext cx="8874622" cy="873572"/>
          </a:xfrm>
          <a:prstGeom prst="rect">
            <a:avLst/>
          </a:prstGeom>
        </p:spPr>
        <p:txBody>
          <a:bodyPr wrap="square">
            <a:spAutoFit/>
          </a:bodyPr>
          <a:lstStyle/>
          <a:p>
            <a:pPr>
              <a:lnSpc>
                <a:spcPct val="150000"/>
              </a:lnSpc>
            </a:pPr>
            <a:r>
              <a:rPr lang="vi-VN" dirty="0">
                <a:latin typeface="Times New Roman" panose="02020603050405020304" pitchFamily="18" charset="0"/>
                <a:cs typeface="Times New Roman" panose="02020603050405020304" pitchFamily="18" charset="0"/>
              </a:rPr>
              <a:t>Concat: kết hợp train_data và test_data để xử lí data 1 lần duy nhất.</a:t>
            </a:r>
          </a:p>
          <a:p>
            <a:pPr>
              <a:lnSpc>
                <a:spcPct val="150000"/>
              </a:lnSpc>
            </a:pPr>
            <a:r>
              <a:rPr lang="vi-VN" dirty="0">
                <a:latin typeface="Times New Roman" panose="02020603050405020304" pitchFamily="18" charset="0"/>
                <a:cs typeface="Times New Roman" panose="02020603050405020304" pitchFamily="18" charset="0"/>
              </a:rPr>
              <a:t>Devide: Sau khi xong bước trên, tách lại ra như ban đầu.</a:t>
            </a:r>
          </a:p>
        </p:txBody>
      </p:sp>
      <p:pic>
        <p:nvPicPr>
          <p:cNvPr id="9" name="Picture 8">
            <a:extLst>
              <a:ext uri="{FF2B5EF4-FFF2-40B4-BE49-F238E27FC236}">
                <a16:creationId xmlns:a16="http://schemas.microsoft.com/office/drawing/2014/main" id="{A509C607-DA9F-4F8F-A9C4-04BDB70387AB}"/>
              </a:ext>
            </a:extLst>
          </p:cNvPr>
          <p:cNvPicPr/>
          <p:nvPr/>
        </p:nvPicPr>
        <p:blipFill>
          <a:blip r:embed="rId2"/>
          <a:stretch>
            <a:fillRect/>
          </a:stretch>
        </p:blipFill>
        <p:spPr>
          <a:xfrm>
            <a:off x="596925" y="2839103"/>
            <a:ext cx="9133930" cy="589897"/>
          </a:xfrm>
          <a:prstGeom prst="rect">
            <a:avLst/>
          </a:prstGeom>
        </p:spPr>
      </p:pic>
    </p:spTree>
    <p:extLst>
      <p:ext uri="{BB962C8B-B14F-4D97-AF65-F5344CB8AC3E}">
        <p14:creationId xmlns:p14="http://schemas.microsoft.com/office/powerpoint/2010/main" val="1206015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TotalTime>
  <Words>852</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Times New Roman</vt:lpstr>
      <vt:lpstr>Trebuchet MS</vt:lpstr>
      <vt:lpstr>Wingdings</vt:lpstr>
      <vt:lpstr>Wingdings 3</vt:lpstr>
      <vt:lpstr>Facet</vt:lpstr>
      <vt:lpstr>BÀI TOÁN DỰ ĐOÁN NGƯỜI SỐNG SÓT  TÀU TITANIC WEBSITE KAGGLE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DỰ ĐOÁN NGƯỜI SỐNG SÓT TRÊN TÀU TITANIC</dc:title>
  <dc:creator>Admin</dc:creator>
  <cp:lastModifiedBy>NGÔ TRUNG HIẾU</cp:lastModifiedBy>
  <cp:revision>37</cp:revision>
  <dcterms:created xsi:type="dcterms:W3CDTF">2019-12-28T13:36:33Z</dcterms:created>
  <dcterms:modified xsi:type="dcterms:W3CDTF">2019-12-29T05:28:20Z</dcterms:modified>
</cp:coreProperties>
</file>