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71" r:id="rId9"/>
    <p:sldId id="272" r:id="rId10"/>
    <p:sldId id="273" r:id="rId11"/>
    <p:sldId id="274" r:id="rId12"/>
    <p:sldId id="264" r:id="rId13"/>
  </p:sldIdLst>
  <p:sldSz cx="9144000" cy="6858000" type="screen4x3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558g+zs1o7BnEogSEStSFHJZ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D22519-920E-4A79-9395-4B45224A8854}">
  <a:tblStyle styleId="{AFD22519-920E-4A79-9395-4B45224A88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03B2DB2-02B6-4C3D-985E-F377A2C2FD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2539" autoAdjust="0"/>
  </p:normalViewPr>
  <p:slideViewPr>
    <p:cSldViewPr snapToGrid="0">
      <p:cViewPr>
        <p:scale>
          <a:sx n="92" d="100"/>
          <a:sy n="92" d="100"/>
        </p:scale>
        <p:origin x="922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22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72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02599737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302599737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0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5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23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85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94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3.4.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vấn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về</a:t>
            </a:r>
            <a:r>
              <a:rPr lang="en-US" sz="1600" b="1" dirty="0" smtClean="0"/>
              <a:t> clean code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3.5.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yêu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cầu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phát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sinh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3.5.1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 smtClean="0">
                <a:solidFill>
                  <a:schemeClr val="tx1"/>
                </a:solidFill>
              </a:rPr>
              <a:t>AudioBook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513324" y="1133061"/>
            <a:ext cx="7342500" cy="14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Mẫu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thiết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kế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phần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mềm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dirty="0" err="1" smtClean="0">
                <a:solidFill>
                  <a:srgbClr val="C00000"/>
                </a:solidFill>
              </a:rPr>
              <a:t>Báo</a:t>
            </a:r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 err="1" smtClean="0">
                <a:solidFill>
                  <a:srgbClr val="C00000"/>
                </a:solidFill>
              </a:rPr>
              <a:t>cáo</a:t>
            </a:r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 err="1" smtClean="0">
                <a:solidFill>
                  <a:srgbClr val="C00000"/>
                </a:solidFill>
              </a:rPr>
              <a:t>môn</a:t>
            </a:r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 err="1" smtClean="0">
                <a:solidFill>
                  <a:srgbClr val="C00000"/>
                </a:solidFill>
              </a:rPr>
              <a:t>học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3"/>
          <p:cNvGraphicFramePr/>
          <p:nvPr>
            <p:extLst>
              <p:ext uri="{D42A27DB-BD31-4B8C-83A1-F6EECF244321}">
                <p14:modId xmlns:p14="http://schemas.microsoft.com/office/powerpoint/2010/main" val="3617216395"/>
              </p:ext>
            </p:extLst>
          </p:nvPr>
        </p:nvGraphicFramePr>
        <p:xfrm>
          <a:off x="513324" y="3159621"/>
          <a:ext cx="5350148" cy="3039820"/>
        </p:xfrm>
        <a:graphic>
          <a:graphicData uri="http://schemas.openxmlformats.org/drawingml/2006/table">
            <a:tbl>
              <a:tblPr>
                <a:noFill/>
                <a:tableStyleId>{AFD22519-920E-4A79-9395-4B45224A8854}</a:tableStyleId>
              </a:tblPr>
              <a:tblGrid>
                <a:gridCol w="19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smtClean="0"/>
                        <a:t>GVHD: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TS. </a:t>
                      </a:r>
                      <a:r>
                        <a:rPr lang="en-US" sz="1400" u="none" strike="noStrike" cap="none" dirty="0" err="1" smtClean="0"/>
                        <a:t>Nguyễn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Thị</a:t>
                      </a:r>
                      <a:r>
                        <a:rPr lang="en-US" sz="1400" u="none" strike="noStrike" cap="none" baseline="0" dirty="0" smtClean="0"/>
                        <a:t> Thu </a:t>
                      </a:r>
                      <a:r>
                        <a:rPr lang="en-US" sz="1400" u="none" strike="noStrike" cap="none" baseline="0" dirty="0" err="1" smtClean="0"/>
                        <a:t>Trang</a:t>
                      </a:r>
                      <a:endParaRPr lang="en-US" sz="14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baseline="0" dirty="0" smtClean="0"/>
                        <a:t>TS. </a:t>
                      </a:r>
                      <a:r>
                        <a:rPr lang="en-US" sz="1400" u="none" strike="noStrike" cap="none" baseline="0" dirty="0" err="1" smtClean="0"/>
                        <a:t>Bùi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Thị</a:t>
                      </a:r>
                      <a:r>
                        <a:rPr lang="en-US" sz="1400" u="none" strike="noStrike" cap="none" baseline="0" dirty="0" smtClean="0"/>
                        <a:t> Mai </a:t>
                      </a:r>
                      <a:r>
                        <a:rPr lang="en-US" sz="1400" u="none" strike="noStrike" cap="none" baseline="0" dirty="0" err="1" smtClean="0"/>
                        <a:t>Anh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 smtClean="0"/>
                        <a:t>Nhóm</a:t>
                      </a:r>
                      <a:r>
                        <a:rPr lang="en-US" sz="1400" b="1" u="none" strike="noStrike" cap="none" baseline="0" dirty="0" smtClean="0"/>
                        <a:t> SV </a:t>
                      </a:r>
                      <a:r>
                        <a:rPr lang="en-US" sz="1400" b="1" u="none" strike="noStrike" cap="none" baseline="0" dirty="0" err="1" smtClean="0"/>
                        <a:t>thực</a:t>
                      </a:r>
                      <a:r>
                        <a:rPr lang="en-US" sz="1400" b="1" u="none" strike="noStrike" cap="none" baseline="0" dirty="0" smtClean="0"/>
                        <a:t> </a:t>
                      </a:r>
                      <a:r>
                        <a:rPr lang="en-US" sz="1400" b="1" u="none" strike="noStrike" cap="none" baseline="0" dirty="0" err="1" smtClean="0"/>
                        <a:t>hiện</a:t>
                      </a:r>
                      <a:r>
                        <a:rPr lang="en-US" sz="1400" b="1" u="none" strike="noStrike" cap="none" baseline="0" dirty="0" smtClean="0"/>
                        <a:t>:</a:t>
                      </a:r>
                      <a:endParaRPr lang="en-US" sz="1400" b="1" u="none" strike="noStrike" cap="none" dirty="0" smtClean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/>
                        <a:t>Nhóm</a:t>
                      </a:r>
                      <a:r>
                        <a:rPr lang="en-US" sz="1400" u="none" strike="noStrike" cap="none" baseline="0" dirty="0" smtClean="0"/>
                        <a:t> 03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50317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/>
                        <a:t>1. </a:t>
                      </a:r>
                      <a:r>
                        <a:rPr lang="en-US" sz="1400" u="none" strike="noStrike" cap="none" dirty="0" err="1" smtClean="0"/>
                        <a:t>Nguyễn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Đình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Hùng</a:t>
                      </a:r>
                      <a:r>
                        <a:rPr lang="en-US" sz="1400" u="none" strike="noStrike" cap="none" baseline="0" dirty="0" smtClean="0"/>
                        <a:t> - </a:t>
                      </a:r>
                      <a:r>
                        <a:rPr lang="en-US" sz="1400" u="none" strike="noStrike" cap="none" dirty="0" smtClean="0"/>
                        <a:t>20183</a:t>
                      </a:r>
                      <a:r>
                        <a:rPr lang="en-US" dirty="0" smtClean="0"/>
                        <a:t>548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2. Phạm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Trung</a:t>
                      </a:r>
                      <a:r>
                        <a:rPr lang="en-US" sz="1400" u="none" strike="noStrike" cap="none" baseline="0" dirty="0" smtClean="0"/>
                        <a:t> Hiếu - </a:t>
                      </a:r>
                      <a:r>
                        <a:rPr lang="en-US" sz="1400" u="none" strike="noStrike" cap="none" dirty="0" smtClean="0"/>
                        <a:t>20183</a:t>
                      </a:r>
                      <a:r>
                        <a:rPr lang="en-US" dirty="0" smtClean="0"/>
                        <a:t>535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3.</a:t>
                      </a:r>
                      <a:r>
                        <a:rPr lang="en-US" sz="1400" u="none" strike="noStrike" cap="none" baseline="0" dirty="0" smtClean="0"/>
                        <a:t> Phạm </a:t>
                      </a:r>
                      <a:r>
                        <a:rPr lang="en-US" sz="1400" u="none" strike="noStrike" cap="none" baseline="0" dirty="0" err="1" smtClean="0"/>
                        <a:t>Hữu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Anh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Quốc</a:t>
                      </a:r>
                      <a:r>
                        <a:rPr lang="en-US" sz="1400" u="none" strike="noStrike" cap="none" baseline="0" dirty="0" smtClean="0"/>
                        <a:t> - </a:t>
                      </a:r>
                      <a:r>
                        <a:rPr lang="en-US" sz="1400" u="none" strike="noStrike" cap="none" dirty="0" smtClean="0"/>
                        <a:t>20183616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4. </a:t>
                      </a:r>
                      <a:r>
                        <a:rPr lang="en-US" sz="1400" u="none" strike="noStrike" cap="none" dirty="0" err="1" smtClean="0"/>
                        <a:t>Nguyễn</a:t>
                      </a:r>
                      <a:r>
                        <a:rPr lang="en-US" sz="1400" u="none" strike="noStrike" cap="none" baseline="0" dirty="0" smtClean="0"/>
                        <a:t> Minh </a:t>
                      </a:r>
                      <a:r>
                        <a:rPr lang="en-US" sz="1400" u="none" strike="noStrike" cap="none" baseline="0" dirty="0" err="1" smtClean="0"/>
                        <a:t>Tuân</a:t>
                      </a:r>
                      <a:r>
                        <a:rPr lang="en-US" sz="1400" u="none" strike="noStrike" cap="none" baseline="0" dirty="0" smtClean="0"/>
                        <a:t> - </a:t>
                      </a:r>
                      <a:r>
                        <a:rPr lang="en-US" sz="1400" u="none" strike="noStrike" cap="none" dirty="0" smtClean="0"/>
                        <a:t>20183652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02599737_9_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g13302599737_9_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bày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302599737_9_7"/>
          <p:cNvSpPr txBox="1"/>
          <p:nvPr/>
        </p:nvSpPr>
        <p:spPr>
          <a:xfrm>
            <a:off x="473299" y="840350"/>
            <a:ext cx="812394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endParaRPr lang="en-US" sz="2400" dirty="0" smtClean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, refactor</a:t>
            </a:r>
          </a:p>
          <a:p>
            <a:pPr lvl="6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000" dirty="0" smtClean="0"/>
              <a:t>3.1</a:t>
            </a:r>
            <a:r>
              <a:rPr lang="en-US" sz="2000" dirty="0"/>
              <a:t>.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vi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High </a:t>
            </a:r>
            <a:r>
              <a:rPr lang="en-US" sz="2000" dirty="0"/>
              <a:t>coupling</a:t>
            </a:r>
          </a:p>
          <a:p>
            <a:pPr lvl="6">
              <a:lnSpc>
                <a:spcPct val="150000"/>
              </a:lnSpc>
            </a:pPr>
            <a:r>
              <a:rPr lang="en-US" sz="2000" dirty="0" smtClean="0"/>
              <a:t>	3.2</a:t>
            </a:r>
            <a:r>
              <a:rPr lang="en-US" sz="2000" dirty="0"/>
              <a:t>.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vi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Low </a:t>
            </a:r>
            <a:r>
              <a:rPr lang="en-US" sz="2000" dirty="0"/>
              <a:t>cohesion</a:t>
            </a:r>
          </a:p>
          <a:p>
            <a:pPr lvl="6">
              <a:lnSpc>
                <a:spcPct val="150000"/>
              </a:lnSpc>
            </a:pPr>
            <a:r>
              <a:rPr lang="en-US" sz="2000" dirty="0" smtClean="0"/>
              <a:t>	3.3</a:t>
            </a:r>
            <a:r>
              <a:rPr lang="en-US" sz="2000" dirty="0"/>
              <a:t>.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vi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SOLID</a:t>
            </a:r>
            <a:endParaRPr lang="en-US" sz="2000" dirty="0"/>
          </a:p>
          <a:p>
            <a:pPr lvl="6">
              <a:lnSpc>
                <a:spcPct val="150000"/>
              </a:lnSpc>
            </a:pPr>
            <a:r>
              <a:rPr lang="en-US" sz="2000" dirty="0" smtClean="0"/>
              <a:t>	3.4</a:t>
            </a:r>
            <a:r>
              <a:rPr lang="en-US" sz="2000" dirty="0"/>
              <a:t>. Clean code</a:t>
            </a:r>
          </a:p>
          <a:p>
            <a:pPr lvl="6">
              <a:lnSpc>
                <a:spcPct val="150000"/>
              </a:lnSpc>
            </a:pPr>
            <a:r>
              <a:rPr lang="en-US" sz="2000" dirty="0" smtClean="0"/>
              <a:t>	3.5</a:t>
            </a:r>
            <a:r>
              <a:rPr lang="en-US" sz="2000" dirty="0"/>
              <a:t>.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endParaRPr lang="en-US" sz="2000" dirty="0" smtClean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việc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,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cohesion </a:t>
            </a:r>
            <a:r>
              <a:rPr lang="en-US" sz="1800" dirty="0"/>
              <a:t>/ coupling / SOLID / </a:t>
            </a:r>
            <a:r>
              <a:rPr lang="en-US" sz="1800" dirty="0" smtClean="0"/>
              <a:t>clean code: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Chia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subteam</a:t>
            </a:r>
            <a:r>
              <a:rPr lang="en-US" sz="1800" dirty="0"/>
              <a:t>: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Hiếu </a:t>
            </a:r>
            <a:r>
              <a:rPr lang="en-US" sz="1800" dirty="0"/>
              <a:t>+ </a:t>
            </a:r>
            <a:r>
              <a:rPr lang="en-US" sz="1800" dirty="0" err="1"/>
              <a:t>Tuân</a:t>
            </a:r>
            <a:r>
              <a:rPr lang="en-US" sz="1800" dirty="0"/>
              <a:t>: </a:t>
            </a:r>
            <a:r>
              <a:rPr lang="en-US" sz="1800" dirty="0" smtClean="0"/>
              <a:t>common </a:t>
            </a:r>
            <a:r>
              <a:rPr lang="en-US" sz="1800" dirty="0"/>
              <a:t>+ controller + </a:t>
            </a:r>
            <a:r>
              <a:rPr lang="en-US" sz="1800" dirty="0" err="1"/>
              <a:t>dao</a:t>
            </a:r>
            <a:r>
              <a:rPr lang="en-US" sz="1800" dirty="0"/>
              <a:t> + </a:t>
            </a:r>
            <a:r>
              <a:rPr lang="en-US" sz="1800" dirty="0" smtClean="0"/>
              <a:t>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/>
              <a:t>Hùng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err="1" smtClean="0"/>
              <a:t>Quốc</a:t>
            </a:r>
            <a:r>
              <a:rPr lang="en-US" sz="1800" dirty="0" smtClean="0"/>
              <a:t>: subsystem </a:t>
            </a:r>
            <a:r>
              <a:rPr lang="en-US" sz="1800" dirty="0"/>
              <a:t>+ </a:t>
            </a:r>
            <a:r>
              <a:rPr lang="en-US" sz="1800" dirty="0" err="1"/>
              <a:t>utils</a:t>
            </a:r>
            <a:r>
              <a:rPr lang="en-US" sz="1800" dirty="0"/>
              <a:t> + </a:t>
            </a:r>
            <a:r>
              <a:rPr lang="en-US" sz="1800" dirty="0" err="1" smtClean="0"/>
              <a:t>views.screen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2. </a:t>
            </a:r>
            <a:r>
              <a:rPr lang="vi-VN" sz="1800" dirty="0" smtClean="0"/>
              <a:t>Thay </a:t>
            </a:r>
            <a:r>
              <a:rPr lang="vi-VN" sz="1800" dirty="0"/>
              <a:t>đổi trong tương lai:</a:t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1: Hùng + Quốc</a:t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2: Hùng + Hiếu</a:t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3: Hiếu + Tuân</a:t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4 + 6: Hiếu + Hùng</a:t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5: Tuân + Quốc</a:t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7: Hùng + </a:t>
            </a:r>
            <a:r>
              <a:rPr lang="vi-VN" sz="1800" dirty="0" smtClean="0"/>
              <a:t>Hiếu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3. </a:t>
            </a:r>
            <a:r>
              <a:rPr lang="en-US" sz="1800" dirty="0" err="1" smtClean="0"/>
              <a:t>Vẽ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vi-VN" sz="1800" dirty="0" smtClean="0"/>
              <a:t>: </a:t>
            </a:r>
            <a:r>
              <a:rPr lang="vi-VN" sz="1800" dirty="0" smtClean="0"/>
              <a:t>Hùng</a:t>
            </a:r>
            <a:r>
              <a:rPr lang="en-US" sz="1800" dirty="0" smtClean="0"/>
              <a:t> + Hiếu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4.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cáo</a:t>
            </a:r>
            <a:r>
              <a:rPr lang="en-US" sz="1800" dirty="0" smtClean="0"/>
              <a:t>: </a:t>
            </a:r>
            <a:r>
              <a:rPr lang="en-US" sz="1800" dirty="0" err="1" smtClean="0"/>
              <a:t>Hùng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800" dirty="0" smtClean="0"/>
              <a:t>AIMS </a:t>
            </a:r>
            <a:r>
              <a:rPr lang="vi-VN" sz="1800" dirty="0"/>
              <a:t>là một cửa hàng online, có chức năng đặt hàng các loại media (sách, đĩa CD, đĩa DVD) từ cửa hàng. </a:t>
            </a:r>
            <a:endParaRPr lang="en-US" sz="1800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800" dirty="0" smtClean="0"/>
              <a:t>Phần </a:t>
            </a:r>
            <a:r>
              <a:rPr lang="vi-VN" sz="1800" dirty="0"/>
              <a:t>mềm </a:t>
            </a:r>
            <a:r>
              <a:rPr lang="vi-VN" sz="1800" dirty="0" smtClean="0"/>
              <a:t>đã </a:t>
            </a:r>
            <a:r>
              <a:rPr lang="vi-VN" sz="1800" dirty="0"/>
              <a:t>đáp ứng được các chức năng chính tại thời điểm hiện tại, nhưng chưa đảm </a:t>
            </a:r>
            <a:r>
              <a:rPr lang="vi-VN" sz="1800" dirty="0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high cohesion, low coupling,</a:t>
            </a:r>
            <a:r>
              <a:rPr lang="vi-VN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vi-VN" sz="1800" dirty="0" smtClean="0"/>
              <a:t>tuân </a:t>
            </a:r>
            <a:r>
              <a:rPr lang="vi-VN" sz="1800" dirty="0"/>
              <a:t>thủ </a:t>
            </a:r>
            <a:r>
              <a:rPr lang="vi-VN" sz="1800" dirty="0" smtClean="0"/>
              <a:t>SOLID</a:t>
            </a:r>
            <a:r>
              <a:rPr lang="en-US" sz="1800" dirty="0" smtClean="0"/>
              <a:t>…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=&gt;</a:t>
            </a:r>
            <a:r>
              <a:rPr lang="vi-VN" sz="1800" dirty="0" smtClean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K</a:t>
            </a:r>
            <a:r>
              <a:rPr lang="en-US" sz="1800" dirty="0" err="1" smtClean="0">
                <a:solidFill>
                  <a:srgbClr val="FF0000"/>
                </a:solidFill>
              </a:rPr>
              <a:t>hó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đáp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ứng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yêu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cầu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thay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đổi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mở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rộng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phát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sinh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trong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tương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lai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" y="3405454"/>
            <a:ext cx="4000598" cy="2665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3" y="3887989"/>
            <a:ext cx="2014960" cy="1699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secase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0" y="813882"/>
            <a:ext cx="6311197" cy="500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0264" y="5822671"/>
            <a:ext cx="570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Hình</a:t>
            </a:r>
            <a:r>
              <a:rPr lang="en-US" b="1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3.1.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vấn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đề</a:t>
            </a:r>
            <a:r>
              <a:rPr lang="en-US" sz="1600" b="1" dirty="0" smtClean="0"/>
              <a:t> vi </a:t>
            </a:r>
            <a:r>
              <a:rPr lang="en-US" sz="1600" b="1" dirty="0" err="1" smtClean="0"/>
              <a:t>phạm</a:t>
            </a:r>
            <a:r>
              <a:rPr lang="en-US" sz="1600" b="1" dirty="0" smtClean="0"/>
              <a:t> High cohesion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 smtClean="0"/>
              <a:t>Co-incidental cohesion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+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thuộc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,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nhưng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endParaRPr lang="en-US" sz="1600" dirty="0"/>
          </a:p>
          <a:p>
            <a:pPr lvl="8"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Biến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DATE_FORMATTER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LOGGER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util.Util</a:t>
            </a:r>
            <a:r>
              <a:rPr lang="en-US" sz="12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VD2: </a:t>
            </a:r>
            <a:r>
              <a:rPr lang="en-US" sz="1200" dirty="0">
                <a:solidFill>
                  <a:srgbClr val="FF0000"/>
                </a:solidFill>
              </a:rPr>
              <a:t>Method </a:t>
            </a:r>
            <a:r>
              <a:rPr lang="en-US" sz="1200" b="1" dirty="0" err="1" smtClean="0">
                <a:solidFill>
                  <a:srgbClr val="FF0000"/>
                </a:solidFill>
              </a:rPr>
              <a:t>notifyError</a:t>
            </a:r>
            <a:r>
              <a:rPr lang="en-US" sz="1200" b="1" dirty="0" smtClean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của</a:t>
            </a:r>
            <a:r>
              <a:rPr lang="en-US" sz="1200" dirty="0">
                <a:solidFill>
                  <a:srgbClr val="FF0000"/>
                </a:solidFill>
              </a:rPr>
              <a:t> class </a:t>
            </a:r>
            <a:r>
              <a:rPr lang="en-US" sz="1200" b="1" dirty="0" err="1" smtClean="0">
                <a:solidFill>
                  <a:srgbClr val="FF0000"/>
                </a:solidFill>
              </a:rPr>
              <a:t>views.screen.shipping.ShippingScreenHandler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được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khai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báo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nhưng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không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được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sử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dụng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cũng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không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có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phần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cài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đặt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+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 Method </a:t>
            </a:r>
            <a:r>
              <a:rPr lang="en-US" sz="1200" b="1" dirty="0" smtClean="0">
                <a:solidFill>
                  <a:srgbClr val="FF0000"/>
                </a:solidFill>
              </a:rPr>
              <a:t>md5()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controller.AuthenticationController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không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liên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quan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đến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chức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năng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của</a:t>
            </a:r>
            <a:r>
              <a:rPr lang="en-US" sz="1200" dirty="0" smtClean="0">
                <a:solidFill>
                  <a:srgbClr val="FF0000"/>
                </a:solidFill>
              </a:rPr>
              <a:t> class.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/>
              <a:t>Logical </a:t>
            </a:r>
            <a:r>
              <a:rPr lang="en-US" sz="1600" b="1" dirty="0" smtClean="0"/>
              <a:t>cohesion</a:t>
            </a:r>
          </a:p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Các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 </a:t>
            </a:r>
            <a:r>
              <a:rPr lang="en-US" sz="1200" b="1" dirty="0" smtClean="0">
                <a:solidFill>
                  <a:srgbClr val="FF0000"/>
                </a:solidFill>
              </a:rPr>
              <a:t>get() </a:t>
            </a:r>
            <a:r>
              <a:rPr lang="en-US" sz="1200" dirty="0" err="1">
                <a:solidFill>
                  <a:srgbClr val="FF0000"/>
                </a:solidFill>
              </a:rPr>
              <a:t>và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post() </a:t>
            </a:r>
            <a:r>
              <a:rPr lang="en-US" sz="1200" dirty="0" err="1">
                <a:solidFill>
                  <a:srgbClr val="FF0000"/>
                </a:solidFill>
              </a:rPr>
              <a:t>của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b="1" dirty="0" err="1" smtClean="0">
                <a:solidFill>
                  <a:srgbClr val="FF0000"/>
                </a:solidFill>
              </a:rPr>
              <a:t>utils.ApplicationInterface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chỉ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có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liên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kết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với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nhau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một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cách</a:t>
            </a:r>
            <a:r>
              <a:rPr lang="en-US" sz="1200" dirty="0">
                <a:solidFill>
                  <a:srgbClr val="FF0000"/>
                </a:solidFill>
              </a:rPr>
              <a:t> logic </a:t>
            </a:r>
            <a:r>
              <a:rPr lang="en-US" sz="1200" dirty="0" err="1">
                <a:solidFill>
                  <a:srgbClr val="FF0000"/>
                </a:solidFill>
              </a:rPr>
              <a:t>khi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cùng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thực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hiện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việc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gọi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API.</a:t>
            </a:r>
            <a:endParaRPr lang="en-US" sz="12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 smtClean="0"/>
              <a:t>Procedure cohesion</a:t>
            </a:r>
            <a:endParaRPr lang="en-US" sz="1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Các</a:t>
            </a:r>
            <a:r>
              <a:rPr lang="en-US" sz="1200" dirty="0" smtClean="0">
                <a:solidFill>
                  <a:srgbClr val="FF0000"/>
                </a:solidFill>
              </a:rPr>
              <a:t> methods </a:t>
            </a:r>
            <a:r>
              <a:rPr lang="en-US" sz="1200" b="1" dirty="0" err="1" smtClean="0">
                <a:solidFill>
                  <a:srgbClr val="FF0000"/>
                </a:solidFill>
              </a:rPr>
              <a:t>validatePhoneNumber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validateDeliveryInfo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validateName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và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validateAddress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class </a:t>
            </a:r>
            <a:r>
              <a:rPr lang="en-US" sz="1200" b="1" dirty="0" err="1" smtClean="0">
                <a:solidFill>
                  <a:srgbClr val="FF0000"/>
                </a:solidFill>
              </a:rPr>
              <a:t>controller.PlaceOrderController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chỉ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liên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quan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về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trình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thực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chức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năng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3.2.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vấn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đề</a:t>
            </a:r>
            <a:r>
              <a:rPr lang="en-US" sz="1600" b="1" dirty="0" smtClean="0"/>
              <a:t> vi </a:t>
            </a:r>
            <a:r>
              <a:rPr lang="en-US" sz="1600" b="1" dirty="0" err="1" smtClean="0"/>
              <a:t>phạm</a:t>
            </a:r>
            <a:r>
              <a:rPr lang="en-US" sz="1600" b="1" dirty="0" smtClean="0"/>
              <a:t> Low coupling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/>
              <a:t>Content </a:t>
            </a:r>
            <a:r>
              <a:rPr lang="en-US" sz="1600" b="1" dirty="0" smtClean="0"/>
              <a:t>coupling</a:t>
            </a:r>
          </a:p>
          <a:p>
            <a:pPr lvl="8"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Các</a:t>
            </a:r>
            <a:r>
              <a:rPr lang="en-US" sz="1200" dirty="0" smtClean="0">
                <a:solidFill>
                  <a:srgbClr val="FF0000"/>
                </a:solidFill>
              </a:rPr>
              <a:t> attributes </a:t>
            </a:r>
            <a:r>
              <a:rPr lang="en-US" sz="1200" dirty="0" err="1" smtClean="0">
                <a:solidFill>
                  <a:srgbClr val="FF0000"/>
                </a:solidFill>
              </a:rPr>
              <a:t>của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b="1" dirty="0" err="1" smtClean="0">
                <a:solidFill>
                  <a:srgbClr val="FF0000"/>
                </a:solidFill>
              </a:rPr>
              <a:t>entity.shipping.DeliveryInfo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đang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để</a:t>
            </a:r>
            <a:r>
              <a:rPr lang="en-US" sz="1200" dirty="0" smtClean="0">
                <a:solidFill>
                  <a:srgbClr val="FF0000"/>
                </a:solidFill>
              </a:rPr>
              <a:t> access modifier </a:t>
            </a:r>
            <a:r>
              <a:rPr lang="en-US" sz="1200" dirty="0" err="1" smtClean="0">
                <a:solidFill>
                  <a:srgbClr val="FF0000"/>
                </a:solidFill>
              </a:rPr>
              <a:t>là</a:t>
            </a:r>
            <a:r>
              <a:rPr lang="en-US" sz="1200" dirty="0" smtClean="0">
                <a:solidFill>
                  <a:srgbClr val="FF0000"/>
                </a:solidFill>
              </a:rPr>
              <a:t> protected,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khi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không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có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lớp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nào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kế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thừa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Các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lớp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cùng</a:t>
            </a:r>
            <a:r>
              <a:rPr lang="en-US" sz="1200" dirty="0" smtClean="0">
                <a:solidFill>
                  <a:srgbClr val="FF0000"/>
                </a:solidFill>
              </a:rPr>
              <a:t> package </a:t>
            </a:r>
            <a:r>
              <a:rPr lang="en-US" sz="1200" dirty="0" err="1" smtClean="0">
                <a:solidFill>
                  <a:srgbClr val="FF0000"/>
                </a:solidFill>
              </a:rPr>
              <a:t>có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thể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truy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cập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các</a:t>
            </a:r>
            <a:r>
              <a:rPr lang="en-US" sz="1200" dirty="0" smtClean="0">
                <a:solidFill>
                  <a:srgbClr val="FF0000"/>
                </a:solidFill>
              </a:rPr>
              <a:t> attributes </a:t>
            </a:r>
            <a:r>
              <a:rPr lang="en-US" sz="1200" dirty="0" err="1" smtClean="0">
                <a:solidFill>
                  <a:srgbClr val="FF0000"/>
                </a:solidFill>
              </a:rPr>
              <a:t>và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thay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đổi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giá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trị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trực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tiếp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/>
              <a:t>Common </a:t>
            </a:r>
            <a:r>
              <a:rPr lang="en-US" sz="1600" b="1" dirty="0" smtClean="0"/>
              <a:t>coupling</a:t>
            </a:r>
          </a:p>
          <a:p>
            <a:pPr lvl="8"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</a:t>
            </a:r>
            <a:r>
              <a:rPr lang="vi-VN" sz="1200" dirty="0" smtClean="0">
                <a:solidFill>
                  <a:srgbClr val="FF0000"/>
                </a:solidFill>
              </a:rPr>
              <a:t>Các biến </a:t>
            </a:r>
            <a:r>
              <a:rPr lang="vi-VN" sz="1200" b="1" dirty="0" smtClean="0">
                <a:solidFill>
                  <a:srgbClr val="FF0000"/>
                </a:solidFill>
              </a:rPr>
              <a:t>PERCENT_VAT </a:t>
            </a:r>
            <a:r>
              <a:rPr lang="vi-VN" sz="1200" dirty="0" smtClean="0">
                <a:solidFill>
                  <a:srgbClr val="FF0000"/>
                </a:solidFill>
              </a:rPr>
              <a:t>và</a:t>
            </a:r>
            <a:r>
              <a:rPr lang="vi-VN" sz="1200" b="1" dirty="0" smtClean="0">
                <a:solidFill>
                  <a:srgbClr val="FF0000"/>
                </a:solidFill>
              </a:rPr>
              <a:t> REGULAR_FONT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tại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vi-VN" sz="1200" b="1" dirty="0" smtClean="0">
                <a:solidFill>
                  <a:srgbClr val="FF0000"/>
                </a:solidFill>
              </a:rPr>
              <a:t>views.screen.ViewsConfig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vi-VN" sz="1200" dirty="0" smtClean="0">
                <a:solidFill>
                  <a:srgbClr val="FF0000"/>
                </a:solidFill>
              </a:rPr>
              <a:t>đang được dùng chung cho cả hệ thống </a:t>
            </a:r>
            <a:r>
              <a:rPr lang="en-US" sz="1200" dirty="0" err="1" smtClean="0">
                <a:solidFill>
                  <a:srgbClr val="FF0000"/>
                </a:solidFill>
              </a:rPr>
              <a:t>nhưng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không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dùng</a:t>
            </a:r>
            <a:r>
              <a:rPr lang="vi-VN" sz="1200" dirty="0" smtClean="0">
                <a:solidFill>
                  <a:srgbClr val="FF0000"/>
                </a:solidFill>
              </a:rPr>
              <a:t> từ khóa final.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Các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module </a:t>
            </a:r>
            <a:r>
              <a:rPr lang="en-US" sz="1200" dirty="0" err="1" smtClean="0">
                <a:solidFill>
                  <a:srgbClr val="FF0000"/>
                </a:solidFill>
              </a:rPr>
              <a:t>khác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có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thể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cùng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đọc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cùng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thay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đổi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dữ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liệu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dùng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chung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này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/>
              <a:t>Stamp </a:t>
            </a:r>
            <a:r>
              <a:rPr lang="en-US" sz="1600" b="1" dirty="0" smtClean="0"/>
              <a:t>coupling</a:t>
            </a:r>
          </a:p>
          <a:p>
            <a:pPr lvl="8">
              <a:lnSpc>
                <a:spcPct val="150000"/>
              </a:lnSpc>
            </a:pPr>
            <a:r>
              <a:rPr lang="en-US" sz="1200" u="sng" dirty="0">
                <a:solidFill>
                  <a:srgbClr val="FF0000"/>
                </a:solidFill>
              </a:rPr>
              <a:t>VD1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Tham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số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của</a:t>
            </a:r>
            <a:r>
              <a:rPr lang="en-US" sz="1200" dirty="0">
                <a:solidFill>
                  <a:srgbClr val="FF0000"/>
                </a:solidFill>
              </a:rPr>
              <a:t> method </a:t>
            </a:r>
            <a:r>
              <a:rPr lang="en-US" sz="1200" b="1" dirty="0" err="1">
                <a:solidFill>
                  <a:srgbClr val="FF0000"/>
                </a:solidFill>
              </a:rPr>
              <a:t>checkMediaInCart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b="1" dirty="0" err="1" smtClean="0">
                <a:solidFill>
                  <a:srgbClr val="FF0000"/>
                </a:solidFill>
              </a:rPr>
              <a:t>entity.cart.Cart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đang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có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kiểu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dữ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liệu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là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Media</a:t>
            </a:r>
            <a:r>
              <a:rPr lang="en-US" sz="1200" dirty="0" smtClean="0">
                <a:solidFill>
                  <a:srgbClr val="FF0000"/>
                </a:solidFill>
              </a:rPr>
              <a:t>.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khi</a:t>
            </a:r>
            <a:r>
              <a:rPr lang="en-US" sz="1200" dirty="0" smtClean="0">
                <a:solidFill>
                  <a:srgbClr val="FF0000"/>
                </a:solidFill>
              </a:rPr>
              <a:t> method </a:t>
            </a:r>
            <a:r>
              <a:rPr lang="en-US" sz="1200" dirty="0" err="1" smtClean="0">
                <a:solidFill>
                  <a:srgbClr val="FF0000"/>
                </a:solidFill>
              </a:rPr>
              <a:t>này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chỉ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cần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dùng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trường</a:t>
            </a:r>
            <a:r>
              <a:rPr lang="en-US" sz="1200" dirty="0" smtClean="0">
                <a:solidFill>
                  <a:srgbClr val="FF0000"/>
                </a:solidFill>
              </a:rPr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33925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3.3.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vấn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đề</a:t>
            </a:r>
            <a:r>
              <a:rPr lang="en-US" sz="1600" b="1" dirty="0" smtClean="0"/>
              <a:t> vi </a:t>
            </a:r>
            <a:r>
              <a:rPr lang="en-US" sz="1600" b="1" dirty="0" err="1" smtClean="0"/>
              <a:t>phạm</a:t>
            </a:r>
            <a:r>
              <a:rPr lang="en-US" sz="1600" b="1" dirty="0" smtClean="0"/>
              <a:t> SOLID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 smtClean="0"/>
              <a:t>Single </a:t>
            </a:r>
            <a:r>
              <a:rPr lang="en-US" sz="1600" b="1" dirty="0"/>
              <a:t>Responsibility Principle (SRP</a:t>
            </a:r>
            <a:r>
              <a:rPr lang="en-US" sz="16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>
                <a:solidFill>
                  <a:srgbClr val="FF0000"/>
                </a:solidFill>
              </a:rPr>
              <a:t>: Class </a:t>
            </a:r>
            <a:r>
              <a:rPr lang="en-US" sz="1200" b="1" dirty="0" err="1">
                <a:solidFill>
                  <a:srgbClr val="FF0000"/>
                </a:solidFill>
              </a:rPr>
              <a:t>DeliveryInfo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có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chứa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một</a:t>
            </a:r>
            <a:r>
              <a:rPr lang="en-US" sz="1200" dirty="0">
                <a:solidFill>
                  <a:srgbClr val="FF0000"/>
                </a:solidFill>
              </a:rPr>
              <a:t> method </a:t>
            </a:r>
            <a:r>
              <a:rPr lang="en-US" sz="1200" dirty="0" err="1">
                <a:solidFill>
                  <a:srgbClr val="FF0000"/>
                </a:solidFill>
              </a:rPr>
              <a:t>dùng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để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tính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toán</a:t>
            </a:r>
            <a:r>
              <a:rPr lang="en-US" sz="1200" dirty="0">
                <a:solidFill>
                  <a:srgbClr val="FF0000"/>
                </a:solidFill>
              </a:rPr>
              <a:t> chi </a:t>
            </a:r>
            <a:r>
              <a:rPr lang="en-US" sz="1200" dirty="0" err="1">
                <a:solidFill>
                  <a:srgbClr val="FF0000"/>
                </a:solidFill>
              </a:rPr>
              <a:t>phí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vận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chuyển</a:t>
            </a:r>
            <a:r>
              <a:rPr lang="en-US" sz="1200" dirty="0" smtClean="0">
                <a:solidFill>
                  <a:srgbClr val="FF0000"/>
                </a:solidFill>
              </a:rPr>
              <a:t>. Class </a:t>
            </a:r>
            <a:r>
              <a:rPr lang="en-US" sz="1200" dirty="0" err="1" smtClean="0">
                <a:solidFill>
                  <a:srgbClr val="FF0000"/>
                </a:solidFill>
              </a:rPr>
              <a:t>này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vi-VN" sz="1200" dirty="0" smtClean="0">
                <a:solidFill>
                  <a:srgbClr val="FF0000"/>
                </a:solidFill>
              </a:rPr>
              <a:t>chỉ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nên</a:t>
            </a:r>
            <a:r>
              <a:rPr lang="vi-VN" sz="1200" dirty="0" smtClean="0">
                <a:solidFill>
                  <a:srgbClr val="FF0000"/>
                </a:solidFill>
              </a:rPr>
              <a:t> </a:t>
            </a:r>
            <a:r>
              <a:rPr lang="vi-VN" sz="1200" dirty="0">
                <a:solidFill>
                  <a:srgbClr val="FF0000"/>
                </a:solidFill>
              </a:rPr>
              <a:t>có nhiệm vụ chứa các thông tin về đơn hàng như tên người nhận, địa chỉ, hướng dẫn giao hàng… 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VD2</a:t>
            </a:r>
            <a:r>
              <a:rPr lang="en-US" sz="1200" dirty="0">
                <a:solidFill>
                  <a:srgbClr val="FF0000"/>
                </a:solidFill>
              </a:rPr>
              <a:t>: Class </a:t>
            </a:r>
            <a:r>
              <a:rPr lang="en-US" sz="1200" b="1" dirty="0" err="1">
                <a:solidFill>
                  <a:srgbClr val="FF0000"/>
                </a:solidFill>
              </a:rPr>
              <a:t>AuthenticationController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có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một</a:t>
            </a:r>
            <a:r>
              <a:rPr lang="en-US" sz="1200" dirty="0">
                <a:solidFill>
                  <a:srgbClr val="FF0000"/>
                </a:solidFill>
              </a:rPr>
              <a:t> method </a:t>
            </a:r>
            <a:r>
              <a:rPr lang="en-US" sz="1200" dirty="0" err="1">
                <a:solidFill>
                  <a:srgbClr val="FF0000"/>
                </a:solidFill>
              </a:rPr>
              <a:t>để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sinh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mã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băm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sử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dụng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hàm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MD5. Class </a:t>
            </a:r>
            <a:r>
              <a:rPr lang="en-US" sz="1200" dirty="0" err="1" smtClean="0">
                <a:solidFill>
                  <a:srgbClr val="FF0000"/>
                </a:solidFill>
              </a:rPr>
              <a:t>này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chỉ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nên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vi-VN" sz="1200" dirty="0" smtClean="0">
                <a:solidFill>
                  <a:srgbClr val="FF0000"/>
                </a:solidFill>
              </a:rPr>
              <a:t>có </a:t>
            </a:r>
            <a:r>
              <a:rPr lang="vi-VN" sz="1200" dirty="0">
                <a:solidFill>
                  <a:srgbClr val="FF0000"/>
                </a:solidFill>
              </a:rPr>
              <a:t>nhiệm vụ xử lý logic các yêu cầu authenticate người </a:t>
            </a:r>
            <a:r>
              <a:rPr lang="vi-VN" sz="1200" dirty="0" smtClean="0">
                <a:solidFill>
                  <a:srgbClr val="FF0000"/>
                </a:solidFill>
              </a:rPr>
              <a:t>dùng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VD3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vi-VN" sz="1200" dirty="0">
                <a:solidFill>
                  <a:srgbClr val="FF0000"/>
                </a:solidFill>
              </a:rPr>
              <a:t>Class </a:t>
            </a:r>
            <a:r>
              <a:rPr lang="vi-VN" sz="1200" b="1" dirty="0">
                <a:solidFill>
                  <a:srgbClr val="FF0000"/>
                </a:solidFill>
              </a:rPr>
              <a:t>PlaceOrderController</a:t>
            </a:r>
            <a:r>
              <a:rPr lang="vi-VN" sz="1200" dirty="0">
                <a:solidFill>
                  <a:srgbClr val="FF0000"/>
                </a:solidFill>
              </a:rPr>
              <a:t> đang có các method để thực hiện validate dữ liệu người dùng nhập vào</a:t>
            </a:r>
            <a:r>
              <a:rPr lang="vi-VN" sz="1200" dirty="0" smtClean="0">
                <a:solidFill>
                  <a:srgbClr val="FF0000"/>
                </a:solidFill>
              </a:rPr>
              <a:t>.</a:t>
            </a:r>
            <a:r>
              <a:rPr lang="en-US" sz="1200" dirty="0" smtClean="0">
                <a:solidFill>
                  <a:srgbClr val="FF0000"/>
                </a:solidFill>
              </a:rPr>
              <a:t> Class </a:t>
            </a:r>
            <a:r>
              <a:rPr lang="en-US" sz="1200" dirty="0" err="1" smtClean="0">
                <a:solidFill>
                  <a:srgbClr val="FF0000"/>
                </a:solidFill>
              </a:rPr>
              <a:t>này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chỉ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nên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vi-VN" sz="1200" dirty="0" smtClean="0">
                <a:solidFill>
                  <a:srgbClr val="FF0000"/>
                </a:solidFill>
              </a:rPr>
              <a:t>nhiệm </a:t>
            </a:r>
            <a:r>
              <a:rPr lang="vi-VN" sz="1200" dirty="0">
                <a:solidFill>
                  <a:srgbClr val="FF0000"/>
                </a:solidFill>
              </a:rPr>
              <a:t>vụ xử lý logic khi người dùng đặt </a:t>
            </a:r>
            <a:r>
              <a:rPr lang="vi-VN" sz="1200" dirty="0" smtClean="0">
                <a:solidFill>
                  <a:srgbClr val="FF0000"/>
                </a:solidFill>
              </a:rPr>
              <a:t>hàng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 smtClean="0"/>
              <a:t>Open </a:t>
            </a:r>
            <a:r>
              <a:rPr lang="en-US" sz="1600" b="1" dirty="0"/>
              <a:t>Closed Principle (OCP</a:t>
            </a:r>
            <a:r>
              <a:rPr lang="en-US" sz="1600" b="1" dirty="0" smtClean="0"/>
              <a:t>) </a:t>
            </a:r>
          </a:p>
          <a:p>
            <a:pPr lvl="8">
              <a:lnSpc>
                <a:spcPct val="150000"/>
              </a:lnSpc>
            </a:pPr>
            <a:r>
              <a:rPr lang="en-US" sz="1200" u="sng" dirty="0" smtClean="0">
                <a:solidFill>
                  <a:srgbClr val="FF0000"/>
                </a:solidFill>
              </a:rPr>
              <a:t>VD1</a:t>
            </a:r>
            <a:r>
              <a:rPr lang="en-US" sz="1200" dirty="0" smtClean="0">
                <a:solidFill>
                  <a:srgbClr val="FF0000"/>
                </a:solidFill>
              </a:rPr>
              <a:t>: Class </a:t>
            </a:r>
            <a:r>
              <a:rPr lang="en-US" sz="1200" b="1" dirty="0" err="1" smtClean="0">
                <a:solidFill>
                  <a:srgbClr val="FF0000"/>
                </a:solidFill>
              </a:rPr>
              <a:t>DeliveryInfo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</a:rPr>
              <a:t>PaymentTransaction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phụ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thuộc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trực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tiếp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vào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CreditCard</a:t>
            </a:r>
            <a:r>
              <a:rPr lang="en-US" sz="1200" b="1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khó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mở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rộng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trong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trường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hợp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có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thêm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DomesticCard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706</Words>
  <Application>Microsoft Office PowerPoint</Application>
  <PresentationFormat>On-screen Show (4:3)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</vt:lpstr>
      <vt:lpstr>Calibri</vt:lpstr>
      <vt:lpstr>Office Theme</vt:lpstr>
      <vt:lpstr>PowerPoint Presentation</vt:lpstr>
      <vt:lpstr>PowerPoint Presentation</vt:lpstr>
      <vt:lpstr>Nội dung trình bày</vt:lpstr>
      <vt:lpstr>1. Phân công công việc</vt:lpstr>
      <vt:lpstr>2. Tổng quan</vt:lpstr>
      <vt:lpstr>2. Tổng quan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Dell Latitude</cp:lastModifiedBy>
  <cp:revision>54</cp:revision>
  <dcterms:created xsi:type="dcterms:W3CDTF">2021-05-28T04:32:29Z</dcterms:created>
  <dcterms:modified xsi:type="dcterms:W3CDTF">2022-07-10T11:05:21Z</dcterms:modified>
</cp:coreProperties>
</file>