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59" r:id="rId6"/>
    <p:sldId id="268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91" r:id="rId18"/>
    <p:sldId id="292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64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558g+zs1o7BnEogSEStSFHJZ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6296F-6001-4EFA-AEF4-39D79D63D49A}" v="59" dt="2022-07-10T16:05:19.429"/>
  </p1510:revLst>
</p1510:revInfo>
</file>

<file path=ppt/tableStyles.xml><?xml version="1.0" encoding="utf-8"?>
<a:tblStyleLst xmlns:a="http://schemas.openxmlformats.org/drawingml/2006/main" def="{AFD22519-920E-4A79-9395-4B45224A8854}">
  <a:tblStyle styleId="{AFD22519-920E-4A79-9395-4B45224A88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03B2DB2-02B6-4C3D-985E-F377A2C2FD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2539" autoAdjust="0"/>
  </p:normalViewPr>
  <p:slideViewPr>
    <p:cSldViewPr snapToGrid="0">
      <p:cViewPr varScale="1">
        <p:scale>
          <a:sx n="105" d="100"/>
          <a:sy n="105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922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725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772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92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6772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829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3086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811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4579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248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17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2460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5748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8840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7117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464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0192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0923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1717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423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02599737_9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3302599737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520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25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023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285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94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842342" cy="521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3.4.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vấn</a:t>
            </a:r>
            <a:r>
              <a:rPr lang="en-US" sz="1600" b="1" dirty="0"/>
              <a:t> </a:t>
            </a:r>
            <a:r>
              <a:rPr lang="en-US" sz="1600" b="1" dirty="0" err="1"/>
              <a:t>đề</a:t>
            </a:r>
            <a:r>
              <a:rPr lang="en-US" sz="1600" b="1" dirty="0"/>
              <a:t> </a:t>
            </a:r>
            <a:r>
              <a:rPr lang="en-US" sz="1600" b="1" dirty="0" err="1"/>
              <a:t>về</a:t>
            </a:r>
            <a:r>
              <a:rPr lang="en-US" sz="1600" b="1" dirty="0"/>
              <a:t> clean code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3.4.1. Clear name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getExpirationDate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PaymentController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local variable strs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mang</a:t>
            </a:r>
            <a:r>
              <a:rPr lang="en-US" sz="1600" dirty="0">
                <a:solidFill>
                  <a:schemeClr val="tx1"/>
                </a:solidFill>
              </a:rPr>
              <a:t> ý </a:t>
            </a:r>
            <a:r>
              <a:rPr lang="en-US" sz="1600" dirty="0" err="1">
                <a:solidFill>
                  <a:schemeClr val="tx1"/>
                </a:solidFill>
              </a:rPr>
              <a:t>nghĩa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thành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dateSplitedStrs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ý </a:t>
            </a:r>
            <a:r>
              <a:rPr lang="en-US" sz="1600" dirty="0" err="1">
                <a:solidFill>
                  <a:schemeClr val="tx1"/>
                </a:solidFill>
              </a:rPr>
              <a:t>nghĩa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biến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ghi</a:t>
            </a:r>
            <a:r>
              <a:rPr lang="en-US" sz="1600" dirty="0">
                <a:solidFill>
                  <a:schemeClr val="tx1"/>
                </a:solidFill>
              </a:rPr>
              <a:t> log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utils.ApplicationProgrammingInterface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“</a:t>
            </a:r>
            <a:r>
              <a:rPr lang="en-US" sz="1600" dirty="0" err="1">
                <a:solidFill>
                  <a:schemeClr val="tx1"/>
                </a:solidFill>
              </a:rPr>
              <a:t>respone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3.4.2. Clean method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getCurrentQuantity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truyền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Statement </a:t>
            </a:r>
            <a:r>
              <a:rPr lang="en-US" sz="1600" dirty="0" err="1">
                <a:solidFill>
                  <a:schemeClr val="tx1"/>
                </a:solidFill>
              </a:rPr>
              <a:t>thành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PreparedStatement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3.4.3. Clean class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Book, CD, DVD, Utils, </a:t>
            </a:r>
            <a:r>
              <a:rPr lang="en-US" sz="1600" b="1" dirty="0" err="1">
                <a:solidFill>
                  <a:schemeClr val="tx1"/>
                </a:solidFill>
              </a:rPr>
              <a:t>ApplicationProgrammingInterface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Book, </a:t>
            </a:r>
            <a:r>
              <a:rPr lang="en-US" sz="1600" b="1" dirty="0" err="1">
                <a:solidFill>
                  <a:schemeClr val="tx1"/>
                </a:solidFill>
              </a:rPr>
              <a:t>HomeScreenHandler</a:t>
            </a:r>
            <a:r>
              <a:rPr lang="en-US" sz="1600" b="1" dirty="0">
                <a:solidFill>
                  <a:schemeClr val="tx1"/>
                </a:solidFill>
              </a:rPr>
              <a:t>, App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import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VD3: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Cart, </a:t>
            </a:r>
            <a:r>
              <a:rPr lang="en-US" sz="1600" b="1" dirty="0" err="1">
                <a:solidFill>
                  <a:schemeClr val="tx1"/>
                </a:solidFill>
              </a:rPr>
              <a:t>CartItem</a:t>
            </a:r>
            <a:r>
              <a:rPr lang="en-US" sz="1600" dirty="0">
                <a:solidFill>
                  <a:schemeClr val="tx1"/>
                </a:solidFill>
              </a:rPr>
              <a:t>,… </a:t>
            </a:r>
            <a:r>
              <a:rPr lang="en-US" sz="1600" dirty="0" err="1">
                <a:solidFill>
                  <a:schemeClr val="tx1"/>
                </a:solidFill>
              </a:rPr>
              <a:t>thiếu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khoảng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trắng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giữa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keyword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ngôn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đảm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bảo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tuân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thủ</a:t>
            </a:r>
            <a:r>
              <a:rPr lang="en-US" sz="1600" dirty="0">
                <a:solidFill>
                  <a:schemeClr val="tx1"/>
                </a:solidFill>
              </a:rPr>
              <a:t> Java coding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8153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hard-code </a:t>
            </a:r>
            <a:r>
              <a:rPr lang="en-US" sz="1600" dirty="0" err="1">
                <a:solidFill>
                  <a:schemeClr val="tx1"/>
                </a:solidFill>
              </a:rPr>
              <a:t>danh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sách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loại</a:t>
            </a:r>
            <a:r>
              <a:rPr lang="en-US" sz="1600" dirty="0">
                <a:solidFill>
                  <a:schemeClr val="tx1"/>
                </a:solidFill>
              </a:rPr>
              <a:t> Media</a:t>
            </a: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865F9-12C2-41F3-94EC-66DA6207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93" y="2258726"/>
            <a:ext cx="6636990" cy="12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5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5D6F0-5F0A-4146-D898-5D0CD4DF175B}"/>
              </a:ext>
            </a:extLst>
          </p:cNvPr>
          <p:cNvSpPr txBox="1"/>
          <p:nvPr/>
        </p:nvSpPr>
        <p:spPr>
          <a:xfrm>
            <a:off x="3824612" y="4738256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F96D2B6-BE22-D46E-3C09-018BE4D31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91702"/>
            <a:ext cx="5943600" cy="24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1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C3405-8FB7-ED73-BA8A-56416279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19" y="2149361"/>
            <a:ext cx="6477000" cy="3228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F5D6F0-5F0A-4146-D898-5D0CD4DF175B}"/>
              </a:ext>
            </a:extLst>
          </p:cNvPr>
          <p:cNvSpPr txBox="1"/>
          <p:nvPr/>
        </p:nvSpPr>
        <p:spPr>
          <a:xfrm>
            <a:off x="3822436" y="5378336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Reflections</a:t>
            </a:r>
          </a:p>
        </p:txBody>
      </p:sp>
    </p:spTree>
    <p:extLst>
      <p:ext uri="{BB962C8B-B14F-4D97-AF65-F5344CB8AC3E}">
        <p14:creationId xmlns:p14="http://schemas.microsoft.com/office/powerpoint/2010/main" val="205394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E0DDB12-D82C-BC8E-0EEB-8ED8F2E4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4" y="2529762"/>
            <a:ext cx="3533775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237285-8782-3DF9-6BD7-9A50C5F38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443" y="2769705"/>
            <a:ext cx="2809875" cy="220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67706-40FD-F31E-9A8F-9F5963F90B39}"/>
              </a:ext>
            </a:extLst>
          </p:cNvPr>
          <p:cNvSpPr txBox="1"/>
          <p:nvPr/>
        </p:nvSpPr>
        <p:spPr>
          <a:xfrm>
            <a:off x="1084701" y="5504688"/>
            <a:ext cx="338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Java Annotation @DisplayName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17AFD-D8EC-A7E9-AE81-7609021ACD80}"/>
              </a:ext>
            </a:extLst>
          </p:cNvPr>
          <p:cNvSpPr txBox="1"/>
          <p:nvPr/>
        </p:nvSpPr>
        <p:spPr>
          <a:xfrm>
            <a:off x="5814048" y="5504687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</a:t>
            </a:r>
            <a:r>
              <a:rPr lang="en-US" dirty="0" err="1"/>
              <a:t>Anotation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4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3.5.2.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màn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xem</a:t>
            </a:r>
            <a:r>
              <a:rPr lang="en-US" sz="1600" b="1" dirty="0">
                <a:solidFill>
                  <a:schemeClr val="tx1"/>
                </a:solidFill>
              </a:rPr>
              <a:t> chi </a:t>
            </a:r>
            <a:r>
              <a:rPr lang="en-US" sz="1600" b="1" dirty="0" err="1">
                <a:solidFill>
                  <a:schemeClr val="tx1"/>
                </a:solidFill>
              </a:rPr>
              <a:t>tiết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sản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phẩm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Hiển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thị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tất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tin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phẩm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 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267502CD-A561-C062-ACF9-6E899A6AD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9" y="2296490"/>
            <a:ext cx="7729882" cy="38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3.5.2.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màn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xem</a:t>
            </a:r>
            <a:r>
              <a:rPr lang="en-US" sz="1600" b="1" dirty="0">
                <a:solidFill>
                  <a:schemeClr val="tx1"/>
                </a:solidFill>
              </a:rPr>
              <a:t> chi </a:t>
            </a:r>
            <a:r>
              <a:rPr lang="en-US" sz="1600" b="1" dirty="0" err="1">
                <a:solidFill>
                  <a:schemeClr val="tx1"/>
                </a:solidFill>
              </a:rPr>
              <a:t>tiết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sản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phẩm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17AFD-D8EC-A7E9-AE81-7609021ACD80}"/>
              </a:ext>
            </a:extLst>
          </p:cNvPr>
          <p:cNvSpPr txBox="1"/>
          <p:nvPr/>
        </p:nvSpPr>
        <p:spPr>
          <a:xfrm>
            <a:off x="3490384" y="4744593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Annotation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BB2F4C8-07C1-C538-2454-3F6792AA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55" y="2244430"/>
            <a:ext cx="4445324" cy="23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3.5.3.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yêu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cầu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khi</a:t>
            </a:r>
            <a:r>
              <a:rPr lang="en-US" sz="1600" b="1" dirty="0">
                <a:solidFill>
                  <a:schemeClr val="tx1"/>
                </a:solidFill>
              </a:rPr>
              <a:t> load </a:t>
            </a:r>
            <a:r>
              <a:rPr lang="en-US" sz="1600" b="1" dirty="0" err="1">
                <a:solidFill>
                  <a:schemeClr val="tx1"/>
                </a:solidFill>
              </a:rPr>
              <a:t>giao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diện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: </a:t>
            </a:r>
            <a:r>
              <a:rPr lang="en-US" sz="1600" dirty="0" err="1"/>
              <a:t>Các</a:t>
            </a:r>
            <a:r>
              <a:rPr lang="en-US" sz="1600" dirty="0"/>
              <a:t> class </a:t>
            </a:r>
            <a:r>
              <a:rPr lang="en-US" sz="1600" dirty="0" err="1"/>
              <a:t>ScreenHandler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logic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IOException</a:t>
            </a:r>
            <a:r>
              <a:rPr lang="en-US" sz="1600" dirty="0"/>
              <a:t>,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ở </a:t>
            </a:r>
            <a:r>
              <a:rPr lang="en-US" sz="1600" dirty="0" err="1"/>
              <a:t>tách</a:t>
            </a:r>
            <a:r>
              <a:rPr lang="en-US" sz="1600" dirty="0"/>
              <a:t> </a:t>
            </a:r>
            <a:r>
              <a:rPr lang="en-US" sz="1600" dirty="0" err="1"/>
              <a:t>biệt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63333-A9F6-26AE-F4F0-2064B18A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2551177"/>
            <a:ext cx="4581525" cy="337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BDA03-03AF-A796-6D04-339C9BEA2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19" y="2551177"/>
            <a:ext cx="4543425" cy="2914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00BDE1-13EB-04CE-C422-045D06C695D5}"/>
              </a:ext>
            </a:extLst>
          </p:cNvPr>
          <p:cNvSpPr txBox="1"/>
          <p:nvPr/>
        </p:nvSpPr>
        <p:spPr>
          <a:xfrm>
            <a:off x="566928" y="5769138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PaymentScreenHandler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C175C-E568-5A87-5004-57FC9A48B4C4}"/>
              </a:ext>
            </a:extLst>
          </p:cNvPr>
          <p:cNvSpPr txBox="1"/>
          <p:nvPr/>
        </p:nvSpPr>
        <p:spPr>
          <a:xfrm>
            <a:off x="5590105" y="5769138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CartScreenHandler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6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3.5.3.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yêu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cầu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khi</a:t>
            </a:r>
            <a:r>
              <a:rPr lang="en-US" sz="1600" b="1" dirty="0">
                <a:solidFill>
                  <a:schemeClr val="tx1"/>
                </a:solidFill>
              </a:rPr>
              <a:t> load </a:t>
            </a:r>
            <a:r>
              <a:rPr lang="en-US" sz="1600" b="1" dirty="0" err="1">
                <a:solidFill>
                  <a:schemeClr val="tx1"/>
                </a:solidFill>
              </a:rPr>
              <a:t>giao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diện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Tạo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handleIOException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BaseScreenHandler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E9C4992-6E8A-B637-1807-17D8B7656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2166263"/>
            <a:ext cx="8424403" cy="3786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0A34A-2492-A840-E073-426192E0C590}"/>
              </a:ext>
            </a:extLst>
          </p:cNvPr>
          <p:cNvSpPr txBox="1"/>
          <p:nvPr/>
        </p:nvSpPr>
        <p:spPr>
          <a:xfrm>
            <a:off x="3516033" y="595465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4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3.5.4.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thư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viện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tính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khoảng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cách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và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công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tính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phí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vận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chuyển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Thư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interface </a:t>
            </a:r>
            <a:r>
              <a:rPr lang="en-US" sz="1600" dirty="0" err="1">
                <a:solidFill>
                  <a:schemeClr val="tx1"/>
                </a:solidFill>
              </a:rPr>
              <a:t>khác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thư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Adapter Design Pattern</a:t>
            </a:r>
            <a:endParaRPr lang="en-US" sz="1200" b="1" dirty="0">
              <a:solidFill>
                <a:schemeClr val="tx1"/>
              </a:solidFill>
            </a:endParaRP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vận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Strategy Design Pattern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1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513324" y="1522050"/>
            <a:ext cx="7342500" cy="163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500" b="1" dirty="0" err="1">
                <a:solidFill>
                  <a:srgbClr val="C00000"/>
                </a:solidFill>
              </a:rPr>
              <a:t>Báo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cáo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môn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học</a:t>
            </a:r>
            <a:endParaRPr lang="en-US" sz="4500" b="1" dirty="0">
              <a:solidFill>
                <a:srgbClr val="C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5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Design Pattern 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3"/>
          <p:cNvGraphicFramePr/>
          <p:nvPr>
            <p:extLst>
              <p:ext uri="{D42A27DB-BD31-4B8C-83A1-F6EECF244321}">
                <p14:modId xmlns:p14="http://schemas.microsoft.com/office/powerpoint/2010/main" val="4191634118"/>
              </p:ext>
            </p:extLst>
          </p:nvPr>
        </p:nvGraphicFramePr>
        <p:xfrm>
          <a:off x="513324" y="3159621"/>
          <a:ext cx="5350148" cy="3039820"/>
        </p:xfrm>
        <a:graphic>
          <a:graphicData uri="http://schemas.openxmlformats.org/drawingml/2006/table">
            <a:tbl>
              <a:tblPr>
                <a:noFill/>
                <a:tableStyleId>{AFD22519-920E-4A79-9395-4B45224A8854}</a:tableStyleId>
              </a:tblPr>
              <a:tblGrid>
                <a:gridCol w="215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dirty="0" err="1"/>
                        <a:t>Giảng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viên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hướng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dẫn</a:t>
                      </a:r>
                      <a:r>
                        <a:rPr lang="en-US" b="1" dirty="0"/>
                        <a:t>:</a:t>
                      </a: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TS.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Thị</a:t>
                      </a:r>
                      <a:r>
                        <a:rPr lang="en-US" sz="1400" u="none" strike="noStrike" cap="none" baseline="0" dirty="0"/>
                        <a:t> Thu </a:t>
                      </a:r>
                      <a:r>
                        <a:rPr lang="en-US" sz="1400" u="none" strike="noStrike" cap="none" baseline="0" dirty="0" err="1"/>
                        <a:t>Trang</a:t>
                      </a:r>
                      <a:endParaRPr lang="en-US" sz="1400" u="none" strike="noStrike" cap="none" baseline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baseline="0" dirty="0"/>
                        <a:t>TS. </a:t>
                      </a:r>
                      <a:r>
                        <a:rPr lang="en-US" sz="1400" u="none" strike="noStrike" cap="none" baseline="0" dirty="0" err="1"/>
                        <a:t>Bùi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Thị</a:t>
                      </a:r>
                      <a:r>
                        <a:rPr lang="en-US" sz="1400" u="none" strike="noStrike" cap="none" baseline="0" dirty="0"/>
                        <a:t> Mai </a:t>
                      </a:r>
                      <a:r>
                        <a:rPr lang="en-US" sz="1400" u="none" strike="noStrike" cap="none" baseline="0" dirty="0" err="1"/>
                        <a:t>Anh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 err="1"/>
                        <a:t>Nhóm</a:t>
                      </a:r>
                      <a:r>
                        <a:rPr lang="en-US" sz="1400" b="1" u="none" strike="noStrike" cap="none" baseline="0" dirty="0"/>
                        <a:t> SV </a:t>
                      </a:r>
                      <a:r>
                        <a:rPr lang="en-US" sz="1400" b="1" u="none" strike="noStrike" cap="none" baseline="0" dirty="0" err="1"/>
                        <a:t>thực</a:t>
                      </a:r>
                      <a:r>
                        <a:rPr lang="en-US" sz="1400" b="1" u="none" strike="noStrike" cap="none" baseline="0" dirty="0"/>
                        <a:t> </a:t>
                      </a:r>
                      <a:r>
                        <a:rPr lang="en-US" sz="1400" b="1" u="none" strike="noStrike" cap="none" baseline="0" dirty="0" err="1"/>
                        <a:t>hiện</a:t>
                      </a:r>
                      <a:r>
                        <a:rPr lang="en-US" sz="1400" b="1" u="none" strike="noStrike" cap="none" baseline="0" dirty="0"/>
                        <a:t>:</a:t>
                      </a:r>
                      <a:endParaRPr lang="en-US"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/>
                        <a:t>Nhóm</a:t>
                      </a:r>
                      <a:r>
                        <a:rPr lang="en-US" sz="1400" u="none" strike="noStrike" cap="none" baseline="0" dirty="0"/>
                        <a:t> 03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450317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1.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Đình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Hùng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</a:t>
                      </a:r>
                      <a:r>
                        <a:rPr lang="en-US" dirty="0"/>
                        <a:t>548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Lato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2. Phạm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Trung</a:t>
                      </a:r>
                      <a:r>
                        <a:rPr lang="en-US" sz="1400" u="none" strike="noStrike" cap="none" baseline="0" dirty="0"/>
                        <a:t> Hiếu - </a:t>
                      </a:r>
                      <a:r>
                        <a:rPr lang="en-US" sz="1400" u="none" strike="noStrike" cap="none" dirty="0"/>
                        <a:t>20183</a:t>
                      </a:r>
                      <a:r>
                        <a:rPr lang="en-US" dirty="0"/>
                        <a:t>535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3.</a:t>
                      </a:r>
                      <a:r>
                        <a:rPr lang="en-US" sz="1400" u="none" strike="noStrike" cap="none" baseline="0" dirty="0"/>
                        <a:t> Phạm </a:t>
                      </a:r>
                      <a:r>
                        <a:rPr lang="en-US" sz="1400" u="none" strike="noStrike" cap="none" baseline="0" dirty="0" err="1"/>
                        <a:t>Hữu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Anh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Quốc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20183616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4.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Minh </a:t>
                      </a:r>
                      <a:r>
                        <a:rPr lang="en-US" sz="1400" u="none" strike="noStrike" cap="none" baseline="0" dirty="0" err="1"/>
                        <a:t>Tuân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20183652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F5817B0-0FBD-1298-5990-67F7DBA6F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683280"/>
            <a:ext cx="8412719" cy="6174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3530F6-C610-45C8-2AD8-B0D9E95BE6FA}"/>
              </a:ext>
            </a:extLst>
          </p:cNvPr>
          <p:cNvSpPr txBox="1"/>
          <p:nvPr/>
        </p:nvSpPr>
        <p:spPr>
          <a:xfrm>
            <a:off x="4150574" y="6403835"/>
            <a:ext cx="20490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Thiết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kế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cải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tiến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1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530F6-C610-45C8-2AD8-B0D9E95BE6FA}"/>
              </a:ext>
            </a:extLst>
          </p:cNvPr>
          <p:cNvSpPr txBox="1"/>
          <p:nvPr/>
        </p:nvSpPr>
        <p:spPr>
          <a:xfrm>
            <a:off x="3547471" y="6123341"/>
            <a:ext cx="20490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Thiết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kế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thay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đổi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24A0CA2-9A8B-D95A-28CC-40006FFCA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271"/>
            <a:ext cx="9144000" cy="54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218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3.5.5.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thanh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toán</a:t>
            </a:r>
            <a:r>
              <a:rPr lang="en-US" sz="1600" b="1" dirty="0">
                <a:solidFill>
                  <a:schemeClr val="tx1"/>
                </a:solidFill>
              </a:rPr>
              <a:t> Domestic Card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modules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phụ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CreditCard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-&gt; Vi </a:t>
            </a:r>
            <a:r>
              <a:rPr lang="en-US" sz="1600" dirty="0" err="1">
                <a:solidFill>
                  <a:schemeClr val="tx1"/>
                </a:solidFill>
              </a:rPr>
              <a:t>phạm</a:t>
            </a:r>
            <a:r>
              <a:rPr lang="en-US" sz="1600" dirty="0">
                <a:solidFill>
                  <a:schemeClr val="tx1"/>
                </a:solidFill>
              </a:rPr>
              <a:t> Dependency Inversion Principle</a:t>
            </a:r>
          </a:p>
          <a:p>
            <a:pPr lvl="1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Tạo</a:t>
            </a:r>
            <a:r>
              <a:rPr lang="en-US" sz="1600" dirty="0">
                <a:solidFill>
                  <a:schemeClr val="tx1"/>
                </a:solidFill>
              </a:rPr>
              <a:t> abstract class </a:t>
            </a:r>
            <a:r>
              <a:rPr lang="en-US" sz="1600" dirty="0" err="1">
                <a:solidFill>
                  <a:schemeClr val="tx1"/>
                </a:solidFill>
              </a:rPr>
              <a:t>PaymentCard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2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0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3.5.5.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thanh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toán</a:t>
            </a:r>
            <a:r>
              <a:rPr lang="en-US" sz="1600" b="1" dirty="0">
                <a:solidFill>
                  <a:schemeClr val="tx1"/>
                </a:solidFill>
              </a:rPr>
              <a:t> Domestic Card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96DC4C1-A70B-145B-F725-715046A80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37367" cy="4097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7AB510-149B-54D7-8A58-FCEE8D67761D}"/>
              </a:ext>
            </a:extLst>
          </p:cNvPr>
          <p:cNvSpPr txBox="1"/>
          <p:nvPr/>
        </p:nvSpPr>
        <p:spPr>
          <a:xfrm>
            <a:off x="3540997" y="582697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8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Chưa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lý</a:t>
            </a:r>
            <a:r>
              <a:rPr lang="en-US" sz="1600" dirty="0">
                <a:solidFill>
                  <a:schemeClr val="tx1"/>
                </a:solidFill>
              </a:rPr>
              <a:t> logic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Order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State Design Pattern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7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CBF0B4A-74D1-C033-00EC-0990FE393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34882"/>
            <a:ext cx="5943600" cy="238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704341" y="4736592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machine diagram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3544314" y="5684509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B5D77DF-0F5D-14E4-4FF2-B1467F423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412"/>
            <a:ext cx="9116946" cy="36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91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348246" y="5271509"/>
            <a:ext cx="4390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machine diagram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C9AE64D-26BF-E4CD-283C-515256F1B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68" y="1818037"/>
            <a:ext cx="5770880" cy="34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0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604278" y="4869173"/>
            <a:ext cx="448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State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94957AE-9054-0B9C-0594-4B0532F86D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94409"/>
            <a:ext cx="9147446" cy="24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7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3239F-680D-6397-9C54-80249C9A05B9}"/>
              </a:ext>
            </a:extLst>
          </p:cNvPr>
          <p:cNvSpPr txBox="1"/>
          <p:nvPr/>
        </p:nvSpPr>
        <p:spPr>
          <a:xfrm>
            <a:off x="411480" y="795528"/>
            <a:ext cx="7635424" cy="2262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, </a:t>
            </a:r>
            <a:r>
              <a:rPr lang="en-US" sz="1600" dirty="0" err="1"/>
              <a:t>tinh</a:t>
            </a:r>
            <a:r>
              <a:rPr lang="en-US" sz="1600" dirty="0"/>
              <a:t>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SOLID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Tinh</a:t>
            </a:r>
            <a:r>
              <a:rPr lang="en-US" sz="1600" dirty="0"/>
              <a:t>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đảm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clean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Coupling </a:t>
            </a:r>
            <a:r>
              <a:rPr lang="en-US" sz="1600" dirty="0" err="1"/>
              <a:t>và</a:t>
            </a:r>
            <a:r>
              <a:rPr lang="en-US" sz="1600" dirty="0"/>
              <a:t> Cohesion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khả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đáp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tốt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Áp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Design Pattern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Vi </a:t>
            </a:r>
            <a:r>
              <a:rPr lang="en-US" sz="1600" dirty="0" err="1"/>
              <a:t>phạm</a:t>
            </a:r>
            <a:r>
              <a:rPr lang="en-US" sz="1600" dirty="0"/>
              <a:t> Stamp Coupling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59702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02599737_9_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6" name="Google Shape;66;g13302599737_9_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dung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bày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3302599737_9_7"/>
          <p:cNvSpPr txBox="1"/>
          <p:nvPr/>
        </p:nvSpPr>
        <p:spPr>
          <a:xfrm>
            <a:off x="473299" y="840350"/>
            <a:ext cx="8123945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endParaRPr lang="en-US"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, refactor</a:t>
            </a:r>
          </a:p>
          <a:p>
            <a:pPr lvl="6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000" dirty="0"/>
              <a:t>3.1.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High coupling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3.2.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Low cohesion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3.3.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SOLID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3.4. Clean code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3.5.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endParaRPr lang="en-US"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việc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820132"/>
            <a:ext cx="8191892" cy="484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,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cohesion / coupling / SOLID / clean code: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Chia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subteam</a:t>
            </a:r>
            <a:r>
              <a:rPr lang="en-US" sz="1600" dirty="0"/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Hiếu + </a:t>
            </a:r>
            <a:r>
              <a:rPr lang="en-US" sz="1600" dirty="0" err="1"/>
              <a:t>Tuân</a:t>
            </a:r>
            <a:r>
              <a:rPr lang="en-US" sz="1600" dirty="0"/>
              <a:t>: common + controller + </a:t>
            </a:r>
            <a:r>
              <a:rPr lang="en-US" sz="1600" dirty="0" err="1"/>
              <a:t>dao</a:t>
            </a:r>
            <a:r>
              <a:rPr lang="en-US" sz="1600" dirty="0"/>
              <a:t> +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/>
              <a:t>Hùng</a:t>
            </a:r>
            <a:r>
              <a:rPr lang="en-US" sz="1600" dirty="0"/>
              <a:t> + </a:t>
            </a:r>
            <a:r>
              <a:rPr lang="en-US" sz="1600" dirty="0" err="1"/>
              <a:t>Quốc</a:t>
            </a:r>
            <a:r>
              <a:rPr lang="en-US" sz="1600" dirty="0"/>
              <a:t>: subsystem + </a:t>
            </a:r>
            <a:r>
              <a:rPr lang="en-US" sz="1600" dirty="0" err="1"/>
              <a:t>utils</a:t>
            </a:r>
            <a:r>
              <a:rPr lang="en-US" sz="1600" dirty="0"/>
              <a:t> + </a:t>
            </a:r>
            <a:r>
              <a:rPr lang="en-US" sz="1600" dirty="0" err="1"/>
              <a:t>views.screen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2. </a:t>
            </a:r>
            <a:r>
              <a:rPr lang="vi-VN" sz="1600" dirty="0"/>
              <a:t>Thay đổi trong tương lai: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1: Hùng + Quốc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2: Hùng + Hiếu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3: Hiếu + Tuân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4 + 6: Hiếu + Hùng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5: Tuân + Quốc</a:t>
            </a:r>
            <a:br>
              <a:rPr lang="vi-VN" sz="1600" dirty="0"/>
            </a:br>
            <a:r>
              <a:rPr lang="en-US" sz="1600" dirty="0"/>
              <a:t>- </a:t>
            </a:r>
            <a:r>
              <a:rPr lang="vi-VN" sz="1600" dirty="0"/>
              <a:t>Số 7: Hùng + Hiếu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3. </a:t>
            </a:r>
            <a:r>
              <a:rPr lang="en-US" sz="1600" dirty="0" err="1"/>
              <a:t>Vẽ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vi-VN" sz="1600" dirty="0"/>
              <a:t>: Hùng</a:t>
            </a:r>
            <a:r>
              <a:rPr lang="en-US" sz="1600" dirty="0"/>
              <a:t> + Hiếu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4.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cáo</a:t>
            </a:r>
            <a:r>
              <a:rPr lang="en-US" sz="1600" dirty="0"/>
              <a:t>: </a:t>
            </a:r>
            <a:r>
              <a:rPr lang="en-US" sz="1600" dirty="0" err="1"/>
              <a:t>Hùng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6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820132"/>
            <a:ext cx="8191892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sz="1600" dirty="0"/>
              <a:t>AIMS là một cửa hàng online, có chức năng đặt hàng các loại media (sách, đĩa CD, đĩa DVD) từ cửa hàng. </a:t>
            </a:r>
            <a:endParaRPr lang="en-US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sz="1600" dirty="0"/>
              <a:t>Phần mềm đã đáp ứng được các chức năng chính tại thời điểm hiện tại, nhưng chưa đảm bảo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high cohesion, low coupling,</a:t>
            </a:r>
            <a:r>
              <a:rPr lang="vi-VN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vi-VN" sz="1600" dirty="0"/>
              <a:t>tuân thủ SOLID</a:t>
            </a:r>
            <a:r>
              <a:rPr lang="en-US" sz="1600" dirty="0"/>
              <a:t>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chí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clean code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=&gt;</a:t>
            </a:r>
            <a:r>
              <a:rPr lang="vi-VN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Khó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đáp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ứng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yêu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cầu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thay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đổi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mở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rộng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phát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sinh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trong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tương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lai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1" y="3405454"/>
            <a:ext cx="4000598" cy="2665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03" y="3887989"/>
            <a:ext cx="2014960" cy="1699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usecase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00" y="813882"/>
            <a:ext cx="6311197" cy="500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40264" y="5822671"/>
            <a:ext cx="570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use case 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129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558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3.1.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High cohesion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Co-incidental cohesion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phương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Biến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DATE_FORMATTER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LOGGER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util.Utils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</a:t>
            </a:r>
            <a:r>
              <a:rPr lang="en-US" sz="1600" dirty="0">
                <a:solidFill>
                  <a:schemeClr val="tx1"/>
                </a:solidFill>
              </a:rPr>
              <a:t>: Method </a:t>
            </a:r>
            <a:r>
              <a:rPr lang="en-US" sz="1600" b="1" dirty="0" err="1">
                <a:solidFill>
                  <a:schemeClr val="tx1"/>
                </a:solidFill>
              </a:rPr>
              <a:t>notifyError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views.screen.shipping.ShippingScreenHandler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cũng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đặt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Phương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quan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Method </a:t>
            </a:r>
            <a:r>
              <a:rPr lang="en-US" sz="1600" b="1" dirty="0">
                <a:solidFill>
                  <a:schemeClr val="tx1"/>
                </a:solidFill>
              </a:rPr>
              <a:t>md5()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controller.AuthenticationController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đến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Logical cohesion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>
                <a:solidFill>
                  <a:schemeClr val="tx1"/>
                </a:solidFill>
              </a:rPr>
              <a:t>get()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post()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utils.ApplicationInterface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nhau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cách</a:t>
            </a:r>
            <a:r>
              <a:rPr lang="en-US" sz="1600" dirty="0">
                <a:solidFill>
                  <a:schemeClr val="tx1"/>
                </a:solidFill>
              </a:rPr>
              <a:t> logic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gọi</a:t>
            </a:r>
            <a:r>
              <a:rPr lang="en-US" sz="1600" dirty="0">
                <a:solidFill>
                  <a:schemeClr val="tx1"/>
                </a:solidFill>
              </a:rPr>
              <a:t> API.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Procedure cohesion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methods </a:t>
            </a:r>
            <a:r>
              <a:rPr lang="en-US" sz="1600" b="1" dirty="0" err="1">
                <a:solidFill>
                  <a:schemeClr val="tx1"/>
                </a:solidFill>
              </a:rPr>
              <a:t>validatePhoneNumber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validateDeliveryInfo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validateName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validateAddress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controller.PlaceOrderController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0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3.2.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Low coupling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Content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attributes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entity.shipping.DeliveryInfo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access modifier </a:t>
            </a:r>
            <a:r>
              <a:rPr lang="en-US" sz="1600" dirty="0" err="1">
                <a:solidFill>
                  <a:schemeClr val="tx1"/>
                </a:solidFill>
              </a:rPr>
              <a:t>là</a:t>
            </a:r>
            <a:r>
              <a:rPr lang="en-US" sz="1600" dirty="0">
                <a:solidFill>
                  <a:schemeClr val="tx1"/>
                </a:solidFill>
              </a:rPr>
              <a:t> protected,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lớp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kế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thừa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lớp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package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truy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cập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attributes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trị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Common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vi-VN" sz="1600" dirty="0">
                <a:solidFill>
                  <a:schemeClr val="tx1"/>
                </a:solidFill>
              </a:rPr>
              <a:t>Các biến </a:t>
            </a:r>
            <a:r>
              <a:rPr lang="vi-VN" sz="1600" b="1" dirty="0">
                <a:solidFill>
                  <a:schemeClr val="tx1"/>
                </a:solidFill>
              </a:rPr>
              <a:t>PERCENT_VAT </a:t>
            </a:r>
            <a:r>
              <a:rPr lang="vi-VN" sz="1600" dirty="0">
                <a:solidFill>
                  <a:schemeClr val="tx1"/>
                </a:solidFill>
              </a:rPr>
              <a:t>và</a:t>
            </a:r>
            <a:r>
              <a:rPr lang="vi-VN" sz="1600" b="1" dirty="0">
                <a:solidFill>
                  <a:schemeClr val="tx1"/>
                </a:solidFill>
              </a:rPr>
              <a:t> REGULAR_FONT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b="1" dirty="0">
                <a:solidFill>
                  <a:schemeClr val="tx1"/>
                </a:solidFill>
              </a:rPr>
              <a:t>views.screen.ViewsConfig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đang được dùng chung cho cả hệ thống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vi-VN" sz="1600" dirty="0">
                <a:solidFill>
                  <a:schemeClr val="tx1"/>
                </a:solidFill>
              </a:rPr>
              <a:t> từ khóa final.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module </a:t>
            </a:r>
            <a:r>
              <a:rPr lang="en-US" sz="1600" dirty="0" err="1">
                <a:solidFill>
                  <a:schemeClr val="tx1"/>
                </a:solidFill>
              </a:rPr>
              <a:t>khác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liệu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Stamp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checkMediaInCart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entity.cart.Cart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kiểu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liệu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Media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trường</a:t>
            </a:r>
            <a:r>
              <a:rPr lang="en-US" sz="1600" dirty="0">
                <a:solidFill>
                  <a:schemeClr val="tx1"/>
                </a:solidFill>
              </a:rPr>
              <a:t> id.</a:t>
            </a:r>
          </a:p>
        </p:txBody>
      </p:sp>
    </p:spTree>
    <p:extLst>
      <p:ext uri="{BB962C8B-B14F-4D97-AF65-F5344CB8AC3E}">
        <p14:creationId xmlns:p14="http://schemas.microsoft.com/office/powerpoint/2010/main" val="339250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3.3.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SOLID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Single Responsibility Principle (SRP)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DeliveryInfo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chứa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toán</a:t>
            </a:r>
            <a:r>
              <a:rPr lang="en-US" sz="1600" dirty="0">
                <a:solidFill>
                  <a:schemeClr val="tx1"/>
                </a:solidFill>
              </a:rPr>
              <a:t> chi </a:t>
            </a:r>
            <a:r>
              <a:rPr lang="en-US" sz="1600" dirty="0" err="1">
                <a:solidFill>
                  <a:schemeClr val="tx1"/>
                </a:solidFill>
              </a:rPr>
              <a:t>phí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vận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.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vi-VN" sz="1600" dirty="0">
                <a:solidFill>
                  <a:schemeClr val="tx1"/>
                </a:solidFill>
              </a:rPr>
              <a:t> có nhiệm vụ chứa các thông tin về đơn hàng như tên người nhận, địa chỉ, hướng dẫn giao hàng… 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AuthenticationController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băm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hàm</a:t>
            </a:r>
            <a:r>
              <a:rPr lang="en-US" sz="1600" dirty="0">
                <a:solidFill>
                  <a:schemeClr val="tx1"/>
                </a:solidFill>
              </a:rPr>
              <a:t> md5.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có nhiệm vụ xử lý logic các yêu cầu authenticate người dùng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VD3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vi-VN" sz="1600" dirty="0">
                <a:solidFill>
                  <a:schemeClr val="tx1"/>
                </a:solidFill>
              </a:rPr>
              <a:t>Class </a:t>
            </a:r>
            <a:r>
              <a:rPr lang="vi-VN" sz="1600" b="1" dirty="0">
                <a:solidFill>
                  <a:schemeClr val="tx1"/>
                </a:solidFill>
              </a:rPr>
              <a:t>PlaceOrderController</a:t>
            </a:r>
            <a:r>
              <a:rPr lang="vi-VN" sz="1600" dirty="0">
                <a:solidFill>
                  <a:schemeClr val="tx1"/>
                </a:solidFill>
              </a:rPr>
              <a:t> đang có các method để thực hiện validate dữ liệu người dùng nhập vào.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nhiệm vụ xử lý logic khi người dùng đặt hàng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Open Closed Principle (OCP) 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DeliveryInfo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PaymentTransaction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phụ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CreditCard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khó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mở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rộng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trường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hợp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thêm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DomesticCard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17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1719</Words>
  <Application>Microsoft Office PowerPoint</Application>
  <PresentationFormat>On-screen Show (4:3)</PresentationFormat>
  <Paragraphs>192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Lato</vt:lpstr>
      <vt:lpstr>Arial</vt:lpstr>
      <vt:lpstr>Wingdings</vt:lpstr>
      <vt:lpstr>Calibri</vt:lpstr>
      <vt:lpstr>Office Theme</vt:lpstr>
      <vt:lpstr>PowerPoint Presentation</vt:lpstr>
      <vt:lpstr>PowerPoint Presentation</vt:lpstr>
      <vt:lpstr>Nội dung trình bày</vt:lpstr>
      <vt:lpstr>1. Phân công công việc</vt:lpstr>
      <vt:lpstr>2. Tổng quan</vt:lpstr>
      <vt:lpstr>2. Tổng quan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DINH HUNG 20183548</cp:lastModifiedBy>
  <cp:revision>56</cp:revision>
  <dcterms:created xsi:type="dcterms:W3CDTF">2021-05-28T04:32:29Z</dcterms:created>
  <dcterms:modified xsi:type="dcterms:W3CDTF">2022-07-10T16:12:02Z</dcterms:modified>
</cp:coreProperties>
</file>