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7"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4F14ED-F41D-4881-8E60-DC3EDC99A12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1C8A431-1F52-4E06-BE8B-CF0D92286209}">
      <dgm:prSet phldrT="[Text]"/>
      <dgm:spPr>
        <a:solidFill>
          <a:schemeClr val="accent1">
            <a:lumMod val="50000"/>
          </a:schemeClr>
        </a:solidFill>
      </dgm:spPr>
      <dgm:t>
        <a:bodyPr/>
        <a:lstStyle/>
        <a:p>
          <a:r>
            <a:rPr lang="en-US" dirty="0" smtClean="0"/>
            <a:t>Overview</a:t>
          </a:r>
          <a:endParaRPr lang="en-US" dirty="0"/>
        </a:p>
      </dgm:t>
    </dgm:pt>
    <dgm:pt modelId="{C1BD2392-B389-4EBD-8228-22FE7D4F1832}" type="parTrans" cxnId="{A5230928-0EDE-4661-B454-5A2B3E6FEEEA}">
      <dgm:prSet/>
      <dgm:spPr/>
      <dgm:t>
        <a:bodyPr/>
        <a:lstStyle/>
        <a:p>
          <a:endParaRPr lang="en-US"/>
        </a:p>
      </dgm:t>
    </dgm:pt>
    <dgm:pt modelId="{3367F540-FBA3-4C31-9CA1-4BBF587FD26A}" type="sibTrans" cxnId="{A5230928-0EDE-4661-B454-5A2B3E6FEEEA}">
      <dgm:prSet/>
      <dgm:spPr/>
      <dgm:t>
        <a:bodyPr/>
        <a:lstStyle/>
        <a:p>
          <a:endParaRPr lang="en-US"/>
        </a:p>
      </dgm:t>
    </dgm:pt>
    <dgm:pt modelId="{3D1F4A37-E6BD-4FFA-A131-8AE335E1C658}">
      <dgm:prSet phldrT="[Text]"/>
      <dgm:spPr>
        <a:solidFill>
          <a:schemeClr val="accent1">
            <a:lumMod val="50000"/>
          </a:schemeClr>
        </a:solidFill>
        <a:ln>
          <a:solidFill>
            <a:schemeClr val="accent1">
              <a:lumMod val="50000"/>
            </a:schemeClr>
          </a:solidFill>
        </a:ln>
      </dgm:spPr>
      <dgm:t>
        <a:bodyPr/>
        <a:lstStyle/>
        <a:p>
          <a:r>
            <a:rPr lang="en-US" dirty="0" smtClean="0"/>
            <a:t>Program Implementation</a:t>
          </a:r>
          <a:endParaRPr lang="en-US" dirty="0"/>
        </a:p>
      </dgm:t>
    </dgm:pt>
    <dgm:pt modelId="{FBD9B1B4-750A-4E55-B818-452A6F608899}" type="parTrans" cxnId="{A558B109-63CD-4F20-A0CD-85EC7CF51051}">
      <dgm:prSet/>
      <dgm:spPr/>
      <dgm:t>
        <a:bodyPr/>
        <a:lstStyle/>
        <a:p>
          <a:endParaRPr lang="en-US"/>
        </a:p>
      </dgm:t>
    </dgm:pt>
    <dgm:pt modelId="{309FF5D5-983E-43F1-A088-0CDD1C8E9727}" type="sibTrans" cxnId="{A558B109-63CD-4F20-A0CD-85EC7CF51051}">
      <dgm:prSet/>
      <dgm:spPr/>
      <dgm:t>
        <a:bodyPr/>
        <a:lstStyle/>
        <a:p>
          <a:endParaRPr lang="en-US"/>
        </a:p>
      </dgm:t>
    </dgm:pt>
    <dgm:pt modelId="{966A7283-B4F8-4262-B60F-C7A35DB5716E}" type="pres">
      <dgm:prSet presAssocID="{584F14ED-F41D-4881-8E60-DC3EDC99A123}" presName="linear" presStyleCnt="0">
        <dgm:presLayoutVars>
          <dgm:dir/>
          <dgm:animLvl val="lvl"/>
          <dgm:resizeHandles val="exact"/>
        </dgm:presLayoutVars>
      </dgm:prSet>
      <dgm:spPr/>
      <dgm:t>
        <a:bodyPr/>
        <a:lstStyle/>
        <a:p>
          <a:endParaRPr lang="en-US"/>
        </a:p>
      </dgm:t>
    </dgm:pt>
    <dgm:pt modelId="{BF5222F8-0886-4E78-877E-96B29473B6E3}" type="pres">
      <dgm:prSet presAssocID="{61C8A431-1F52-4E06-BE8B-CF0D92286209}" presName="parentLin" presStyleCnt="0"/>
      <dgm:spPr/>
    </dgm:pt>
    <dgm:pt modelId="{BF4C5FC9-8EDA-40E5-8733-BF9B0EBF883A}" type="pres">
      <dgm:prSet presAssocID="{61C8A431-1F52-4E06-BE8B-CF0D92286209}" presName="parentLeftMargin" presStyleLbl="node1" presStyleIdx="0" presStyleCnt="2"/>
      <dgm:spPr/>
      <dgm:t>
        <a:bodyPr/>
        <a:lstStyle/>
        <a:p>
          <a:endParaRPr lang="en-US"/>
        </a:p>
      </dgm:t>
    </dgm:pt>
    <dgm:pt modelId="{CD1DACC0-5CDF-49DF-BA7F-E238EEC987E6}" type="pres">
      <dgm:prSet presAssocID="{61C8A431-1F52-4E06-BE8B-CF0D92286209}" presName="parentText" presStyleLbl="node1" presStyleIdx="0" presStyleCnt="2" custScaleX="106963">
        <dgm:presLayoutVars>
          <dgm:chMax val="0"/>
          <dgm:bulletEnabled val="1"/>
        </dgm:presLayoutVars>
      </dgm:prSet>
      <dgm:spPr/>
      <dgm:t>
        <a:bodyPr/>
        <a:lstStyle/>
        <a:p>
          <a:endParaRPr lang="en-US"/>
        </a:p>
      </dgm:t>
    </dgm:pt>
    <dgm:pt modelId="{0E8BE3F7-40A6-4CDC-94B3-7C107EE20A6D}" type="pres">
      <dgm:prSet presAssocID="{61C8A431-1F52-4E06-BE8B-CF0D92286209}" presName="negativeSpace" presStyleCnt="0"/>
      <dgm:spPr/>
    </dgm:pt>
    <dgm:pt modelId="{191E02F1-1ACD-4EEB-9537-A529626434B6}" type="pres">
      <dgm:prSet presAssocID="{61C8A431-1F52-4E06-BE8B-CF0D92286209}" presName="childText" presStyleLbl="conFgAcc1" presStyleIdx="0" presStyleCnt="2" custLinFactNeighborY="-15502">
        <dgm:presLayoutVars>
          <dgm:bulletEnabled val="1"/>
        </dgm:presLayoutVars>
      </dgm:prSet>
      <dgm:spPr/>
    </dgm:pt>
    <dgm:pt modelId="{4A30C4CA-DDE3-4C1B-A2DE-11F0443C65C8}" type="pres">
      <dgm:prSet presAssocID="{3367F540-FBA3-4C31-9CA1-4BBF587FD26A}" presName="spaceBetweenRectangles" presStyleCnt="0"/>
      <dgm:spPr/>
    </dgm:pt>
    <dgm:pt modelId="{986B1315-E3B5-4569-BE24-2218CF98B74A}" type="pres">
      <dgm:prSet presAssocID="{3D1F4A37-E6BD-4FFA-A131-8AE335E1C658}" presName="parentLin" presStyleCnt="0"/>
      <dgm:spPr/>
    </dgm:pt>
    <dgm:pt modelId="{C05016FD-7278-4D87-9EC4-55D41349C740}" type="pres">
      <dgm:prSet presAssocID="{3D1F4A37-E6BD-4FFA-A131-8AE335E1C658}" presName="parentLeftMargin" presStyleLbl="node1" presStyleIdx="0" presStyleCnt="2"/>
      <dgm:spPr/>
      <dgm:t>
        <a:bodyPr/>
        <a:lstStyle/>
        <a:p>
          <a:endParaRPr lang="en-US"/>
        </a:p>
      </dgm:t>
    </dgm:pt>
    <dgm:pt modelId="{31B7B26F-E5B8-4072-B85C-17BDC5677267}" type="pres">
      <dgm:prSet presAssocID="{3D1F4A37-E6BD-4FFA-A131-8AE335E1C658}" presName="parentText" presStyleLbl="node1" presStyleIdx="1" presStyleCnt="2" custScaleX="107145" custLinFactNeighborX="-8229" custLinFactNeighborY="-1890">
        <dgm:presLayoutVars>
          <dgm:chMax val="0"/>
          <dgm:bulletEnabled val="1"/>
        </dgm:presLayoutVars>
      </dgm:prSet>
      <dgm:spPr/>
      <dgm:t>
        <a:bodyPr/>
        <a:lstStyle/>
        <a:p>
          <a:endParaRPr lang="en-US"/>
        </a:p>
      </dgm:t>
    </dgm:pt>
    <dgm:pt modelId="{ECA26B6D-51F4-424F-9249-FBB06C824DCF}" type="pres">
      <dgm:prSet presAssocID="{3D1F4A37-E6BD-4FFA-A131-8AE335E1C658}" presName="negativeSpace" presStyleCnt="0"/>
      <dgm:spPr/>
    </dgm:pt>
    <dgm:pt modelId="{008946E1-78BA-4B10-94F0-295E735B5109}" type="pres">
      <dgm:prSet presAssocID="{3D1F4A37-E6BD-4FFA-A131-8AE335E1C658}" presName="childText" presStyleLbl="conFgAcc1" presStyleIdx="1" presStyleCnt="2">
        <dgm:presLayoutVars>
          <dgm:bulletEnabled val="1"/>
        </dgm:presLayoutVars>
      </dgm:prSet>
      <dgm:spPr/>
    </dgm:pt>
  </dgm:ptLst>
  <dgm:cxnLst>
    <dgm:cxn modelId="{A5230928-0EDE-4661-B454-5A2B3E6FEEEA}" srcId="{584F14ED-F41D-4881-8E60-DC3EDC99A123}" destId="{61C8A431-1F52-4E06-BE8B-CF0D92286209}" srcOrd="0" destOrd="0" parTransId="{C1BD2392-B389-4EBD-8228-22FE7D4F1832}" sibTransId="{3367F540-FBA3-4C31-9CA1-4BBF587FD26A}"/>
    <dgm:cxn modelId="{4F5EA44E-5697-4DD9-861B-E45E6D8E4545}" type="presOf" srcId="{3D1F4A37-E6BD-4FFA-A131-8AE335E1C658}" destId="{31B7B26F-E5B8-4072-B85C-17BDC5677267}" srcOrd="1" destOrd="0" presId="urn:microsoft.com/office/officeart/2005/8/layout/list1"/>
    <dgm:cxn modelId="{EB823692-C910-4B1F-A842-2ACC0B8CFD12}" type="presOf" srcId="{61C8A431-1F52-4E06-BE8B-CF0D92286209}" destId="{CD1DACC0-5CDF-49DF-BA7F-E238EEC987E6}" srcOrd="1" destOrd="0" presId="urn:microsoft.com/office/officeart/2005/8/layout/list1"/>
    <dgm:cxn modelId="{B2520482-0022-45F9-A169-A123046B605E}" type="presOf" srcId="{61C8A431-1F52-4E06-BE8B-CF0D92286209}" destId="{BF4C5FC9-8EDA-40E5-8733-BF9B0EBF883A}" srcOrd="0" destOrd="0" presId="urn:microsoft.com/office/officeart/2005/8/layout/list1"/>
    <dgm:cxn modelId="{A558B109-63CD-4F20-A0CD-85EC7CF51051}" srcId="{584F14ED-F41D-4881-8E60-DC3EDC99A123}" destId="{3D1F4A37-E6BD-4FFA-A131-8AE335E1C658}" srcOrd="1" destOrd="0" parTransId="{FBD9B1B4-750A-4E55-B818-452A6F608899}" sibTransId="{309FF5D5-983E-43F1-A088-0CDD1C8E9727}"/>
    <dgm:cxn modelId="{EB5F6430-BB07-4303-9364-D3FD8C3DE817}" type="presOf" srcId="{584F14ED-F41D-4881-8E60-DC3EDC99A123}" destId="{966A7283-B4F8-4262-B60F-C7A35DB5716E}" srcOrd="0" destOrd="0" presId="urn:microsoft.com/office/officeart/2005/8/layout/list1"/>
    <dgm:cxn modelId="{087EA637-D982-4C3D-BD02-62626E39019E}" type="presOf" srcId="{3D1F4A37-E6BD-4FFA-A131-8AE335E1C658}" destId="{C05016FD-7278-4D87-9EC4-55D41349C740}" srcOrd="0" destOrd="0" presId="urn:microsoft.com/office/officeart/2005/8/layout/list1"/>
    <dgm:cxn modelId="{64D93401-D2E6-4F3B-9F1C-BA6995F9DD05}" type="presParOf" srcId="{966A7283-B4F8-4262-B60F-C7A35DB5716E}" destId="{BF5222F8-0886-4E78-877E-96B29473B6E3}" srcOrd="0" destOrd="0" presId="urn:microsoft.com/office/officeart/2005/8/layout/list1"/>
    <dgm:cxn modelId="{143E91A6-B834-4B05-B8D3-FB6FBBD0BC58}" type="presParOf" srcId="{BF5222F8-0886-4E78-877E-96B29473B6E3}" destId="{BF4C5FC9-8EDA-40E5-8733-BF9B0EBF883A}" srcOrd="0" destOrd="0" presId="urn:microsoft.com/office/officeart/2005/8/layout/list1"/>
    <dgm:cxn modelId="{65D018B5-3F10-4CBD-8017-4B39730319F1}" type="presParOf" srcId="{BF5222F8-0886-4E78-877E-96B29473B6E3}" destId="{CD1DACC0-5CDF-49DF-BA7F-E238EEC987E6}" srcOrd="1" destOrd="0" presId="urn:microsoft.com/office/officeart/2005/8/layout/list1"/>
    <dgm:cxn modelId="{BA249E53-C9EC-4C97-84C0-425B2619E3E6}" type="presParOf" srcId="{966A7283-B4F8-4262-B60F-C7A35DB5716E}" destId="{0E8BE3F7-40A6-4CDC-94B3-7C107EE20A6D}" srcOrd="1" destOrd="0" presId="urn:microsoft.com/office/officeart/2005/8/layout/list1"/>
    <dgm:cxn modelId="{27CBAF29-CEF6-4D4C-A8EB-AD3563B9D6CA}" type="presParOf" srcId="{966A7283-B4F8-4262-B60F-C7A35DB5716E}" destId="{191E02F1-1ACD-4EEB-9537-A529626434B6}" srcOrd="2" destOrd="0" presId="urn:microsoft.com/office/officeart/2005/8/layout/list1"/>
    <dgm:cxn modelId="{93399FA4-79AB-4124-8BDA-112E7210E35F}" type="presParOf" srcId="{966A7283-B4F8-4262-B60F-C7A35DB5716E}" destId="{4A30C4CA-DDE3-4C1B-A2DE-11F0443C65C8}" srcOrd="3" destOrd="0" presId="urn:microsoft.com/office/officeart/2005/8/layout/list1"/>
    <dgm:cxn modelId="{9BFB51C5-E20C-47C7-BC2F-3F8CE9AB87FF}" type="presParOf" srcId="{966A7283-B4F8-4262-B60F-C7A35DB5716E}" destId="{986B1315-E3B5-4569-BE24-2218CF98B74A}" srcOrd="4" destOrd="0" presId="urn:microsoft.com/office/officeart/2005/8/layout/list1"/>
    <dgm:cxn modelId="{8C048814-2D30-43D8-94AC-B4B20CF0D37A}" type="presParOf" srcId="{986B1315-E3B5-4569-BE24-2218CF98B74A}" destId="{C05016FD-7278-4D87-9EC4-55D41349C740}" srcOrd="0" destOrd="0" presId="urn:microsoft.com/office/officeart/2005/8/layout/list1"/>
    <dgm:cxn modelId="{7A402E6C-BBD4-4BD4-9520-585FAC7FD478}" type="presParOf" srcId="{986B1315-E3B5-4569-BE24-2218CF98B74A}" destId="{31B7B26F-E5B8-4072-B85C-17BDC5677267}" srcOrd="1" destOrd="0" presId="urn:microsoft.com/office/officeart/2005/8/layout/list1"/>
    <dgm:cxn modelId="{ECA0F6A8-9FBB-4D14-8055-26F3B8A13F50}" type="presParOf" srcId="{966A7283-B4F8-4262-B60F-C7A35DB5716E}" destId="{ECA26B6D-51F4-424F-9249-FBB06C824DCF}" srcOrd="5" destOrd="0" presId="urn:microsoft.com/office/officeart/2005/8/layout/list1"/>
    <dgm:cxn modelId="{FE508921-64C1-4196-8D90-5630796B6DE7}" type="presParOf" srcId="{966A7283-B4F8-4262-B60F-C7A35DB5716E}" destId="{008946E1-78BA-4B10-94F0-295E735B510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E02F1-1ACD-4EEB-9537-A529626434B6}">
      <dsp:nvSpPr>
        <dsp:cNvPr id="0" name=""/>
        <dsp:cNvSpPr/>
      </dsp:nvSpPr>
      <dsp:spPr>
        <a:xfrm>
          <a:off x="0" y="580862"/>
          <a:ext cx="7420395" cy="1008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1DACC0-5CDF-49DF-BA7F-E238EEC987E6}">
      <dsp:nvSpPr>
        <dsp:cNvPr id="0" name=""/>
        <dsp:cNvSpPr/>
      </dsp:nvSpPr>
      <dsp:spPr>
        <a:xfrm>
          <a:off x="371019" y="23946"/>
          <a:ext cx="5555953" cy="1180800"/>
        </a:xfrm>
        <a:prstGeom prst="roundRect">
          <a:avLst/>
        </a:prstGeom>
        <a:solidFill>
          <a:schemeClr val="accent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331" tIns="0" rIns="196331" bIns="0" numCol="1" spcCol="1270" anchor="ctr" anchorCtr="0">
          <a:noAutofit/>
        </a:bodyPr>
        <a:lstStyle/>
        <a:p>
          <a:pPr lvl="0" algn="l" defTabSz="1778000">
            <a:lnSpc>
              <a:spcPct val="90000"/>
            </a:lnSpc>
            <a:spcBef>
              <a:spcPct val="0"/>
            </a:spcBef>
            <a:spcAft>
              <a:spcPct val="35000"/>
            </a:spcAft>
          </a:pPr>
          <a:r>
            <a:rPr lang="en-US" sz="4000" kern="1200" dirty="0" smtClean="0"/>
            <a:t>Overview</a:t>
          </a:r>
          <a:endParaRPr lang="en-US" sz="4000" kern="1200" dirty="0"/>
        </a:p>
      </dsp:txBody>
      <dsp:txXfrm>
        <a:off x="428661" y="81588"/>
        <a:ext cx="5440669" cy="1065516"/>
      </dsp:txXfrm>
    </dsp:sp>
    <dsp:sp modelId="{008946E1-78BA-4B10-94F0-295E735B5109}">
      <dsp:nvSpPr>
        <dsp:cNvPr id="0" name=""/>
        <dsp:cNvSpPr/>
      </dsp:nvSpPr>
      <dsp:spPr>
        <a:xfrm>
          <a:off x="0" y="2428747"/>
          <a:ext cx="7420395" cy="1008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B7B26F-E5B8-4072-B85C-17BDC5677267}">
      <dsp:nvSpPr>
        <dsp:cNvPr id="0" name=""/>
        <dsp:cNvSpPr/>
      </dsp:nvSpPr>
      <dsp:spPr>
        <a:xfrm>
          <a:off x="340488" y="1816029"/>
          <a:ext cx="5565407" cy="1180800"/>
        </a:xfrm>
        <a:prstGeom prst="roundRect">
          <a:avLst/>
        </a:prstGeom>
        <a:solidFill>
          <a:schemeClr val="accent1">
            <a:lumMod val="50000"/>
          </a:schemeClr>
        </a:solidFill>
        <a:ln w="15875" cap="flat" cmpd="sng" algn="ctr">
          <a:solidFill>
            <a:schemeClr val="accent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331" tIns="0" rIns="196331" bIns="0" numCol="1" spcCol="1270" anchor="ctr" anchorCtr="0">
          <a:noAutofit/>
        </a:bodyPr>
        <a:lstStyle/>
        <a:p>
          <a:pPr lvl="0" algn="l" defTabSz="1778000">
            <a:lnSpc>
              <a:spcPct val="90000"/>
            </a:lnSpc>
            <a:spcBef>
              <a:spcPct val="0"/>
            </a:spcBef>
            <a:spcAft>
              <a:spcPct val="35000"/>
            </a:spcAft>
          </a:pPr>
          <a:r>
            <a:rPr lang="en-US" sz="4000" kern="1200" dirty="0" smtClean="0"/>
            <a:t>Program Implementation</a:t>
          </a:r>
          <a:endParaRPr lang="en-US" sz="4000" kern="1200" dirty="0"/>
        </a:p>
      </dsp:txBody>
      <dsp:txXfrm>
        <a:off x="398130" y="1873671"/>
        <a:ext cx="5450123" cy="10655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ded Corner 3"/>
          <p:cNvSpPr/>
          <p:nvPr/>
        </p:nvSpPr>
        <p:spPr>
          <a:xfrm flipH="1">
            <a:off x="2330503" y="0"/>
            <a:ext cx="9079266" cy="6857999"/>
          </a:xfrm>
          <a:prstGeom prst="foldedCorner">
            <a:avLst>
              <a:gd name="adj" fmla="val 17391"/>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FF0000"/>
                </a:solidFill>
                <a:latin typeface="Adobe Garamond Pro Bold" panose="02020702060506020403" pitchFamily="18" charset="0"/>
              </a:rPr>
              <a:t>FRF04 – </a:t>
            </a:r>
            <a:r>
              <a:rPr lang="en-US" sz="4400" b="1" dirty="0" smtClean="0">
                <a:solidFill>
                  <a:srgbClr val="FF0000"/>
                </a:solidFill>
                <a:latin typeface="Adobe Garamond Pro Bold" panose="02020702060506020403" pitchFamily="18" charset="0"/>
              </a:rPr>
              <a:t>MOCK_BOOTLOADER</a:t>
            </a:r>
            <a:r>
              <a:rPr lang="en-US" sz="4400" b="1" dirty="0">
                <a:solidFill>
                  <a:srgbClr val="FF0000"/>
                </a:solidFill>
                <a:latin typeface="Adobe Garamond Pro Bold" panose="02020702060506020403" pitchFamily="18" charset="0"/>
              </a:rPr>
              <a:t/>
            </a:r>
            <a:br>
              <a:rPr lang="en-US" sz="4400" b="1" dirty="0">
                <a:solidFill>
                  <a:srgbClr val="FF0000"/>
                </a:solidFill>
                <a:latin typeface="Adobe Garamond Pro Bold" panose="02020702060506020403" pitchFamily="18" charset="0"/>
              </a:rPr>
            </a:br>
            <a:r>
              <a:rPr lang="en-US" sz="4400" b="1" dirty="0">
                <a:solidFill>
                  <a:srgbClr val="FF0000"/>
                </a:solidFill>
                <a:latin typeface="Adobe Garamond Pro Bold" panose="02020702060506020403" pitchFamily="18" charset="0"/>
              </a:rPr>
              <a:t>GROUP </a:t>
            </a:r>
            <a:r>
              <a:rPr lang="en-US" sz="4400" b="1" dirty="0" smtClean="0">
                <a:solidFill>
                  <a:srgbClr val="FF0000"/>
                </a:solidFill>
                <a:latin typeface="Adobe Garamond Pro Bold" panose="02020702060506020403" pitchFamily="18" charset="0"/>
              </a:rPr>
              <a:t>– 5</a:t>
            </a:r>
          </a:p>
          <a:p>
            <a:pPr algn="ctr"/>
            <a:endParaRPr lang="en-US" sz="2400" b="1" dirty="0">
              <a:solidFill>
                <a:srgbClr val="FF0000"/>
              </a:solidFill>
              <a:latin typeface="Adobe Garamond Pro Bold" panose="02020702060506020403" pitchFamily="18" charset="0"/>
            </a:endParaRPr>
          </a:p>
          <a:p>
            <a:pPr algn="ctr"/>
            <a:endParaRPr lang="en-US" sz="2400" b="1" dirty="0" smtClean="0">
              <a:solidFill>
                <a:srgbClr val="FF0000"/>
              </a:solidFill>
              <a:latin typeface="Adobe Garamond Pro Bold" panose="02020702060506020403" pitchFamily="18" charset="0"/>
            </a:endParaRPr>
          </a:p>
          <a:p>
            <a:r>
              <a:rPr lang="en-US" sz="2000" b="1" dirty="0" smtClean="0">
                <a:solidFill>
                  <a:srgbClr val="FF0000"/>
                </a:solidFill>
                <a:latin typeface="Adobe Garamond Pro Bold" panose="02020702060506020403" pitchFamily="18" charset="0"/>
              </a:rPr>
              <a:t>			</a:t>
            </a:r>
            <a:r>
              <a:rPr lang="en-US" sz="2000" b="1" dirty="0" smtClean="0">
                <a:solidFill>
                  <a:schemeClr val="bg2">
                    <a:lumMod val="75000"/>
                  </a:schemeClr>
                </a:solidFill>
                <a:latin typeface="Adobe Garamond Pro Bold" panose="02020702060506020403" pitchFamily="18" charset="0"/>
              </a:rPr>
              <a:t>Teacher &amp; Mentor : Nguyen Van Nghia – NghiaNV16</a:t>
            </a:r>
          </a:p>
          <a:p>
            <a:r>
              <a:rPr lang="en-US" sz="2000" b="1" dirty="0" smtClean="0">
                <a:solidFill>
                  <a:schemeClr val="bg2">
                    <a:lumMod val="75000"/>
                  </a:schemeClr>
                </a:solidFill>
                <a:latin typeface="Adobe Garamond Pro Bold" panose="02020702060506020403" pitchFamily="18" charset="0"/>
              </a:rPr>
              <a:t>			Member	: </a:t>
            </a:r>
          </a:p>
          <a:p>
            <a:r>
              <a:rPr lang="en-US" sz="2000" b="1" dirty="0">
                <a:solidFill>
                  <a:schemeClr val="bg2">
                    <a:lumMod val="75000"/>
                  </a:schemeClr>
                </a:solidFill>
                <a:latin typeface="Adobe Garamond Pro Bold" panose="02020702060506020403" pitchFamily="18" charset="0"/>
              </a:rPr>
              <a:t>	</a:t>
            </a:r>
            <a:r>
              <a:rPr lang="en-US" sz="2000" b="1" dirty="0" smtClean="0">
                <a:solidFill>
                  <a:schemeClr val="bg2">
                    <a:lumMod val="75000"/>
                  </a:schemeClr>
                </a:solidFill>
                <a:latin typeface="Adobe Garamond Pro Bold" panose="02020702060506020403" pitchFamily="18" charset="0"/>
              </a:rPr>
              <a:t>				1 – Tran Trung Hieu</a:t>
            </a:r>
          </a:p>
          <a:p>
            <a:r>
              <a:rPr lang="en-US" sz="2000" b="1" dirty="0">
                <a:solidFill>
                  <a:schemeClr val="bg2">
                    <a:lumMod val="75000"/>
                  </a:schemeClr>
                </a:solidFill>
                <a:latin typeface="Adobe Garamond Pro Bold" panose="02020702060506020403" pitchFamily="18" charset="0"/>
              </a:rPr>
              <a:t>	</a:t>
            </a:r>
            <a:r>
              <a:rPr lang="en-US" sz="2000" b="1" dirty="0" smtClean="0">
                <a:solidFill>
                  <a:schemeClr val="bg2">
                    <a:lumMod val="75000"/>
                  </a:schemeClr>
                </a:solidFill>
                <a:latin typeface="Adobe Garamond Pro Bold" panose="02020702060506020403" pitchFamily="18" charset="0"/>
              </a:rPr>
              <a:t>				2 – Le Trung Kien</a:t>
            </a:r>
          </a:p>
          <a:p>
            <a:r>
              <a:rPr lang="en-US" sz="2000" b="1" dirty="0" smtClean="0">
                <a:solidFill>
                  <a:schemeClr val="bg2">
                    <a:lumMod val="75000"/>
                  </a:schemeClr>
                </a:solidFill>
                <a:latin typeface="Adobe Garamond Pro Bold" panose="02020702060506020403" pitchFamily="18" charset="0"/>
              </a:rPr>
              <a:t>					3 </a:t>
            </a:r>
            <a:r>
              <a:rPr lang="en-US" sz="2000" b="1" dirty="0">
                <a:solidFill>
                  <a:schemeClr val="bg2">
                    <a:lumMod val="75000"/>
                  </a:schemeClr>
                </a:solidFill>
                <a:latin typeface="Adobe Garamond Pro Bold" panose="02020702060506020403" pitchFamily="18" charset="0"/>
              </a:rPr>
              <a:t>– Nguyen Van </a:t>
            </a:r>
            <a:r>
              <a:rPr lang="en-US" sz="2000" b="1" dirty="0" smtClean="0">
                <a:solidFill>
                  <a:schemeClr val="bg2">
                    <a:lumMod val="75000"/>
                  </a:schemeClr>
                </a:solidFill>
                <a:latin typeface="Adobe Garamond Pro Bold" panose="02020702060506020403" pitchFamily="18" charset="0"/>
              </a:rPr>
              <a:t>Tinh</a:t>
            </a:r>
          </a:p>
        </p:txBody>
      </p:sp>
    </p:spTree>
    <p:extLst>
      <p:ext uri="{BB962C8B-B14F-4D97-AF65-F5344CB8AC3E}">
        <p14:creationId xmlns:p14="http://schemas.microsoft.com/office/powerpoint/2010/main" val="2824928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549" y="0"/>
            <a:ext cx="3050257" cy="6858000"/>
          </a:xfrm>
          <a:solidFill>
            <a:schemeClr val="tx2">
              <a:lumMod val="75000"/>
            </a:schemeClr>
          </a:solidFill>
        </p:spPr>
        <p:txBody>
          <a:bodyPr>
            <a:normAutofit/>
          </a:bodyPr>
          <a:lstStyle/>
          <a:p>
            <a:pPr lvl="0" algn="ctr"/>
            <a:r>
              <a:rPr lang="en-US" sz="3200" dirty="0" smtClean="0">
                <a:solidFill>
                  <a:srgbClr val="FF0000"/>
                </a:solidFill>
              </a:rPr>
              <a:t>Algorithm</a:t>
            </a:r>
            <a:br>
              <a:rPr lang="en-US" sz="3200" dirty="0" smtClean="0">
                <a:solidFill>
                  <a:srgbClr val="FF0000"/>
                </a:solidFill>
              </a:rPr>
            </a:br>
            <a:r>
              <a:rPr lang="en-US" sz="3200" dirty="0" smtClean="0">
                <a:solidFill>
                  <a:srgbClr val="FF0000"/>
                </a:solidFill>
              </a:rPr>
              <a:t>to Receive data from s_record file</a:t>
            </a:r>
            <a:br>
              <a:rPr lang="en-US" sz="3200" dirty="0" smtClean="0">
                <a:solidFill>
                  <a:srgbClr val="FF0000"/>
                </a:solidFill>
              </a:rPr>
            </a:br>
            <a:r>
              <a:rPr lang="en-US" sz="3200" dirty="0" smtClean="0">
                <a:solidFill>
                  <a:srgbClr val="FF0000"/>
                </a:solidFill>
              </a:rPr>
              <a:t>&amp; </a:t>
            </a:r>
            <a:br>
              <a:rPr lang="en-US" sz="3200" dirty="0" smtClean="0">
                <a:solidFill>
                  <a:srgbClr val="FF0000"/>
                </a:solidFill>
              </a:rPr>
            </a:br>
            <a:r>
              <a:rPr lang="en-US" sz="3200" dirty="0" smtClean="0">
                <a:solidFill>
                  <a:srgbClr val="FF0000"/>
                </a:solidFill>
              </a:rPr>
              <a:t>write into flash memory</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806" y="0"/>
            <a:ext cx="7511321" cy="6858000"/>
          </a:xfrm>
          <a:prstGeom prst="rect">
            <a:avLst/>
          </a:prstGeom>
        </p:spPr>
      </p:pic>
    </p:spTree>
    <p:extLst>
      <p:ext uri="{BB962C8B-B14F-4D97-AF65-F5344CB8AC3E}">
        <p14:creationId xmlns:p14="http://schemas.microsoft.com/office/powerpoint/2010/main" val="2356503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828" y="1869259"/>
            <a:ext cx="4272158" cy="2079654"/>
          </a:xfrm>
        </p:spPr>
        <p:txBody>
          <a:bodyPr>
            <a:normAutofit/>
          </a:bodyPr>
          <a:lstStyle/>
          <a:p>
            <a:pPr algn="ctr"/>
            <a:r>
              <a:rPr lang="en-US" sz="5400" b="1" dirty="0" smtClean="0">
                <a:solidFill>
                  <a:srgbClr val="FF0000"/>
                </a:solidFill>
              </a:rPr>
              <a:t>The end</a:t>
            </a:r>
            <a:endParaRPr lang="en-US" sz="5400" b="1" dirty="0">
              <a:solidFill>
                <a:srgbClr val="FF0000"/>
              </a:solidFill>
            </a:endParaRPr>
          </a:p>
        </p:txBody>
      </p:sp>
    </p:spTree>
    <p:extLst>
      <p:ext uri="{BB962C8B-B14F-4D97-AF65-F5344CB8AC3E}">
        <p14:creationId xmlns:p14="http://schemas.microsoft.com/office/powerpoint/2010/main" val="412017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697" y="699438"/>
            <a:ext cx="7420395" cy="967521"/>
          </a:xfrm>
          <a:solidFill>
            <a:schemeClr val="tx2">
              <a:lumMod val="75000"/>
            </a:schemeClr>
          </a:solidFill>
        </p:spPr>
        <p:txBody>
          <a:bodyPr>
            <a:normAutofit/>
          </a:bodyPr>
          <a:lstStyle/>
          <a:p>
            <a:r>
              <a:rPr lang="en-US" sz="4800" b="1" dirty="0" smtClean="0">
                <a:solidFill>
                  <a:srgbClr val="FF0000"/>
                </a:solidFill>
              </a:rPr>
              <a:t>BOOTLOADER</a:t>
            </a:r>
            <a:endParaRPr lang="en-US" sz="4800" b="1" dirty="0">
              <a:solidFill>
                <a:srgbClr val="FF000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22828646"/>
              </p:ext>
            </p:extLst>
          </p:nvPr>
        </p:nvGraphicFramePr>
        <p:xfrm>
          <a:off x="1731697" y="2476163"/>
          <a:ext cx="7420395" cy="3460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6305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513211"/>
          </a:xfrm>
        </p:spPr>
        <p:txBody>
          <a:bodyPr>
            <a:normAutofit/>
          </a:bodyPr>
          <a:lstStyle/>
          <a:p>
            <a:pPr lvl="0" algn="ctr"/>
            <a:r>
              <a:rPr lang="en-US" b="1" dirty="0" smtClean="0">
                <a:solidFill>
                  <a:srgbClr val="FF0000"/>
                </a:solidFill>
              </a:rPr>
              <a:t>Bootloader - overview</a:t>
            </a:r>
            <a:r>
              <a:rPr lang="en-US" dirty="0"/>
              <a:t/>
            </a:r>
            <a:br>
              <a:rPr lang="en-US" dirty="0"/>
            </a:br>
            <a:endParaRPr lang="en-US" dirty="0"/>
          </a:p>
        </p:txBody>
      </p:sp>
      <p:sp>
        <p:nvSpPr>
          <p:cNvPr id="4" name="Cloud Callout 3"/>
          <p:cNvSpPr/>
          <p:nvPr/>
        </p:nvSpPr>
        <p:spPr>
          <a:xfrm>
            <a:off x="7771290" y="1328611"/>
            <a:ext cx="2961686" cy="1634591"/>
          </a:xfrm>
          <a:prstGeom prst="cloudCallout">
            <a:avLst>
              <a:gd name="adj1" fmla="val -38593"/>
              <a:gd name="adj2" fmla="val 63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Memory Structure ?</a:t>
            </a:r>
            <a:endParaRPr lang="en-US" sz="2400" dirty="0"/>
          </a:p>
        </p:txBody>
      </p:sp>
      <p:sp>
        <p:nvSpPr>
          <p:cNvPr id="5" name="Cloud Callout 4"/>
          <p:cNvSpPr/>
          <p:nvPr/>
        </p:nvSpPr>
        <p:spPr>
          <a:xfrm flipH="1">
            <a:off x="1364604" y="2141861"/>
            <a:ext cx="3349667" cy="1497027"/>
          </a:xfrm>
          <a:prstGeom prst="cloudCallout">
            <a:avLst>
              <a:gd name="adj1" fmla="val -43541"/>
              <a:gd name="adj2" fmla="val 641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What is Boot Program ?</a:t>
            </a:r>
            <a:endParaRPr lang="en-US" sz="2400" dirty="0"/>
          </a:p>
        </p:txBody>
      </p:sp>
      <p:pic>
        <p:nvPicPr>
          <p:cNvPr id="6" name="Picture 5" descr="&lt;strong&gt;Question&lt;/strong&gt; mark 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694" y="2963202"/>
            <a:ext cx="4232133" cy="3309641"/>
          </a:xfrm>
          <a:prstGeom prst="rect">
            <a:avLst/>
          </a:prstGeom>
        </p:spPr>
      </p:pic>
      <p:sp>
        <p:nvSpPr>
          <p:cNvPr id="7" name="Cloud Callout 6"/>
          <p:cNvSpPr/>
          <p:nvPr/>
        </p:nvSpPr>
        <p:spPr>
          <a:xfrm>
            <a:off x="1142747" y="5169795"/>
            <a:ext cx="3178389" cy="1634591"/>
          </a:xfrm>
          <a:prstGeom prst="cloudCallout">
            <a:avLst>
              <a:gd name="adj1" fmla="val 63773"/>
              <a:gd name="adj2" fmla="val -483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Update Firmwre ?</a:t>
            </a:r>
            <a:endParaRPr lang="en-US" sz="2400" dirty="0"/>
          </a:p>
        </p:txBody>
      </p:sp>
      <p:sp>
        <p:nvSpPr>
          <p:cNvPr id="8" name="Oval Callout 7"/>
          <p:cNvSpPr/>
          <p:nvPr/>
        </p:nvSpPr>
        <p:spPr>
          <a:xfrm>
            <a:off x="8164864" y="4984694"/>
            <a:ext cx="3077910" cy="1433806"/>
          </a:xfrm>
          <a:prstGeom prst="wedgeEllipseCallout">
            <a:avLst>
              <a:gd name="adj1" fmla="val -73863"/>
              <a:gd name="adj2" fmla="val -331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 ‘re they operate ?</a:t>
            </a:r>
            <a:endParaRPr lang="en-US" sz="2800" dirty="0"/>
          </a:p>
        </p:txBody>
      </p:sp>
    </p:spTree>
    <p:extLst>
      <p:ext uri="{BB962C8B-B14F-4D97-AF65-F5344CB8AC3E}">
        <p14:creationId xmlns:p14="http://schemas.microsoft.com/office/powerpoint/2010/main" val="2785578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1699326" y="311020"/>
            <a:ext cx="9582753" cy="1129362"/>
          </a:xfrm>
        </p:spPr>
        <p:txBody>
          <a:bodyPr/>
          <a:lstStyle/>
          <a:p>
            <a:r>
              <a:rPr lang="en-US" dirty="0" smtClean="0">
                <a:solidFill>
                  <a:srgbClr val="FF0000"/>
                </a:solidFill>
              </a:rPr>
              <a:t>Boot program</a:t>
            </a:r>
            <a:endParaRPr lang="en-US" dirty="0">
              <a:solidFill>
                <a:srgbClr val="FF0000"/>
              </a:solidFill>
            </a:endParaRPr>
          </a:p>
        </p:txBody>
      </p:sp>
      <p:sp>
        <p:nvSpPr>
          <p:cNvPr id="5" name="Content Placeholder 2"/>
          <p:cNvSpPr>
            <a:spLocks noGrp="1"/>
          </p:cNvSpPr>
          <p:nvPr>
            <p:ph idx="1"/>
          </p:nvPr>
        </p:nvSpPr>
        <p:spPr>
          <a:xfrm>
            <a:off x="1586039" y="2063467"/>
            <a:ext cx="9313934" cy="4588183"/>
          </a:xfrm>
        </p:spPr>
        <p:txBody>
          <a:bodyPr>
            <a:noAutofit/>
          </a:bodyPr>
          <a:lstStyle/>
          <a:p>
            <a:r>
              <a:rPr lang="en-US" sz="3200" dirty="0" smtClean="0"/>
              <a:t>  Bootloader </a:t>
            </a:r>
            <a:r>
              <a:rPr lang="en-US" sz="3200" dirty="0"/>
              <a:t>here is a special software that is loaded into the computer's memory before </a:t>
            </a:r>
            <a:r>
              <a:rPr lang="en-US" sz="3200" dirty="0" smtClean="0"/>
              <a:t>booting.</a:t>
            </a:r>
          </a:p>
          <a:p>
            <a:r>
              <a:rPr lang="en-US" sz="3200" dirty="0" smtClean="0">
                <a:latin typeface="Times New Roman" panose="02020603050405020304" pitchFamily="18" charset="0"/>
              </a:rPr>
              <a:t>  Computers </a:t>
            </a:r>
            <a:r>
              <a:rPr lang="en-US" sz="3200" dirty="0">
                <a:latin typeface="Times New Roman" panose="02020603050405020304" pitchFamily="18" charset="0"/>
              </a:rPr>
              <a:t>also use microprocessors, and the </a:t>
            </a:r>
            <a:r>
              <a:rPr lang="en-US" sz="3200" dirty="0" smtClean="0">
                <a:latin typeface="Times New Roman" panose="02020603050405020304" pitchFamily="18" charset="0"/>
              </a:rPr>
              <a:t>     Bootloader </a:t>
            </a:r>
            <a:r>
              <a:rPr lang="en-US" sz="3200" dirty="0">
                <a:latin typeface="Times New Roman" panose="02020603050405020304" pitchFamily="18" charset="0"/>
              </a:rPr>
              <a:t>here is no different from a firmware preloaded in that microprocessor, and is called every time the computer boots. </a:t>
            </a:r>
          </a:p>
        </p:txBody>
      </p:sp>
    </p:spTree>
    <p:extLst>
      <p:ext uri="{BB962C8B-B14F-4D97-AF65-F5344CB8AC3E}">
        <p14:creationId xmlns:p14="http://schemas.microsoft.com/office/powerpoint/2010/main" val="3833087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99326" y="311020"/>
            <a:ext cx="9582753" cy="1129362"/>
          </a:xfrm>
        </p:spPr>
        <p:txBody>
          <a:bodyPr/>
          <a:lstStyle/>
          <a:p>
            <a:r>
              <a:rPr lang="en-US" dirty="0" smtClean="0">
                <a:solidFill>
                  <a:srgbClr val="FF0000"/>
                </a:solidFill>
              </a:rPr>
              <a:t>Boot program</a:t>
            </a:r>
            <a:endParaRPr lang="en-US" dirty="0">
              <a:solidFill>
                <a:srgbClr val="FF0000"/>
              </a:solidFill>
            </a:endParaRPr>
          </a:p>
        </p:txBody>
      </p:sp>
      <p:sp>
        <p:nvSpPr>
          <p:cNvPr id="5" name="Content Placeholder 2"/>
          <p:cNvSpPr>
            <a:spLocks noGrp="1"/>
          </p:cNvSpPr>
          <p:nvPr>
            <p:ph idx="1"/>
          </p:nvPr>
        </p:nvSpPr>
        <p:spPr>
          <a:xfrm>
            <a:off x="1586039" y="1537487"/>
            <a:ext cx="9313934" cy="4588183"/>
          </a:xfrm>
        </p:spPr>
        <p:txBody>
          <a:bodyPr>
            <a:noAutofit/>
          </a:bodyPr>
          <a:lstStyle/>
          <a:p>
            <a:r>
              <a:rPr lang="en-US" sz="3200" dirty="0" smtClean="0">
                <a:latin typeface="Times New Roman" panose="02020603050405020304" pitchFamily="18" charset="0"/>
              </a:rPr>
              <a:t>  Our microcontroller also uses the microprocessor core, and when it starts, it also needs to know where to start executing?</a:t>
            </a:r>
          </a:p>
          <a:p>
            <a:r>
              <a:rPr lang="en-US" sz="3200" dirty="0" smtClean="0">
                <a:latin typeface="Times New Roman" panose="02020603050405020304" pitchFamily="18" charset="0"/>
              </a:rPr>
              <a:t>  If there is a Bootloader program loaded into the microcontroller, it will first jump into this Bootloader program, do some work and then switch to the application program to execute.</a:t>
            </a:r>
          </a:p>
        </p:txBody>
      </p:sp>
    </p:spTree>
    <p:extLst>
      <p:ext uri="{BB962C8B-B14F-4D97-AF65-F5344CB8AC3E}">
        <p14:creationId xmlns:p14="http://schemas.microsoft.com/office/powerpoint/2010/main" val="239858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56566" y="311020"/>
            <a:ext cx="9825514" cy="1129362"/>
          </a:xfrm>
        </p:spPr>
        <p:txBody>
          <a:bodyPr/>
          <a:lstStyle/>
          <a:p>
            <a:r>
              <a:rPr lang="en-US" dirty="0">
                <a:solidFill>
                  <a:srgbClr val="FF0000"/>
                </a:solidFill>
              </a:rPr>
              <a:t>Boot </a:t>
            </a:r>
            <a:r>
              <a:rPr lang="en-US" dirty="0" smtClean="0">
                <a:solidFill>
                  <a:srgbClr val="FF0000"/>
                </a:solidFill>
              </a:rPr>
              <a:t>program – load firmware</a:t>
            </a:r>
            <a:endParaRPr lang="en-US" dirty="0"/>
          </a:p>
        </p:txBody>
      </p:sp>
      <p:sp>
        <p:nvSpPr>
          <p:cNvPr id="7" name="Content Placeholder 2"/>
          <p:cNvSpPr>
            <a:spLocks noGrp="1"/>
          </p:cNvSpPr>
          <p:nvPr>
            <p:ph idx="1"/>
          </p:nvPr>
        </p:nvSpPr>
        <p:spPr>
          <a:xfrm>
            <a:off x="1155584" y="1500549"/>
            <a:ext cx="10233269" cy="4582266"/>
          </a:xfrm>
        </p:spPr>
        <p:txBody>
          <a:bodyPr>
            <a:normAutofit/>
          </a:bodyPr>
          <a:lstStyle/>
          <a:p>
            <a:r>
              <a:rPr lang="en-US" sz="3100" dirty="0" smtClean="0"/>
              <a:t> </a:t>
            </a:r>
            <a:r>
              <a:rPr lang="en-US" sz="3200" dirty="0" smtClean="0"/>
              <a:t>To develope </a:t>
            </a:r>
            <a:r>
              <a:rPr lang="en-US" sz="3200" dirty="0"/>
              <a:t>a product for </a:t>
            </a:r>
            <a:r>
              <a:rPr lang="en-US" sz="3200" dirty="0" smtClean="0"/>
              <a:t>users, updating </a:t>
            </a:r>
            <a:r>
              <a:rPr lang="en-US" sz="3200" dirty="0"/>
              <a:t>Firmware is very important</a:t>
            </a:r>
            <a:r>
              <a:rPr lang="en-US" sz="3200" dirty="0" smtClean="0"/>
              <a:t>.</a:t>
            </a:r>
          </a:p>
          <a:p>
            <a:r>
              <a:rPr lang="en-US" sz="3200" dirty="0" smtClean="0"/>
              <a:t> With </a:t>
            </a:r>
            <a:r>
              <a:rPr lang="en-US" sz="3200" b="1" dirty="0"/>
              <a:t>embedded/IOT</a:t>
            </a:r>
            <a:r>
              <a:rPr lang="en-US" sz="3200" dirty="0"/>
              <a:t> products, we cannot let the code loading pins go out and go to the place to reload the Firmware, we need another method of updating Firmware, for example via wireless </a:t>
            </a:r>
            <a:r>
              <a:rPr lang="en-US" sz="3200" dirty="0" smtClean="0"/>
              <a:t>network.</a:t>
            </a:r>
          </a:p>
          <a:p>
            <a:pPr marL="0" indent="0">
              <a:buNone/>
            </a:pPr>
            <a:r>
              <a:rPr lang="en-US" sz="2800" dirty="0" smtClean="0"/>
              <a:t> =&gt; </a:t>
            </a:r>
            <a:r>
              <a:rPr lang="en-US" sz="3200" b="1" dirty="0"/>
              <a:t>Bootloader</a:t>
            </a:r>
            <a:r>
              <a:rPr lang="en-US" sz="3200" dirty="0"/>
              <a:t> is the </a:t>
            </a:r>
            <a:r>
              <a:rPr lang="en-US" sz="3200" dirty="0" smtClean="0"/>
              <a:t>key - core </a:t>
            </a:r>
            <a:r>
              <a:rPr lang="en-US" sz="3200" dirty="0"/>
              <a:t>of the problem.</a:t>
            </a:r>
          </a:p>
        </p:txBody>
      </p:sp>
    </p:spTree>
    <p:extLst>
      <p:ext uri="{BB962C8B-B14F-4D97-AF65-F5344CB8AC3E}">
        <p14:creationId xmlns:p14="http://schemas.microsoft.com/office/powerpoint/2010/main" val="90768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262358" y="0"/>
            <a:ext cx="10317345" cy="685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36896" y="64736"/>
            <a:ext cx="5518803" cy="393986"/>
          </a:xfrm>
        </p:spPr>
        <p:txBody>
          <a:bodyPr>
            <a:normAutofit fontScale="90000"/>
          </a:bodyPr>
          <a:lstStyle/>
          <a:p>
            <a:pPr algn="ctr"/>
            <a:r>
              <a:rPr lang="en-US" sz="3200" dirty="0">
                <a:solidFill>
                  <a:srgbClr val="FF0000"/>
                </a:solidFill>
              </a:rPr>
              <a:t>Memory </a:t>
            </a:r>
            <a:r>
              <a:rPr lang="en-US" sz="3200" dirty="0" smtClean="0">
                <a:solidFill>
                  <a:srgbClr val="FF0000"/>
                </a:solidFill>
              </a:rPr>
              <a:t>Structure</a:t>
            </a:r>
            <a:endParaRPr lang="en-US" sz="3200" dirty="0">
              <a:solidFill>
                <a:srgbClr val="FF0000"/>
              </a:solidFill>
            </a:endParaRPr>
          </a:p>
        </p:txBody>
      </p:sp>
      <p:pic>
        <p:nvPicPr>
          <p:cNvPr id="5" name="Picture 4"/>
          <p:cNvPicPr>
            <a:picLocks noChangeAspect="1"/>
          </p:cNvPicPr>
          <p:nvPr/>
        </p:nvPicPr>
        <p:blipFill>
          <a:blip r:embed="rId2"/>
          <a:stretch>
            <a:fillRect/>
          </a:stretch>
        </p:blipFill>
        <p:spPr>
          <a:xfrm>
            <a:off x="1539181" y="499183"/>
            <a:ext cx="4036232" cy="6358817"/>
          </a:xfrm>
          <a:prstGeom prst="rect">
            <a:avLst/>
          </a:prstGeom>
        </p:spPr>
      </p:pic>
      <p:pic>
        <p:nvPicPr>
          <p:cNvPr id="6" name="Picture 5"/>
          <p:cNvPicPr>
            <a:picLocks noChangeAspect="1"/>
          </p:cNvPicPr>
          <p:nvPr/>
        </p:nvPicPr>
        <p:blipFill>
          <a:blip r:embed="rId3"/>
          <a:stretch>
            <a:fillRect/>
          </a:stretch>
        </p:blipFill>
        <p:spPr>
          <a:xfrm>
            <a:off x="7275278" y="499183"/>
            <a:ext cx="4085940" cy="6358817"/>
          </a:xfrm>
          <a:prstGeom prst="rect">
            <a:avLst/>
          </a:prstGeom>
        </p:spPr>
      </p:pic>
      <p:sp>
        <p:nvSpPr>
          <p:cNvPr id="21" name="Rectangle 20"/>
          <p:cNvSpPr/>
          <p:nvPr/>
        </p:nvSpPr>
        <p:spPr>
          <a:xfrm>
            <a:off x="10187874" y="6505997"/>
            <a:ext cx="1173344" cy="309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bg1"/>
                </a:solidFill>
              </a:rPr>
              <a:t>0x00000000</a:t>
            </a:r>
            <a:endParaRPr lang="en-US" sz="1200" dirty="0">
              <a:solidFill>
                <a:schemeClr val="bg1"/>
              </a:solidFill>
            </a:endParaRPr>
          </a:p>
        </p:txBody>
      </p:sp>
      <p:sp>
        <p:nvSpPr>
          <p:cNvPr id="22" name="Rectangle 21"/>
          <p:cNvSpPr/>
          <p:nvPr/>
        </p:nvSpPr>
        <p:spPr>
          <a:xfrm>
            <a:off x="8048716" y="6667837"/>
            <a:ext cx="2139158" cy="1309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3" name="Rectangle 22"/>
          <p:cNvSpPr/>
          <p:nvPr/>
        </p:nvSpPr>
        <p:spPr>
          <a:xfrm>
            <a:off x="10293069" y="3678591"/>
            <a:ext cx="1011504" cy="1489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 name="Rectangle 23"/>
          <p:cNvSpPr/>
          <p:nvPr/>
        </p:nvSpPr>
        <p:spPr>
          <a:xfrm>
            <a:off x="10268794" y="2568633"/>
            <a:ext cx="1011504" cy="1489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5" name="Rectangle 24"/>
          <p:cNvSpPr/>
          <p:nvPr/>
        </p:nvSpPr>
        <p:spPr>
          <a:xfrm>
            <a:off x="10349714" y="525480"/>
            <a:ext cx="1011504" cy="1489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 name="Rounded Rectangle 13"/>
          <p:cNvSpPr/>
          <p:nvPr/>
        </p:nvSpPr>
        <p:spPr>
          <a:xfrm>
            <a:off x="1812616" y="5106074"/>
            <a:ext cx="3762797" cy="169275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19658258">
            <a:off x="5617473" y="4196753"/>
            <a:ext cx="1690781" cy="1105006"/>
          </a:xfrm>
          <a:prstGeom prst="rightArrow">
            <a:avLst>
              <a:gd name="adj1" fmla="val 39642"/>
              <a:gd name="adj2" fmla="val 90901"/>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65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4996" y="-36096"/>
            <a:ext cx="10932338" cy="685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7388029" y="-36096"/>
            <a:ext cx="4141689" cy="6821904"/>
          </a:xfrm>
          <a:prstGeom prst="rect">
            <a:avLst/>
          </a:prstGeom>
        </p:spPr>
      </p:pic>
      <p:sp>
        <p:nvSpPr>
          <p:cNvPr id="2" name="Title 1"/>
          <p:cNvSpPr>
            <a:spLocks noGrp="1"/>
          </p:cNvSpPr>
          <p:nvPr>
            <p:ph type="title"/>
          </p:nvPr>
        </p:nvSpPr>
        <p:spPr>
          <a:xfrm>
            <a:off x="736375" y="-36096"/>
            <a:ext cx="6675930" cy="691551"/>
          </a:xfrm>
          <a:solidFill>
            <a:schemeClr val="tx2">
              <a:lumMod val="60000"/>
              <a:lumOff val="40000"/>
            </a:schemeClr>
          </a:solidFill>
        </p:spPr>
        <p:txBody>
          <a:bodyPr>
            <a:noAutofit/>
          </a:bodyPr>
          <a:lstStyle/>
          <a:p>
            <a:r>
              <a:rPr lang="en-US" sz="3200" dirty="0" smtClean="0">
                <a:solidFill>
                  <a:srgbClr val="FF0000"/>
                </a:solidFill>
              </a:rPr>
              <a:t>Flash memory – update firrmware</a:t>
            </a:r>
            <a:endParaRPr lang="en-US" sz="3200" dirty="0">
              <a:solidFill>
                <a:srgbClr val="FF0000"/>
              </a:solidFill>
            </a:endParaRPr>
          </a:p>
        </p:txBody>
      </p:sp>
      <p:sp>
        <p:nvSpPr>
          <p:cNvPr id="8" name="Rectangle 7"/>
          <p:cNvSpPr/>
          <p:nvPr/>
        </p:nvSpPr>
        <p:spPr>
          <a:xfrm>
            <a:off x="7388029" y="5543043"/>
            <a:ext cx="504565" cy="5017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 name="Rectangle 8"/>
          <p:cNvSpPr/>
          <p:nvPr/>
        </p:nvSpPr>
        <p:spPr>
          <a:xfrm>
            <a:off x="10233564" y="6514406"/>
            <a:ext cx="1313769" cy="29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0x00020000</a:t>
            </a:r>
            <a:endParaRPr lang="en-US" sz="1600" dirty="0">
              <a:solidFill>
                <a:schemeClr val="bg1"/>
              </a:solidFill>
            </a:endParaRPr>
          </a:p>
        </p:txBody>
      </p:sp>
      <p:sp>
        <p:nvSpPr>
          <p:cNvPr id="11" name="Rectangle 10"/>
          <p:cNvSpPr/>
          <p:nvPr/>
        </p:nvSpPr>
        <p:spPr>
          <a:xfrm>
            <a:off x="10215949" y="2661249"/>
            <a:ext cx="1313769" cy="29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0x00030000</a:t>
            </a:r>
            <a:endParaRPr lang="en-US" sz="1600" dirty="0">
              <a:solidFill>
                <a:schemeClr val="bg1"/>
              </a:solidFill>
            </a:endParaRPr>
          </a:p>
        </p:txBody>
      </p:sp>
      <p:sp>
        <p:nvSpPr>
          <p:cNvPr id="12" name="Rectangle 11"/>
          <p:cNvSpPr/>
          <p:nvPr/>
        </p:nvSpPr>
        <p:spPr>
          <a:xfrm>
            <a:off x="9868076" y="3702106"/>
            <a:ext cx="1313769" cy="291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 name="Rectangle 12"/>
          <p:cNvSpPr/>
          <p:nvPr/>
        </p:nvSpPr>
        <p:spPr>
          <a:xfrm>
            <a:off x="9868076" y="36413"/>
            <a:ext cx="1313769" cy="120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 name="Rounded Rectangle 13"/>
          <p:cNvSpPr/>
          <p:nvPr/>
        </p:nvSpPr>
        <p:spPr>
          <a:xfrm>
            <a:off x="614996" y="655455"/>
            <a:ext cx="6797310" cy="6202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300" dirty="0"/>
              <a:t>The firmware we will write here includes the Bootloader program, and the application program we use, maybe 2 application programs for us to test the firmware update feature</a:t>
            </a:r>
            <a:r>
              <a:rPr lang="en-US" sz="2300" dirty="0" smtClean="0"/>
              <a:t>.</a:t>
            </a:r>
          </a:p>
          <a:p>
            <a:pPr marL="285750" indent="-285750">
              <a:buFont typeface="Arial" panose="020B0604020202020204" pitchFamily="34" charset="0"/>
              <a:buChar char="•"/>
            </a:pPr>
            <a:endParaRPr lang="en-US" sz="2300" dirty="0" smtClean="0"/>
          </a:p>
          <a:p>
            <a:pPr marL="285750" indent="-285750">
              <a:buFont typeface="Arial" panose="020B0604020202020204" pitchFamily="34" charset="0"/>
              <a:buChar char="•"/>
            </a:pPr>
            <a:r>
              <a:rPr lang="en-US" sz="2300" dirty="0"/>
              <a:t>We will use the first memory area on flash memory at address 0x00 to store the bootloader code, part of the memory to store Firmware Code 1, and part of the memory to store Firmware Code 2</a:t>
            </a:r>
            <a:r>
              <a:rPr lang="en-US" sz="2300" dirty="0" smtClean="0"/>
              <a:t>.</a:t>
            </a:r>
          </a:p>
          <a:p>
            <a:pPr marL="285750" indent="-285750">
              <a:buFont typeface="Arial" panose="020B0604020202020204" pitchFamily="34" charset="0"/>
              <a:buChar char="•"/>
            </a:pPr>
            <a:endParaRPr lang="en-US" sz="2300" dirty="0" smtClean="0"/>
          </a:p>
          <a:p>
            <a:pPr marL="285750" indent="-285750">
              <a:buFont typeface="Arial" panose="020B0604020202020204" pitchFamily="34" charset="0"/>
              <a:buChar char="•"/>
            </a:pPr>
            <a:r>
              <a:rPr lang="en-US" sz="2300" dirty="0"/>
              <a:t>Here the Bootloader program is designed to convert between Firmware 1 and Firmware 2. Assuming the Microcontroller is running Firmware 1, we press the update button and the program will reset and switch to Firmware 2.</a:t>
            </a:r>
            <a:endParaRPr lang="en-US" sz="2300" dirty="0" smtClean="0"/>
          </a:p>
        </p:txBody>
      </p:sp>
    </p:spTree>
    <p:extLst>
      <p:ext uri="{BB962C8B-B14F-4D97-AF65-F5344CB8AC3E}">
        <p14:creationId xmlns:p14="http://schemas.microsoft.com/office/powerpoint/2010/main" val="2750397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4535"/>
          </a:xfrm>
          <a:solidFill>
            <a:schemeClr val="tx2">
              <a:lumMod val="75000"/>
            </a:schemeClr>
          </a:solidFill>
        </p:spPr>
        <p:txBody>
          <a:bodyPr>
            <a:normAutofit/>
          </a:bodyPr>
          <a:lstStyle/>
          <a:p>
            <a:pPr algn="ctr"/>
            <a:r>
              <a:rPr lang="en-US" sz="3200" dirty="0" smtClean="0">
                <a:solidFill>
                  <a:srgbClr val="FF0000"/>
                </a:solidFill>
              </a:rPr>
              <a:t>Boot program algorithm</a:t>
            </a:r>
            <a:endParaRPr lang="en-US" sz="32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4534"/>
            <a:ext cx="12192000" cy="6283465"/>
          </a:xfrm>
          <a:prstGeom prst="rect">
            <a:avLst/>
          </a:prstGeom>
        </p:spPr>
      </p:pic>
    </p:spTree>
    <p:extLst>
      <p:ext uri="{BB962C8B-B14F-4D97-AF65-F5344CB8AC3E}">
        <p14:creationId xmlns:p14="http://schemas.microsoft.com/office/powerpoint/2010/main" val="366530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318</TotalTime>
  <Words>331</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Adobe Garamond Pro Bold</vt:lpstr>
      <vt:lpstr>Arial</vt:lpstr>
      <vt:lpstr>Times New Roman</vt:lpstr>
      <vt:lpstr>Trebuchet MS</vt:lpstr>
      <vt:lpstr>Tw Cen MT</vt:lpstr>
      <vt:lpstr>Circuit</vt:lpstr>
      <vt:lpstr>PowerPoint Presentation</vt:lpstr>
      <vt:lpstr>BOOTLOADER</vt:lpstr>
      <vt:lpstr>Bootloader - overview </vt:lpstr>
      <vt:lpstr>Boot program</vt:lpstr>
      <vt:lpstr>Boot program</vt:lpstr>
      <vt:lpstr>Boot program – load firmware</vt:lpstr>
      <vt:lpstr>Memory Structure</vt:lpstr>
      <vt:lpstr>Flash memory – update firrmware</vt:lpstr>
      <vt:lpstr>Boot program algorithm</vt:lpstr>
      <vt:lpstr>Algorithm to Receive data from s_record file &amp;  write into flash memory</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33</cp:revision>
  <dcterms:created xsi:type="dcterms:W3CDTF">2023-08-07T07:57:15Z</dcterms:created>
  <dcterms:modified xsi:type="dcterms:W3CDTF">2023-10-24T10:58:22Z</dcterms:modified>
</cp:coreProperties>
</file>