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4" r:id="rId9"/>
    <p:sldId id="265" r:id="rId10"/>
    <p:sldId id="267" r:id="rId11"/>
    <p:sldId id="266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E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8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0C180-8F98-4D94-AE97-809C391C9AC8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8A02B-DD69-480A-A121-9144C0B7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8A02B-DD69-480A-A121-9144C0B737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8A02B-DD69-480A-A121-9144C0B737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2B0FB2E-B83A-4C5A-A01D-4CA02789047A}" type="datetimeFigureOut">
              <a:rPr lang="en-US" smtClean="0"/>
              <a:t>5/10/2013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B9CD8D6-5D3C-4DBA-823B-C147F8A112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/tutorials/mvc-music-st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19400"/>
            <a:ext cx="8915400" cy="1524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/>
              <a:t>Model View Controller </a:t>
            </a:r>
            <a:br>
              <a:rPr lang="en-US" sz="6000" dirty="0" smtClean="0"/>
            </a:br>
            <a:r>
              <a:rPr lang="en-US" sz="6000" dirty="0" smtClean="0"/>
              <a:t>		ASP.NET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715000"/>
            <a:ext cx="6858000" cy="990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By Scott Crooks </a:t>
            </a:r>
          </a:p>
          <a:p>
            <a:pPr algn="l"/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&amp; Maggie Wettergreen</a:t>
            </a:r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 routed to Controller::Action</a:t>
            </a:r>
          </a:p>
          <a:p>
            <a:pPr lvl="1"/>
            <a:r>
              <a:rPr lang="en-US" dirty="0" smtClean="0"/>
              <a:t>Action Methods</a:t>
            </a:r>
          </a:p>
          <a:p>
            <a:pPr lvl="1"/>
            <a:r>
              <a:rPr lang="en-US" dirty="0" smtClean="0"/>
              <a:t>Action Results</a:t>
            </a:r>
          </a:p>
          <a:p>
            <a:r>
              <a:rPr lang="en-US" dirty="0" err="1" smtClean="0"/>
              <a:t>RESTful</a:t>
            </a:r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876800"/>
            <a:ext cx="7787640" cy="914400"/>
          </a:xfrm>
        </p:spPr>
        <p:txBody>
          <a:bodyPr/>
          <a:lstStyle/>
          <a:p>
            <a:r>
              <a:rPr lang="en-US" sz="4400" dirty="0" smtClean="0"/>
              <a:t>Controllers in ASP.NET </a:t>
            </a:r>
            <a:r>
              <a:rPr lang="en-US" sz="4800" dirty="0" smtClean="0"/>
              <a:t>MVC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042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Entity Framework</a:t>
            </a:r>
          </a:p>
          <a:p>
            <a:pPr lvl="1"/>
            <a:r>
              <a:rPr lang="en-US" dirty="0" smtClean="0"/>
              <a:t>Database First</a:t>
            </a:r>
          </a:p>
          <a:p>
            <a:pPr lvl="1"/>
            <a:r>
              <a:rPr lang="en-US" dirty="0" smtClean="0"/>
              <a:t>Model First</a:t>
            </a:r>
          </a:p>
          <a:p>
            <a:pPr lvl="1"/>
            <a:r>
              <a:rPr lang="en-US" dirty="0" smtClean="0"/>
              <a:t>Code First</a:t>
            </a:r>
          </a:p>
          <a:p>
            <a:r>
              <a:rPr lang="en-US" dirty="0" smtClean="0"/>
              <a:t>Database Context</a:t>
            </a:r>
          </a:p>
          <a:p>
            <a:pPr lvl="1"/>
            <a:r>
              <a:rPr lang="en-US" dirty="0" smtClean="0"/>
              <a:t>Describes interactions between entities</a:t>
            </a:r>
          </a:p>
          <a:p>
            <a:r>
              <a:rPr lang="en-US" dirty="0" smtClean="0"/>
              <a:t>Data Annotations</a:t>
            </a:r>
          </a:p>
          <a:p>
            <a:pPr lvl="1"/>
            <a:r>
              <a:rPr lang="en-US" dirty="0" smtClean="0"/>
              <a:t>Describes additional requirements for the model</a:t>
            </a:r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</a:p>
          <a:p>
            <a:pPr lvl="1"/>
            <a:r>
              <a:rPr lang="en-US" dirty="0" smtClean="0"/>
              <a:t>Compact, Expressive, and Fluid</a:t>
            </a:r>
          </a:p>
          <a:p>
            <a:pPr lvl="1"/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Has great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ASPX Engine</a:t>
            </a:r>
          </a:p>
          <a:p>
            <a:r>
              <a:rPr lang="en-US" dirty="0" smtClean="0"/>
              <a:t>Dynamic or Strongly Typed</a:t>
            </a:r>
          </a:p>
          <a:p>
            <a:r>
              <a:rPr lang="en-US" dirty="0" smtClean="0"/>
              <a:t>Partial Views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3366" y="685800"/>
            <a:ext cx="6096000" cy="3657599"/>
          </a:xfrm>
        </p:spPr>
        <p:txBody>
          <a:bodyPr/>
          <a:lstStyle/>
          <a:p>
            <a:r>
              <a:rPr lang="en-US" dirty="0" smtClean="0"/>
              <a:t>Scaffolding</a:t>
            </a:r>
          </a:p>
          <a:p>
            <a:r>
              <a:rPr lang="en-US" dirty="0" smtClean="0"/>
              <a:t>Test Driven Development</a:t>
            </a:r>
          </a:p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Many More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74" y="1944888"/>
            <a:ext cx="4096152" cy="2665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54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Implementation</a:t>
            </a:r>
          </a:p>
          <a:p>
            <a:r>
              <a:rPr lang="en-US">
                <a:hlinkClick r:id="rId2"/>
              </a:rPr>
              <a:t>http://www.asp.net/mvc/tutorials/mvc-music-store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Music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65824"/>
            <a:ext cx="63246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lvl="2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and Origin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2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xecution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rocess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2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Frameworks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2"/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ASP.NET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32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vs. Web Forms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Features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Music Store</a:t>
            </a:r>
            <a:r>
              <a:rPr 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r>
              <a:rPr 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};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099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1979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97457" y="5410200"/>
            <a:ext cx="8189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Formulated by Norwegian </a:t>
            </a:r>
            <a:r>
              <a:rPr lang="en-US" dirty="0"/>
              <a:t>c</a:t>
            </a:r>
            <a:r>
              <a:rPr lang="en-US" dirty="0" smtClean="0"/>
              <a:t>omputer scientist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Graphic User Interphase (GUI) software design, the MVC architecture was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of the primary outcomes </a:t>
            </a:r>
            <a:r>
              <a:rPr lang="en-US" dirty="0" smtClean="0"/>
              <a:t>of GUI development.</a:t>
            </a:r>
            <a:endParaRPr lang="en-US" dirty="0"/>
          </a:p>
        </p:txBody>
      </p:sp>
      <p:pic>
        <p:nvPicPr>
          <p:cNvPr id="4098" name="Picture 2" descr="File:AppleIIGS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28" y="533400"/>
            <a:ext cx="3759200" cy="28194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SRI Computer Mou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3047999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834455" y="3426023"/>
            <a:ext cx="2823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/>
                </a:solidFill>
              </a:rPr>
              <a:t>Fist Prototype of a Computer Mouse</a:t>
            </a:r>
            <a:endParaRPr lang="en-US" sz="1400" i="1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79627" y="3505199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2"/>
                </a:solidFill>
              </a:rPr>
              <a:t>Early Apple GUI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4296315"/>
            <a:ext cx="274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/>
                </a:solidFill>
              </a:rPr>
              <a:t>Introduction  of graphic “views” in computing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5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715000" y="1219200"/>
            <a:ext cx="3124200" cy="34290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Separates representation of information from user interaction.</a:t>
            </a:r>
          </a:p>
          <a:p>
            <a:endParaRPr lang="en-US" sz="2000" dirty="0" smtClean="0"/>
          </a:p>
          <a:p>
            <a:r>
              <a:rPr lang="en-US" sz="2000" dirty="0" smtClean="0"/>
              <a:t>Promotes: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Code Reusability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Separation of Concerns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5334000"/>
            <a:ext cx="7543800" cy="914400"/>
          </a:xfrm>
        </p:spPr>
        <p:txBody>
          <a:bodyPr/>
          <a:lstStyle/>
          <a:p>
            <a:r>
              <a:rPr lang="en-US" sz="4400" dirty="0"/>
              <a:t>Software Architecture </a:t>
            </a:r>
            <a:r>
              <a:rPr lang="en-US" sz="4400" dirty="0" smtClean="0"/>
              <a:t>Pattern</a:t>
            </a:r>
            <a:endParaRPr lang="en-US" sz="4400" dirty="0"/>
          </a:p>
        </p:txBody>
      </p:sp>
      <p:pic>
        <p:nvPicPr>
          <p:cNvPr id="1026" name="Picture 2" descr="File:Overview of a three-tier application vectorVersion.sv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11546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6410" y="4724400"/>
            <a:ext cx="278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Common 3-Tier Architecture Model</a:t>
            </a:r>
            <a:endParaRPr lang="en-US" sz="1400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29200" y="685800"/>
            <a:ext cx="3273552" cy="639762"/>
          </a:xfrm>
        </p:spPr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4681" y="4038600"/>
            <a:ext cx="3124919" cy="2743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Shortens development</a:t>
            </a:r>
          </a:p>
          <a:p>
            <a:endParaRPr lang="en-US" sz="1600" dirty="0" smtClean="0"/>
          </a:p>
          <a:p>
            <a:r>
              <a:rPr lang="en-US" sz="2000" dirty="0" smtClean="0"/>
              <a:t>Code Libraries</a:t>
            </a:r>
          </a:p>
          <a:p>
            <a:endParaRPr lang="en-US" sz="1600" dirty="0" smtClean="0"/>
          </a:p>
          <a:p>
            <a:r>
              <a:rPr lang="en-US" sz="2000" dirty="0" smtClean="0"/>
              <a:t>Design Patterns</a:t>
            </a:r>
          </a:p>
          <a:p>
            <a:endParaRPr lang="en-US" sz="1600" dirty="0" smtClean="0"/>
          </a:p>
          <a:p>
            <a:r>
              <a:rPr lang="en-US" sz="2000" dirty="0" smtClean="0"/>
              <a:t>Frameworks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1295400" y="685800"/>
            <a:ext cx="3273552" cy="639762"/>
          </a:xfrm>
        </p:spPr>
        <p:txBody>
          <a:bodyPr/>
          <a:lstStyle/>
          <a:p>
            <a:r>
              <a:rPr lang="en-US" dirty="0" smtClean="0"/>
              <a:t>Code Reusability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5086710" y="4038600"/>
            <a:ext cx="3810000" cy="2743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Improves code clarity and organization</a:t>
            </a:r>
          </a:p>
          <a:p>
            <a:endParaRPr lang="en-US" sz="1600" dirty="0" smtClean="0"/>
          </a:p>
          <a:p>
            <a:r>
              <a:rPr lang="en-US" sz="2000" dirty="0" smtClean="0"/>
              <a:t>Helps troubleshooting by isolating issues</a:t>
            </a:r>
          </a:p>
          <a:p>
            <a:endParaRPr lang="en-US" sz="1600" dirty="0" smtClean="0"/>
          </a:p>
          <a:p>
            <a:r>
              <a:rPr lang="en-US" sz="2000" dirty="0" smtClean="0"/>
              <a:t>Allows for multiple teams to develop simultaneously</a:t>
            </a:r>
            <a:endParaRPr lang="en-US" sz="2000" dirty="0"/>
          </a:p>
        </p:txBody>
      </p:sp>
      <p:pic>
        <p:nvPicPr>
          <p:cNvPr id="3074" name="Picture 2" descr="http://1.bp.blogspot.com/_rO0OuTtGb2Y/R31MKJCBepI/AAAAAAAAAEU/sF1dkaPYQrE/s400/verticalLayers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10" y="1752600"/>
            <a:ext cx="3657600" cy="2075689"/>
          </a:xfrm>
          <a:prstGeom prst="round2DiagRect">
            <a:avLst>
              <a:gd name="adj1" fmla="val 9486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685800" y="1295400"/>
            <a:ext cx="3581400" cy="2332726"/>
            <a:chOff x="685800" y="1400751"/>
            <a:chExt cx="3581400" cy="23327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685800" y="1795653"/>
              <a:ext cx="3581400" cy="1937824"/>
              <a:chOff x="685800" y="1600201"/>
              <a:chExt cx="3581400" cy="1937824"/>
            </a:xfrm>
            <a:scene3d>
              <a:camera prst="perspectiveHeroicExtremeLeftFacing"/>
              <a:lightRig rig="threePt" dir="t"/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685800" y="1600201"/>
                <a:ext cx="2107801" cy="191578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9399" y="1622242"/>
                <a:ext cx="2107801" cy="1915783"/>
              </a:xfrm>
              <a:prstGeom prst="ellipse">
                <a:avLst/>
              </a:prstGeom>
              <a:solidFill>
                <a:srgbClr val="05E0DB">
                  <a:alpha val="50196"/>
                </a:srgb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38200" y="2376100"/>
                <a:ext cx="11473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Application A</a:t>
                </a:r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11368" y="2424499"/>
                <a:ext cx="11272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Application B</a:t>
                </a:r>
                <a:endParaRPr lang="en-US" sz="1200" dirty="0"/>
              </a:p>
            </p:txBody>
          </p:sp>
        </p:grpSp>
        <p:sp>
          <p:nvSpPr>
            <p:cNvPr id="17" name="Down Arrow 16"/>
            <p:cNvSpPr/>
            <p:nvPr/>
          </p:nvSpPr>
          <p:spPr>
            <a:xfrm>
              <a:off x="2323381" y="1400751"/>
              <a:ext cx="304800" cy="1066800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>
                <a:rot lat="0" lon="0" rev="19800000"/>
              </a:lightRig>
            </a:scene3d>
            <a:sp3d prstMaterial="plastic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26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15000" y="1752600"/>
            <a:ext cx="2590800" cy="3429000"/>
          </a:xfrm>
        </p:spPr>
        <p:txBody>
          <a:bodyPr/>
          <a:lstStyle/>
          <a:p>
            <a:r>
              <a:rPr lang="en-US" sz="2000" dirty="0" smtClean="0"/>
              <a:t>Controller</a:t>
            </a:r>
            <a:r>
              <a:rPr lang="en-US" dirty="0" smtClean="0"/>
              <a:t> – M</a:t>
            </a:r>
            <a:r>
              <a:rPr lang="en-US" dirty="0" smtClean="0">
                <a:effectLst/>
              </a:rPr>
              <a:t>ediates input and commands </a:t>
            </a:r>
            <a:r>
              <a:rPr lang="en-US" dirty="0">
                <a:effectLst/>
              </a:rPr>
              <a:t>for the model or view</a:t>
            </a:r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Model</a:t>
            </a:r>
            <a:r>
              <a:rPr lang="en-US" dirty="0" smtClean="0"/>
              <a:t> – A</a:t>
            </a:r>
            <a:r>
              <a:rPr lang="en-US" dirty="0" smtClean="0">
                <a:effectLst/>
              </a:rPr>
              <a:t>pplication </a:t>
            </a:r>
            <a:r>
              <a:rPr lang="en-US" dirty="0">
                <a:effectLst/>
              </a:rPr>
              <a:t>data, business rules, logic, and functions.</a:t>
            </a:r>
          </a:p>
          <a:p>
            <a:endParaRPr lang="en-US" dirty="0" smtClean="0"/>
          </a:p>
          <a:p>
            <a:r>
              <a:rPr lang="en-US" sz="2000" dirty="0" smtClean="0"/>
              <a:t>View </a:t>
            </a:r>
            <a:r>
              <a:rPr lang="en-US" dirty="0" smtClean="0"/>
              <a:t>– </a:t>
            </a:r>
            <a:r>
              <a:rPr lang="en-US" dirty="0" smtClean="0">
                <a:effectLst/>
              </a:rPr>
              <a:t>Output and representation </a:t>
            </a:r>
            <a:r>
              <a:rPr lang="en-US" dirty="0">
                <a:effectLst/>
              </a:rPr>
              <a:t>of data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638800"/>
            <a:ext cx="5105400" cy="914400"/>
          </a:xfrm>
        </p:spPr>
        <p:txBody>
          <a:bodyPr/>
          <a:lstStyle/>
          <a:p>
            <a:r>
              <a:rPr lang="en-US" sz="4000" dirty="0" smtClean="0"/>
              <a:t>Execution Process</a:t>
            </a:r>
            <a:endParaRPr lang="en-US" sz="4000" dirty="0"/>
          </a:p>
        </p:txBody>
      </p:sp>
      <p:pic>
        <p:nvPicPr>
          <p:cNvPr id="2050" name="Picture 2" descr="http://psychopathya.files.wordpress.com/2010/02/mvc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3210"/>
            <a:ext cx="4495800" cy="3850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5853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92" y="1981200"/>
            <a:ext cx="8686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Frameworks </a:t>
            </a:r>
            <a:r>
              <a:rPr lang="en-US" sz="4000" dirty="0" smtClean="0">
                <a:solidFill>
                  <a:schemeClr val="accent2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sz="2400" dirty="0" smtClean="0"/>
              <a:t>ASP.NET</a:t>
            </a:r>
            <a:r>
              <a:rPr lang="en-US" sz="2400" dirty="0" smtClean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sz="2400" dirty="0" smtClean="0"/>
              <a:t>PHP 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 err="1"/>
              <a:t>Zend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Symfony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CakePHP</a:t>
            </a:r>
            <a:r>
              <a:rPr lang="en-US" dirty="0" smtClean="0">
                <a:solidFill>
                  <a:schemeClr val="accent2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CodeIgniter</a:t>
            </a:r>
            <a:r>
              <a:rPr lang="en-US" dirty="0" smtClean="0">
                <a:solidFill>
                  <a:schemeClr val="accent2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sz="2400" dirty="0" err="1" smtClean="0"/>
              <a:t>Javascript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( </a:t>
            </a:r>
            <a:r>
              <a:rPr lang="en-US" dirty="0" smtClean="0"/>
              <a:t>Backbone.js</a:t>
            </a:r>
            <a:r>
              <a:rPr lang="en-US" dirty="0" smtClean="0">
                <a:solidFill>
                  <a:schemeClr val="accent2"/>
                </a:solidFill>
              </a:rPr>
              <a:t>,</a:t>
            </a:r>
            <a:r>
              <a:rPr lang="en-US" dirty="0" smtClean="0"/>
              <a:t> Ember.js</a:t>
            </a:r>
            <a:r>
              <a:rPr lang="en-US" dirty="0" smtClean="0">
                <a:solidFill>
                  <a:schemeClr val="accent2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JavascriptMVC</a:t>
            </a:r>
            <a:r>
              <a:rPr lang="en-US" dirty="0" smtClean="0">
                <a:solidFill>
                  <a:schemeClr val="accent2"/>
                </a:solidFill>
              </a:rPr>
              <a:t>);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}</a:t>
            </a:r>
            <a:endParaRPr lang="en-US" sz="4000" dirty="0" smtClean="0">
              <a:solidFill>
                <a:schemeClr val="accent2"/>
              </a:solidFill>
            </a:endParaRPr>
          </a:p>
          <a:p>
            <a:r>
              <a:rPr lang="en-US" dirty="0"/>
              <a:t>	</a:t>
            </a:r>
          </a:p>
        </p:txBody>
      </p:sp>
      <p:pic>
        <p:nvPicPr>
          <p:cNvPr id="5124" name="Picture 4" descr="http://4.bp.blogspot.com/_9rNebBXDgwA/TMaorfnQyYI/AAAAAAAAAv0/Gio8pE3lH9g/s1600/.NETFramework+4.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2" r="1623" b="2812"/>
          <a:stretch/>
        </p:blipFill>
        <p:spPr bwMode="auto">
          <a:xfrm>
            <a:off x="3352800" y="609600"/>
            <a:ext cx="5630372" cy="3448304"/>
          </a:xfrm>
          <a:prstGeom prst="roundRect">
            <a:avLst>
              <a:gd name="adj" fmla="val 6515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5" name="TextBox 4"/>
          <p:cNvSpPr txBox="1"/>
          <p:nvPr/>
        </p:nvSpPr>
        <p:spPr>
          <a:xfrm>
            <a:off x="6781800" y="4066385"/>
            <a:ext cx="2037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ASP.NET 4.0 Framework</a:t>
            </a:r>
            <a:endParaRPr lang="en-US" sz="1400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Model-View-Controller Paradigm</a:t>
            </a:r>
          </a:p>
          <a:p>
            <a:r>
              <a:rPr lang="en-US" dirty="0" smtClean="0"/>
              <a:t>Integrates with Existing ASP.NET Features</a:t>
            </a:r>
          </a:p>
          <a:p>
            <a:pPr lvl="1"/>
            <a:r>
              <a:rPr lang="en-US" dirty="0" smtClean="0"/>
              <a:t>Master Pages</a:t>
            </a:r>
          </a:p>
          <a:p>
            <a:pPr lvl="1"/>
            <a:r>
              <a:rPr lang="en-US" dirty="0" smtClean="0"/>
              <a:t>Membership-Based Authentication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Easier to Manage Complexity</a:t>
            </a:r>
          </a:p>
          <a:p>
            <a:r>
              <a:rPr lang="en-US" dirty="0" smtClean="0"/>
              <a:t>Does not use view state or server based forms</a:t>
            </a:r>
          </a:p>
          <a:p>
            <a:r>
              <a:rPr lang="en-US" dirty="0" smtClean="0"/>
              <a:t>Rich Routing Structure</a:t>
            </a:r>
          </a:p>
          <a:p>
            <a:r>
              <a:rPr lang="en-US" dirty="0" smtClean="0"/>
              <a:t>Support for Test-Driven Development</a:t>
            </a:r>
          </a:p>
          <a:p>
            <a:r>
              <a:rPr lang="en-US" dirty="0" smtClean="0"/>
              <a:t>Supports Large Teams Well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WebForms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Preservers State over HTTP</a:t>
            </a:r>
          </a:p>
          <a:p>
            <a:r>
              <a:rPr lang="en-US" dirty="0" smtClean="0"/>
              <a:t>Page Controller Pattern</a:t>
            </a:r>
          </a:p>
          <a:p>
            <a:r>
              <a:rPr lang="en-US" dirty="0" smtClean="0"/>
              <a:t>View state or server based forms</a:t>
            </a:r>
          </a:p>
          <a:p>
            <a:r>
              <a:rPr lang="en-US" dirty="0" smtClean="0"/>
              <a:t>Works well for small teams</a:t>
            </a:r>
          </a:p>
          <a:p>
            <a:r>
              <a:rPr lang="en-US" dirty="0" smtClean="0"/>
              <a:t>Development is less complex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6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385</TotalTime>
  <Words>296</Words>
  <Application>Microsoft Office PowerPoint</Application>
  <PresentationFormat>On-screen Show (4:3)</PresentationFormat>
  <Paragraphs>111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Model View Controller    ASP.NET</vt:lpstr>
      <vt:lpstr>PowerPoint Presentation</vt:lpstr>
      <vt:lpstr>PowerPoint Presentation</vt:lpstr>
      <vt:lpstr>Software Architecture Pattern</vt:lpstr>
      <vt:lpstr>PowerPoint Presentation</vt:lpstr>
      <vt:lpstr>Execution Process</vt:lpstr>
      <vt:lpstr>PowerPoint Presentation</vt:lpstr>
      <vt:lpstr>ASP.NET MVC</vt:lpstr>
      <vt:lpstr>Advantages</vt:lpstr>
      <vt:lpstr>Controllers in ASP.NET MVC</vt:lpstr>
      <vt:lpstr>Models</vt:lpstr>
      <vt:lpstr>Views</vt:lpstr>
      <vt:lpstr>Other Features</vt:lpstr>
      <vt:lpstr>MVC Music Store</vt:lpstr>
    </vt:vector>
  </TitlesOfParts>
  <Company>WWU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ATUS Labs</dc:creator>
  <cp:lastModifiedBy>ATUS Labs</cp:lastModifiedBy>
  <cp:revision>41</cp:revision>
  <dcterms:created xsi:type="dcterms:W3CDTF">2013-05-04T19:23:09Z</dcterms:created>
  <dcterms:modified xsi:type="dcterms:W3CDTF">2013-05-10T21:31:50Z</dcterms:modified>
</cp:coreProperties>
</file>