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9" r:id="rId1"/>
  </p:sldMasterIdLst>
  <p:notesMasterIdLst>
    <p:notesMasterId r:id="rId33"/>
  </p:notesMasterIdLst>
  <p:sldIdLst>
    <p:sldId id="256" r:id="rId2"/>
    <p:sldId id="284" r:id="rId3"/>
    <p:sldId id="257" r:id="rId4"/>
    <p:sldId id="258" r:id="rId5"/>
    <p:sldId id="318" r:id="rId6"/>
    <p:sldId id="285" r:id="rId7"/>
    <p:sldId id="319" r:id="rId8"/>
    <p:sldId id="286" r:id="rId9"/>
    <p:sldId id="287" r:id="rId10"/>
    <p:sldId id="289" r:id="rId11"/>
    <p:sldId id="290" r:id="rId12"/>
    <p:sldId id="310" r:id="rId13"/>
    <p:sldId id="313" r:id="rId14"/>
    <p:sldId id="320" r:id="rId15"/>
    <p:sldId id="311" r:id="rId16"/>
    <p:sldId id="297" r:id="rId17"/>
    <p:sldId id="308" r:id="rId18"/>
    <p:sldId id="307" r:id="rId19"/>
    <p:sldId id="312" r:id="rId20"/>
    <p:sldId id="322" r:id="rId21"/>
    <p:sldId id="324" r:id="rId22"/>
    <p:sldId id="326" r:id="rId23"/>
    <p:sldId id="327" r:id="rId24"/>
    <p:sldId id="328" r:id="rId25"/>
    <p:sldId id="329" r:id="rId26"/>
    <p:sldId id="331" r:id="rId27"/>
    <p:sldId id="332" r:id="rId28"/>
    <p:sldId id="333" r:id="rId29"/>
    <p:sldId id="334" r:id="rId30"/>
    <p:sldId id="335" r:id="rId31"/>
    <p:sldId id="296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DE39F-A883-4AA0-907B-0B3A2BF327A2}">
  <a:tblStyle styleId="{853DE39F-A883-4AA0-907B-0B3A2BF327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4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791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892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92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66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006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788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24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37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3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80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280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00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36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282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963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194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381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56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0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92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83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757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3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905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11537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8664430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833031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266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73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40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218627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48655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858511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84469821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305996243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8911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8789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25533311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831708-B7EC-472E-8C66-3209387C6512}" type="datetimeFigureOut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 b="1" smtClean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‹#›</a:t>
            </a:fld>
            <a:endParaRPr lang="en" sz="1300"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5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833918" y="1495147"/>
            <a:ext cx="6496522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</a:t>
            </a:r>
            <a:br>
              <a:rPr lang="en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PHIM</a:t>
            </a:r>
            <a:r>
              <a:rPr lang="en-US" sz="3200" dirty="0" smtClean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endParaRPr lang="en" sz="3200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4702" y="2967517"/>
            <a:ext cx="4370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Hà Hiếu Thuận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14DH110221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Vũ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Hoàng</a:t>
            </a: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14DH110156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Dương Minh Trung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14DH110217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14DH110097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562130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18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361" t="10062" r="22847" b="5124"/>
          <a:stretch/>
        </p:blipFill>
        <p:spPr>
          <a:xfrm>
            <a:off x="1315084" y="137160"/>
            <a:ext cx="6937376" cy="464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TheLoai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667633"/>
            <a:ext cx="389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TheLoai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maloai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/>
            <a:r>
              <a:rPr lang="en-US" sz="1200" dirty="0" err="1" smtClean="0">
                <a:latin typeface="Consolas" panose="020B0609020204030204" pitchFamily="49" charset="0"/>
              </a:rPr>
              <a:t>tenloai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430" t="8334" r="61250" b="80185"/>
          <a:stretch/>
        </p:blipFill>
        <p:spPr>
          <a:xfrm>
            <a:off x="934130" y="1219833"/>
            <a:ext cx="38989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KhuyenMai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47886"/>
            <a:ext cx="602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KhuyenMai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ngaybatdau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giatri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708" t="9629" r="62187" b="85858"/>
          <a:stretch/>
        </p:blipFill>
        <p:spPr>
          <a:xfrm>
            <a:off x="1028700" y="1219833"/>
            <a:ext cx="3676650" cy="464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708" t="16067" r="62187" b="74815"/>
          <a:stretch/>
        </p:blipFill>
        <p:spPr>
          <a:xfrm>
            <a:off x="1028700" y="1684020"/>
            <a:ext cx="3676650" cy="9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064" t="10185" r="59206" b="79374"/>
          <a:stretch/>
        </p:blipFill>
        <p:spPr>
          <a:xfrm>
            <a:off x="1513114" y="1196911"/>
            <a:ext cx="3425372" cy="13323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62314" y="2948409"/>
            <a:ext cx="59862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LOAIVE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tenloaive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	INT 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5" name="Shape 83"/>
          <p:cNvSpPr txBox="1">
            <a:spLocks/>
          </p:cNvSpPr>
          <p:nvPr/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vert="horz" wrap="square" lIns="91425" tIns="91425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25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LOAIVE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2452665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PhongChieu</a:t>
            </a:r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/>
            </a:r>
            <a:b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934130" y="2801103"/>
            <a:ext cx="4869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PhongChieu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tenphong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soghecontrong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</a:p>
          <a:p>
            <a:pPr marL="174625" lvl="1"/>
            <a:r>
              <a:rPr lang="en-US" sz="1200" dirty="0" err="1" smtClean="0">
                <a:latin typeface="Consolas" panose="020B0609020204030204" pitchFamily="49" charset="0"/>
              </a:rPr>
              <a:t>soghebandau</a:t>
            </a:r>
            <a:r>
              <a:rPr lang="en-US" sz="1200" dirty="0" smtClean="0">
                <a:latin typeface="Consolas" panose="020B0609020204030204" pitchFamily="49" charset="0"/>
              </a:rPr>
              <a:t> 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553" t="8988" r="62604" b="76481"/>
          <a:stretch/>
        </p:blipFill>
        <p:spPr>
          <a:xfrm>
            <a:off x="934130" y="1306286"/>
            <a:ext cx="3628822" cy="14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\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KhachHang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21200" y="1219833"/>
            <a:ext cx="41869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KhachHang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ho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 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tenlot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ten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ngaysinh</a:t>
            </a:r>
            <a:r>
              <a:rPr lang="en-US" sz="1200" dirty="0">
                <a:latin typeface="Consolas" panose="020B0609020204030204" pitchFamily="49" charset="0"/>
              </a:rPr>
              <a:t> 	</a:t>
            </a:r>
            <a:r>
              <a:rPr lang="en-US" sz="1200" dirty="0" smtClean="0">
                <a:latin typeface="Consolas" panose="020B0609020204030204" pitchFamily="49" charset="0"/>
              </a:rPr>
              <a:t>DATE 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gioitinh</a:t>
            </a:r>
            <a:r>
              <a:rPr lang="en-US" sz="1200" dirty="0" smtClean="0">
                <a:latin typeface="Consolas" panose="020B0609020204030204" pitchFamily="49" charset="0"/>
              </a:rPr>
              <a:t> 	CHAR(2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	  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sonha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(15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tenduong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quan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null</a:t>
            </a:r>
            <a:r>
              <a:rPr lang="en-US" sz="1200" dirty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thanhpho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not </a:t>
            </a:r>
            <a:r>
              <a:rPr lang="en-US" sz="1200" dirty="0">
                <a:latin typeface="Consolas" panose="020B0609020204030204" pitchFamily="49" charset="0"/>
              </a:rPr>
              <a:t>null,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dienthoai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</a:p>
          <a:p>
            <a:pPr indent="174625"/>
            <a:r>
              <a:rPr lang="en-US" sz="1200" dirty="0" smtClean="0">
                <a:latin typeface="Consolas" panose="020B0609020204030204" pitchFamily="49" charset="0"/>
              </a:rPr>
              <a:t>Email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indent="174625"/>
            <a:r>
              <a:rPr lang="en-US" sz="1200" dirty="0" err="1" smtClean="0">
                <a:latin typeface="Consolas" panose="020B0609020204030204" pitchFamily="49" charset="0"/>
              </a:rPr>
              <a:t>Matkhau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857" t="9135" r="62143" b="59057"/>
          <a:stretch/>
        </p:blipFill>
        <p:spPr>
          <a:xfrm>
            <a:off x="746930" y="1121215"/>
            <a:ext cx="3657600" cy="32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Phim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555433" y="1133475"/>
            <a:ext cx="41527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Phim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(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   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 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dbo.TheLoai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matheloai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daodien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 smtClean="0">
                <a:latin typeface="Consolas" panose="020B0609020204030204" pitchFamily="49" charset="0"/>
              </a:rPr>
              <a:t>(50)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tenphim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ngaykhoichieu</a:t>
            </a:r>
            <a:r>
              <a:rPr lang="en-US" sz="1200" dirty="0" smtClean="0">
                <a:latin typeface="Consolas" panose="020B0609020204030204" pitchFamily="49" charset="0"/>
              </a:rPr>
              <a:t> 	DATE not </a:t>
            </a:r>
            <a:r>
              <a:rPr lang="en-US" sz="1200" dirty="0">
                <a:latin typeface="Consolas" panose="020B0609020204030204" pitchFamily="49" charset="0"/>
              </a:rPr>
              <a:t>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Ngayketthuc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DATE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Mota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(200)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Hinh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(100)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Nhasanxuat</a:t>
            </a:r>
            <a:r>
              <a:rPr lang="en-US" sz="1200" dirty="0" smtClean="0">
                <a:latin typeface="Consolas" panose="020B0609020204030204" pitchFamily="49" charset="0"/>
              </a:rPr>
              <a:t> 	</a:t>
            </a:r>
            <a:r>
              <a:rPr lang="en-US" sz="1200" dirty="0" err="1" smtClean="0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(50) 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Thoiluong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	INT 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r>
              <a:rPr lang="en-US" sz="1200" dirty="0" smtClean="0">
                <a:latin typeface="Consolas" panose="020B0609020204030204" pitchFamily="49" charset="0"/>
              </a:rPr>
              <a:t>Trailer	 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</a:rPr>
              <a:t>nvarchar</a:t>
            </a:r>
            <a:r>
              <a:rPr lang="en-US" sz="1200" dirty="0">
                <a:latin typeface="Consolas" panose="020B0609020204030204" pitchFamily="49" charset="0"/>
              </a:rPr>
              <a:t>(150</a:t>
            </a:r>
            <a:r>
              <a:rPr lang="en-US" sz="1200" dirty="0" smtClean="0">
                <a:latin typeface="Consolas" panose="020B0609020204030204" pitchFamily="49" charset="0"/>
              </a:rPr>
              <a:t>) </a:t>
            </a:r>
            <a:r>
              <a:rPr lang="en-US" sz="1200" dirty="0">
                <a:latin typeface="Consolas" panose="020B0609020204030204" pitchFamily="49" charset="0"/>
              </a:rPr>
              <a:t>not null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2064" t="10185" r="57301" b="63148"/>
          <a:stretch/>
        </p:blipFill>
        <p:spPr>
          <a:xfrm>
            <a:off x="781718" y="1133474"/>
            <a:ext cx="3773715" cy="31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SuatChieu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698500" y="2847886"/>
            <a:ext cx="6616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SuatChieu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	INT </a:t>
            </a:r>
            <a:r>
              <a:rPr lang="en-US" sz="1200" dirty="0">
                <a:latin typeface="Consolas" panose="020B0609020204030204" pitchFamily="49" charset="0"/>
              </a:rPr>
              <a:t>IDENTITY(1,1) PRIMARY KEY,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dbo.Phim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maphim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 		INT </a:t>
            </a:r>
            <a:r>
              <a:rPr lang="en-US" sz="1200" dirty="0">
                <a:latin typeface="Consolas" panose="020B0609020204030204" pitchFamily="49" charset="0"/>
              </a:rPr>
              <a:t>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dbo.PhongChieu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maphong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TIME(7) not null, </a:t>
            </a: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Gioketthuc</a:t>
            </a:r>
            <a:r>
              <a:rPr lang="en-US" sz="1200" dirty="0" smtClean="0">
                <a:latin typeface="Consolas" panose="020B0609020204030204" pitchFamily="49" charset="0"/>
              </a:rPr>
              <a:t> 	TIME(7) </a:t>
            </a:r>
            <a:r>
              <a:rPr lang="en-US" sz="1200" dirty="0">
                <a:latin typeface="Consolas" panose="020B0609020204030204" pitchFamily="49" charset="0"/>
              </a:rPr>
              <a:t>not null, 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 lvl="1"/>
            <a:r>
              <a:rPr lang="en-US" sz="1200" dirty="0" err="1" smtClean="0">
                <a:latin typeface="Consolas" panose="020B0609020204030204" pitchFamily="49" charset="0"/>
              </a:rPr>
              <a:t>Ngaychieu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	DATE not null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143" t="9594" r="58016" b="73025"/>
          <a:stretch/>
        </p:blipFill>
        <p:spPr>
          <a:xfrm>
            <a:off x="698500" y="1059908"/>
            <a:ext cx="3628571" cy="17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55625"/>
            <a:ext cx="3471863" cy="75088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</a:t>
            </a:r>
            <a:r>
              <a:rPr lang="en-US" sz="14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Bảng</a:t>
            </a:r>
            <a:r>
              <a:rPr lang="en-US" sz="14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 </a:t>
            </a:r>
            <a:r>
              <a:rPr lang="en-US" sz="1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Ve</a:t>
            </a:r>
            <a:r>
              <a:rPr lang="en-US" sz="2000" dirty="0"/>
              <a:t/>
            </a:r>
            <a:br>
              <a:rPr lang="en-US" sz="2000" dirty="0"/>
            </a:br>
            <a:endParaRPr lang="e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1219833"/>
            <a:ext cx="42123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CREATE TABLE </a:t>
            </a:r>
            <a:r>
              <a:rPr lang="en-US" sz="1200" dirty="0" err="1" smtClean="0">
                <a:latin typeface="Consolas" panose="020B0609020204030204" pitchFamily="49" charset="0"/>
              </a:rPr>
              <a:t>Ve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(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mave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IDENTITY(1,1) PRIMARY KEY</a:t>
            </a:r>
            <a:r>
              <a:rPr lang="en-US" sz="1200" dirty="0" smtClean="0">
                <a:latin typeface="Consolas" panose="020B0609020204030204" pitchFamily="49" charset="0"/>
              </a:rPr>
              <a:t>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>
                <a:latin typeface="Consolas" panose="020B0609020204030204" pitchFamily="49" charset="0"/>
              </a:rPr>
              <a:t>dbo.SuatChieu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masuatchieu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dbo.KhachHang</a:t>
            </a:r>
            <a:r>
              <a:rPr lang="en-US" sz="1200" dirty="0" smtClean="0">
                <a:latin typeface="Consolas" panose="020B0609020204030204" pitchFamily="49" charset="0"/>
              </a:rPr>
              <a:t> (</a:t>
            </a:r>
            <a:r>
              <a:rPr lang="en-US" sz="1200" dirty="0" err="1" smtClean="0">
                <a:latin typeface="Consolas" panose="020B0609020204030204" pitchFamily="49" charset="0"/>
              </a:rPr>
              <a:t>makhachhang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INT FOREIGN KEY REFERENCES </a:t>
            </a:r>
            <a:r>
              <a:rPr lang="en-US" sz="1200" dirty="0" err="1" smtClean="0">
                <a:latin typeface="Consolas" panose="020B0609020204030204" pitchFamily="49" charset="0"/>
              </a:rPr>
              <a:t>dbo.KhuyenMai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makm</a:t>
            </a:r>
            <a:r>
              <a:rPr lang="en-US" sz="1200" dirty="0" smtClean="0">
                <a:latin typeface="Consolas" panose="020B0609020204030204" pitchFamily="49" charset="0"/>
              </a:rPr>
              <a:t>),</a:t>
            </a:r>
          </a:p>
          <a:p>
            <a:pPr marL="119063"/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giave</a:t>
            </a:r>
            <a:r>
              <a:rPr lang="en-US" sz="1200" dirty="0" smtClean="0">
                <a:latin typeface="Consolas" panose="020B0609020204030204" pitchFamily="49" charset="0"/>
              </a:rPr>
              <a:t> 		INT not null,</a:t>
            </a:r>
            <a:endParaRPr lang="en-US" sz="1200" dirty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giochieu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giodat</a:t>
            </a:r>
            <a:r>
              <a:rPr lang="en-US" sz="1200" dirty="0" smtClean="0">
                <a:latin typeface="Consolas" panose="020B0609020204030204" pitchFamily="49" charset="0"/>
              </a:rPr>
              <a:t> 		</a:t>
            </a:r>
            <a:r>
              <a:rPr lang="en-US" sz="1200" dirty="0" err="1" smtClean="0">
                <a:latin typeface="Consolas" panose="020B0609020204030204" pitchFamily="49" charset="0"/>
              </a:rPr>
              <a:t>DATETIME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  <a:endParaRPr lang="en-US" sz="1200" dirty="0" smtClean="0">
              <a:latin typeface="Consolas" panose="020B0609020204030204" pitchFamily="49" charset="0"/>
            </a:endParaRPr>
          </a:p>
          <a:p>
            <a:pPr marL="119063"/>
            <a:r>
              <a:rPr lang="en-US" sz="1200" dirty="0" err="1" smtClean="0">
                <a:latin typeface="Consolas" panose="020B0609020204030204" pitchFamily="49" charset="0"/>
              </a:rPr>
              <a:t>tinhtrang</a:t>
            </a:r>
            <a:r>
              <a:rPr lang="en-US" sz="1200" dirty="0" smtClean="0">
                <a:latin typeface="Consolas" panose="020B0609020204030204" pitchFamily="49" charset="0"/>
              </a:rPr>
              <a:t> 	BIT </a:t>
            </a:r>
            <a:r>
              <a:rPr lang="en-US" sz="1200" dirty="0">
                <a:latin typeface="Consolas" panose="020B0609020204030204" pitchFamily="49" charset="0"/>
              </a:rPr>
              <a:t>not null,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GO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984" t="9762" r="57301" b="66958"/>
          <a:stretch/>
        </p:blipFill>
        <p:spPr>
          <a:xfrm>
            <a:off x="707571" y="1219833"/>
            <a:ext cx="3788229" cy="33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1025523" y="865603"/>
            <a:ext cx="6290407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LỤC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chức năng thực hiện</a:t>
            </a:r>
          </a:p>
          <a:p>
            <a:pPr marL="685800" lvl="0" indent="-457200" rtl="0">
              <a:spcBef>
                <a:spcPts val="0"/>
              </a:spcBef>
              <a:buFont typeface="+mj-lt"/>
              <a:buAutoNum type="arabicPeriod"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dữ liệu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725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730" t="14559" r="63413" b="48898"/>
          <a:stretch/>
        </p:blipFill>
        <p:spPr>
          <a:xfrm>
            <a:off x="1033592" y="396005"/>
            <a:ext cx="4768572" cy="45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58" t="26839" r="58412" b="20494"/>
          <a:stretch/>
        </p:blipFill>
        <p:spPr>
          <a:xfrm>
            <a:off x="869149" y="396005"/>
            <a:ext cx="7290350" cy="46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396" t="19896" r="63305" b="25711"/>
          <a:stretch/>
        </p:blipFill>
        <p:spPr>
          <a:xfrm>
            <a:off x="869149" y="396005"/>
            <a:ext cx="7290350" cy="4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89" t="21944" r="56563" b="63704"/>
          <a:stretch/>
        </p:blipFill>
        <p:spPr>
          <a:xfrm>
            <a:off x="869150" y="396004"/>
            <a:ext cx="7290349" cy="23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3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Encryption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89" t="21944" r="56563" b="63704"/>
          <a:stretch/>
        </p:blipFill>
        <p:spPr>
          <a:xfrm>
            <a:off x="869150" y="1615440"/>
            <a:ext cx="6692703" cy="190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285" t="20485" r="51270" b="15458"/>
          <a:stretch/>
        </p:blipFill>
        <p:spPr>
          <a:xfrm>
            <a:off x="952970" y="356399"/>
            <a:ext cx="5752630" cy="466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272" t="14815" r="13958" b="8889"/>
          <a:stretch/>
        </p:blipFill>
        <p:spPr>
          <a:xfrm>
            <a:off x="869150" y="396004"/>
            <a:ext cx="7523562" cy="439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3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7839049" cy="39600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Job</a:t>
            </a: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047" t="14840" r="14048" b="42126"/>
          <a:stretch/>
        </p:blipFill>
        <p:spPr>
          <a:xfrm>
            <a:off x="869150" y="1470532"/>
            <a:ext cx="7366593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41" t="14277" r="40318" b="4946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9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03" t="14559" r="2460" b="14612"/>
          <a:stretch/>
        </p:blipFill>
        <p:spPr>
          <a:xfrm>
            <a:off x="1" y="0"/>
            <a:ext cx="91752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69149" y="803832"/>
            <a:ext cx="7839049" cy="1360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CÁC CHỨC NĂNG THỰC HIỆN</a:t>
            </a:r>
            <a:endParaRPr lang="e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869150" y="2094275"/>
            <a:ext cx="3594600" cy="1553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/>
            </a:r>
            <a:br>
              <a:rPr lang="en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lang="en"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4" name="TextBox 3"/>
          <p:cNvSpPr txBox="1"/>
          <p:nvPr/>
        </p:nvSpPr>
        <p:spPr>
          <a:xfrm>
            <a:off x="1013386" y="2233789"/>
            <a:ext cx="5590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hủy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Báo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cáo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doanh</a:t>
            </a:r>
            <a:r>
              <a:rPr lang="en-US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</a:t>
            </a:r>
            <a:endParaRPr lang="en-US" sz="1600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Quản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lí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rạp</a:t>
            </a:r>
            <a:r>
              <a:rPr lang="en-US" sz="1600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1600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endParaRPr lang="en-US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49" t="14560" r="31031" b="11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0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318" name="Shape 318"/>
          <p:cNvSpPr txBox="1">
            <a:spLocks noGrp="1"/>
          </p:cNvSpPr>
          <p:nvPr>
            <p:ph type="ctrTitle" idx="4294967295"/>
          </p:nvPr>
        </p:nvSpPr>
        <p:spPr>
          <a:xfrm>
            <a:off x="1374778" y="2014098"/>
            <a:ext cx="4953633" cy="1011238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	Xin cảm </a:t>
            </a:r>
            <a:r>
              <a:rPr lang="en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ơn ! </a:t>
            </a:r>
          </a:p>
        </p:txBody>
      </p:sp>
      <p:sp>
        <p:nvSpPr>
          <p:cNvPr id="320" name="Shape 320"/>
          <p:cNvSpPr/>
          <p:nvPr/>
        </p:nvSpPr>
        <p:spPr>
          <a:xfrm>
            <a:off x="6328411" y="1643562"/>
            <a:ext cx="1752310" cy="1752310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8B32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393700"/>
            <a:ext cx="3470275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lịch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664515" y="393450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CHI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endParaRPr lang="en" sz="20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664514" y="1414606"/>
            <a:ext cx="75759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tìm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kiếm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,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xem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Proceduce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đang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10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293688"/>
            <a:ext cx="3470275" cy="1160462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515" y="1361872"/>
            <a:ext cx="3537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ó </a:t>
            </a:r>
            <a:r>
              <a:rPr lang="vi-V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2 </a:t>
            </a:r>
            <a:r>
              <a:rPr lang="vi-VN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: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thường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50000vnđ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VIP –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70000vnđ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03600" y="758508"/>
            <a:ext cx="5452275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Các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quy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định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endParaRPr lang="en-US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Giá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phụ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thuộc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loại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b="1" dirty="0" smtClean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online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trực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tiếp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quầy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phải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trước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giờ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20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phút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.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không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thanh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toán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kịp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trạng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thái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available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người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Số lượng vé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mỗi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lần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: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Từ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1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trở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lên</a:t>
            </a:r>
            <a:endParaRPr lang="en-US" b="1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Chỉ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 phép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đặt vé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phim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còn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chiếu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so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với ngày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hiện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tại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Nếu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xảy ra trường hợp nhiều khách hàng </a:t>
            </a:r>
            <a:r>
              <a:rPr lang="vi-VN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cùng lúc đăng ký một </a:t>
            </a:r>
            <a:r>
              <a:rPr lang="vi-VN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vé</a:t>
            </a:r>
            <a:r>
              <a:rPr lang="en-US" b="1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sẽ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dùng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transaction trong </a:t>
            </a:r>
            <a:r>
              <a:rPr lang="en-US" dirty="0" err="1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SQLServer</a:t>
            </a:r>
            <a:r>
              <a:rPr lang="en-US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vi-VN" dirty="0" smtClean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để </a:t>
            </a:r>
            <a:r>
              <a:rPr lang="vi-VN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xử lý tình huống</a:t>
            </a:r>
            <a:endParaRPr lang="en-US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ork Sans Ligh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3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Shape 83"/>
          <p:cNvSpPr txBox="1">
            <a:spLocks/>
          </p:cNvSpPr>
          <p:nvPr/>
        </p:nvSpPr>
        <p:spPr>
          <a:xfrm>
            <a:off x="795977" y="294435"/>
            <a:ext cx="3470400" cy="115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hape 86"/>
          <p:cNvSpPr txBox="1">
            <a:spLocks/>
          </p:cNvSpPr>
          <p:nvPr/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Oval 6"/>
          <p:cNvSpPr/>
          <p:nvPr/>
        </p:nvSpPr>
        <p:spPr>
          <a:xfrm>
            <a:off x="740887" y="1092263"/>
            <a:ext cx="1515335" cy="7398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88958" y="1192307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08527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cxnSp>
        <p:nvCxnSpPr>
          <p:cNvPr id="19" name="Straight Connector 18"/>
          <p:cNvCxnSpPr>
            <a:stCxn id="8" idx="1"/>
            <a:endCxn id="7" idx="6"/>
          </p:cNvCxnSpPr>
          <p:nvPr/>
        </p:nvCxnSpPr>
        <p:spPr>
          <a:xfrm flipH="1">
            <a:off x="2256222" y="1462182"/>
            <a:ext cx="432736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57702" y="2492438"/>
            <a:ext cx="1676400" cy="5715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?</a:t>
            </a:r>
            <a:endParaRPr lang="en-US" dirty="0"/>
          </a:p>
        </p:txBody>
      </p:sp>
      <p:cxnSp>
        <p:nvCxnSpPr>
          <p:cNvPr id="29" name="Straight Connector 28"/>
          <p:cNvCxnSpPr>
            <a:stCxn id="23" idx="3"/>
          </p:cNvCxnSpPr>
          <p:nvPr/>
        </p:nvCxnSpPr>
        <p:spPr>
          <a:xfrm flipV="1">
            <a:off x="2334102" y="1732057"/>
            <a:ext cx="1109871" cy="1046131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4"/>
            <a:endCxn id="23" idx="0"/>
          </p:cNvCxnSpPr>
          <p:nvPr/>
        </p:nvCxnSpPr>
        <p:spPr>
          <a:xfrm flipH="1">
            <a:off x="1495902" y="1832102"/>
            <a:ext cx="2653" cy="6603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3" idx="2"/>
            <a:endCxn id="17" idx="0"/>
          </p:cNvCxnSpPr>
          <p:nvPr/>
        </p:nvCxnSpPr>
        <p:spPr>
          <a:xfrm>
            <a:off x="1495902" y="3063938"/>
            <a:ext cx="0" cy="5619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516285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sp>
        <p:nvSpPr>
          <p:cNvPr id="48" name="Diamond 47"/>
          <p:cNvSpPr/>
          <p:nvPr/>
        </p:nvSpPr>
        <p:spPr>
          <a:xfrm>
            <a:off x="6293448" y="3201274"/>
            <a:ext cx="1676400" cy="138880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?</a:t>
            </a:r>
            <a:endParaRPr lang="en-US" dirty="0"/>
          </a:p>
        </p:txBody>
      </p:sp>
      <p:cxnSp>
        <p:nvCxnSpPr>
          <p:cNvPr id="52" name="Straight Connector 51"/>
          <p:cNvCxnSpPr>
            <a:stCxn id="42" idx="3"/>
            <a:endCxn id="48" idx="1"/>
          </p:cNvCxnSpPr>
          <p:nvPr/>
        </p:nvCxnSpPr>
        <p:spPr>
          <a:xfrm flipV="1">
            <a:off x="5691035" y="3895676"/>
            <a:ext cx="602413" cy="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75521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7481349" y="138430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vé</a:t>
            </a:r>
            <a:endParaRPr lang="en-US" dirty="0"/>
          </a:p>
        </p:txBody>
      </p:sp>
      <p:cxnSp>
        <p:nvCxnSpPr>
          <p:cNvPr id="66" name="Straight Connector 65"/>
          <p:cNvCxnSpPr>
            <a:stCxn id="48" idx="0"/>
            <a:endCxn id="61" idx="2"/>
          </p:cNvCxnSpPr>
          <p:nvPr/>
        </p:nvCxnSpPr>
        <p:spPr>
          <a:xfrm rot="16200000" flipV="1">
            <a:off x="5758660" y="1828286"/>
            <a:ext cx="1277224" cy="146875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8" idx="3"/>
            <a:endCxn id="65" idx="2"/>
          </p:cNvCxnSpPr>
          <p:nvPr/>
        </p:nvCxnSpPr>
        <p:spPr>
          <a:xfrm flipV="1">
            <a:off x="7969848" y="1924050"/>
            <a:ext cx="98876" cy="197162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423862" y="2467237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1495902" y="315515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662896" y="2232942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631138" y="2377563"/>
            <a:ext cx="400110" cy="12160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866394" y="3625850"/>
            <a:ext cx="1174750" cy="539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phim</a:t>
            </a:r>
            <a:endParaRPr lang="en-US" dirty="0"/>
          </a:p>
        </p:txBody>
      </p:sp>
      <p:cxnSp>
        <p:nvCxnSpPr>
          <p:cNvPr id="84" name="Straight Connector 83"/>
          <p:cNvCxnSpPr>
            <a:stCxn id="17" idx="3"/>
            <a:endCxn id="83" idx="1"/>
          </p:cNvCxnSpPr>
          <p:nvPr/>
        </p:nvCxnSpPr>
        <p:spPr>
          <a:xfrm>
            <a:off x="2083277" y="3895725"/>
            <a:ext cx="7831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3" idx="3"/>
            <a:endCxn id="42" idx="1"/>
          </p:cNvCxnSpPr>
          <p:nvPr/>
        </p:nvCxnSpPr>
        <p:spPr>
          <a:xfrm>
            <a:off x="4041144" y="3895725"/>
            <a:ext cx="47514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5478463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/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Đăng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nhập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cho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khách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>hàng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ork Sans Light"/>
              </a:rPr>
            </a:b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1126" y="1707155"/>
            <a:ext cx="664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password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15029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83" name="Shape 83"/>
          <p:cNvSpPr txBox="1">
            <a:spLocks noGrp="1"/>
          </p:cNvSpPr>
          <p:nvPr>
            <p:ph type="ctrTitle" idx="4294967295"/>
          </p:nvPr>
        </p:nvSpPr>
        <p:spPr>
          <a:xfrm>
            <a:off x="0" y="547688"/>
            <a:ext cx="3810000" cy="1158875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20" y="1854740"/>
            <a:ext cx="7226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procedure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359</TotalTime>
  <Words>451</Words>
  <Application>Microsoft Office PowerPoint</Application>
  <PresentationFormat>On-screen Show (16:9)</PresentationFormat>
  <Paragraphs>196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Consolas</vt:lpstr>
      <vt:lpstr>Gill Sans MT</vt:lpstr>
      <vt:lpstr>Impact</vt:lpstr>
      <vt:lpstr>Tahoma</vt:lpstr>
      <vt:lpstr>Work Sans</vt:lpstr>
      <vt:lpstr>Work Sans Light</vt:lpstr>
      <vt:lpstr>Work Sans Medium</vt:lpstr>
      <vt:lpstr>Badge</vt:lpstr>
      <vt:lpstr>CƠ SỞ DỮ LIỆU ĐẶT VÉ PHIM ONLINE</vt:lpstr>
      <vt:lpstr>MỤC LỤC</vt:lpstr>
      <vt:lpstr>1. CÁC CHỨC NĂNG THỰC HIỆN</vt:lpstr>
      <vt:lpstr> Xem lịch chiếu </vt:lpstr>
      <vt:lpstr>PowerPoint Presentation</vt:lpstr>
      <vt:lpstr> Tìm kiếm đặt vé </vt:lpstr>
      <vt:lpstr>PowerPoint Presentation</vt:lpstr>
      <vt:lpstr> Đăng kí/ Đăng nhập cho khách  hàng  </vt:lpstr>
      <vt:lpstr> Báo cáo doanh thu </vt:lpstr>
      <vt:lpstr>2. Mô hình dữ liệu</vt:lpstr>
      <vt:lpstr>PowerPoint Presentation</vt:lpstr>
      <vt:lpstr> Bảng TheLoai </vt:lpstr>
      <vt:lpstr> Bảng KhuyenMai </vt:lpstr>
      <vt:lpstr>PowerPoint Presentation</vt:lpstr>
      <vt:lpstr> Bảng PhongChieu </vt:lpstr>
      <vt:lpstr>\ Bảng KhachHang </vt:lpstr>
      <vt:lpstr> Bảng Phim </vt:lpstr>
      <vt:lpstr> Bảng SuatChieu </vt:lpstr>
      <vt:lpstr> Bảng Ve </vt:lpstr>
      <vt:lpstr>Backup</vt:lpstr>
      <vt:lpstr>Procedure</vt:lpstr>
      <vt:lpstr>Function</vt:lpstr>
      <vt:lpstr>Encryption</vt:lpstr>
      <vt:lpstr>Encryption</vt:lpstr>
      <vt:lpstr>PowerPoint Presentation</vt:lpstr>
      <vt:lpstr>Transaction</vt:lpstr>
      <vt:lpstr>Job</vt:lpstr>
      <vt:lpstr>PowerPoint Presentation</vt:lpstr>
      <vt:lpstr>PowerPoint Presentation</vt:lpstr>
      <vt:lpstr>PowerPoint Presentation</vt:lpstr>
      <vt:lpstr> Xin cảm ơn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 QUẢN LÍ BÁN VÉ MÁY BAY CHO HÃNG HÀNG KHÔNG</dc:title>
  <cp:lastModifiedBy>Hiếu Thuận Trần Hà</cp:lastModifiedBy>
  <cp:revision>405</cp:revision>
  <dcterms:modified xsi:type="dcterms:W3CDTF">2017-12-01T06:38:51Z</dcterms:modified>
</cp:coreProperties>
</file>