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9" r:id="rId1"/>
  </p:sldMasterIdLst>
  <p:notesMasterIdLst>
    <p:notesMasterId r:id="rId23"/>
  </p:notesMasterIdLst>
  <p:sldIdLst>
    <p:sldId id="256" r:id="rId2"/>
    <p:sldId id="284" r:id="rId3"/>
    <p:sldId id="257" r:id="rId4"/>
    <p:sldId id="258" r:id="rId5"/>
    <p:sldId id="318" r:id="rId6"/>
    <p:sldId id="285" r:id="rId7"/>
    <p:sldId id="319" r:id="rId8"/>
    <p:sldId id="286" r:id="rId9"/>
    <p:sldId id="287" r:id="rId10"/>
    <p:sldId id="289" r:id="rId11"/>
    <p:sldId id="290" r:id="rId12"/>
    <p:sldId id="309" r:id="rId13"/>
    <p:sldId id="292" r:id="rId14"/>
    <p:sldId id="310" r:id="rId15"/>
    <p:sldId id="308" r:id="rId16"/>
    <p:sldId id="307" r:id="rId17"/>
    <p:sldId id="297" r:id="rId18"/>
    <p:sldId id="311" r:id="rId19"/>
    <p:sldId id="312" r:id="rId20"/>
    <p:sldId id="313" r:id="rId21"/>
    <p:sldId id="29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DE39F-A883-4AA0-907B-0B3A2BF327A2}">
  <a:tblStyle styleId="{853DE39F-A883-4AA0-907B-0B3A2BF327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1791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892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982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371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928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42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37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788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06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030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668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56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36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05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92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88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57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63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905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7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831708-B7EC-472E-8C66-3209387C65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1153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8664430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8833031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26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7344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340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2186278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831708-B7EC-472E-8C66-3209387C65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865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858511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8446982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0599624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8911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5831708-B7EC-472E-8C66-3209387C65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87890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5831708-B7EC-472E-8C66-3209387C65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553331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831708-B7EC-472E-8C66-3209387C6512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56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833918" y="1495147"/>
            <a:ext cx="649652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DỮ LIỆU</a:t>
            </a:r>
            <a:br>
              <a:rPr lang="en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  <a:endParaRPr lang="en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4702" y="2967517"/>
            <a:ext cx="4370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 Hà Hiếu Thuận –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0221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-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14DH110156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14DH110217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14DH110097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562130" cy="136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18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00050"/>
            <a:ext cx="7793799" cy="4386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1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LoaiGHE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28" y="3008283"/>
            <a:ext cx="4305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LoaiGhe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(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maloai</a:t>
            </a:r>
            <a:r>
              <a:rPr lang="en-US" sz="1200" dirty="0" smtClean="0">
                <a:latin typeface="Consolas" panose="020B0609020204030204" pitchFamily="49" charset="0"/>
              </a:rPr>
              <a:t> 	INT </a:t>
            </a:r>
            <a:r>
              <a:rPr lang="en-US" sz="1200" dirty="0">
                <a:latin typeface="Consolas" panose="020B0609020204030204" pitchFamily="49" charset="0"/>
              </a:rPr>
              <a:t>IDENTITY(1,1) PRIMARY </a:t>
            </a:r>
            <a:r>
              <a:rPr lang="en-US" sz="1200" dirty="0" smtClean="0">
                <a:latin typeface="Consolas" panose="020B0609020204030204" pitchFamily="49" charset="0"/>
              </a:rPr>
              <a:t>KEY,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tenloai</a:t>
            </a:r>
            <a:r>
              <a:rPr lang="en-US" sz="1200" dirty="0" smtClean="0">
                <a:latin typeface="Consolas" panose="020B0609020204030204" pitchFamily="49" charset="0"/>
              </a:rPr>
              <a:t> 	VARCHAR(50)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813" t="8055" r="63125" b="78333"/>
          <a:stretch/>
        </p:blipFill>
        <p:spPr>
          <a:xfrm>
            <a:off x="934129" y="1306286"/>
            <a:ext cx="4305925" cy="172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881063"/>
            <a:ext cx="3471863" cy="42545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Ghe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29946" y="2884714"/>
            <a:ext cx="61376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 smtClean="0">
                <a:latin typeface="Consolas" panose="020B0609020204030204" pitchFamily="49" charset="0"/>
              </a:rPr>
              <a:t>Ghe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lvl="4" defTabSz="282575"/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maghe</a:t>
            </a:r>
            <a:r>
              <a:rPr lang="en-US" dirty="0" smtClean="0">
                <a:latin typeface="Consolas" panose="020B0609020204030204" pitchFamily="49" charset="0"/>
              </a:rPr>
              <a:t> 	INT </a:t>
            </a:r>
            <a:r>
              <a:rPr lang="en-US" dirty="0">
                <a:latin typeface="Consolas" panose="020B0609020204030204" pitchFamily="49" charset="0"/>
              </a:rPr>
              <a:t>IDENTITY(1,1) PRIMARY KEY,</a:t>
            </a:r>
          </a:p>
          <a:p>
            <a:pPr lvl="4" defTabSz="282575"/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tenghe</a:t>
            </a:r>
            <a:r>
              <a:rPr lang="en-US" dirty="0" smtClean="0">
                <a:latin typeface="Consolas" panose="020B0609020204030204" pitchFamily="49" charset="0"/>
              </a:rPr>
              <a:t> 	</a:t>
            </a:r>
            <a:r>
              <a:rPr lang="en-US" dirty="0" err="1" smtClean="0">
                <a:latin typeface="Consolas" panose="020B0609020204030204" pitchFamily="49" charset="0"/>
              </a:rPr>
              <a:t>NVARCHAR</a:t>
            </a:r>
            <a:r>
              <a:rPr lang="en-US" dirty="0" smtClean="0">
                <a:latin typeface="Consolas" panose="020B0609020204030204" pitchFamily="49" charset="0"/>
              </a:rPr>
              <a:t>(50) not null,</a:t>
            </a:r>
          </a:p>
          <a:p>
            <a:pPr lvl="4" defTabSz="282575"/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maloai</a:t>
            </a:r>
            <a:r>
              <a:rPr lang="en-US" dirty="0" smtClean="0">
                <a:latin typeface="Consolas" panose="020B0609020204030204" pitchFamily="49" charset="0"/>
              </a:rPr>
              <a:t> 	INT </a:t>
            </a:r>
            <a:r>
              <a:rPr lang="en-US" dirty="0">
                <a:latin typeface="Consolas" panose="020B0609020204030204" pitchFamily="49" charset="0"/>
              </a:rPr>
              <a:t>FOREIGN KEY </a:t>
            </a:r>
            <a:r>
              <a:rPr lang="en-US" dirty="0" smtClean="0">
                <a:latin typeface="Consolas" panose="020B0609020204030204" pitchFamily="49" charset="0"/>
              </a:rPr>
              <a:t>REFERENCES </a:t>
            </a:r>
            <a:r>
              <a:rPr lang="en-US" dirty="0" err="1" smtClean="0">
                <a:latin typeface="Consolas" panose="020B0609020204030204" pitchFamily="49" charset="0"/>
              </a:rPr>
              <a:t>dbo.LoaiGhe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maloai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222" t="9480" r="62222" b="78951"/>
          <a:stretch/>
        </p:blipFill>
        <p:spPr>
          <a:xfrm>
            <a:off x="929945" y="1157514"/>
            <a:ext cx="4667485" cy="14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TheLoai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30" y="2667633"/>
            <a:ext cx="389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TheLoai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74625"/>
            <a:r>
              <a:rPr lang="en-US" sz="1200" dirty="0" err="1" smtClean="0">
                <a:latin typeface="Consolas" panose="020B0609020204030204" pitchFamily="49" charset="0"/>
              </a:rPr>
              <a:t>maloai</a:t>
            </a:r>
            <a:r>
              <a:rPr lang="en-US" sz="1200" dirty="0" smtClean="0">
                <a:latin typeface="Consolas" panose="020B0609020204030204" pitchFamily="49" charset="0"/>
              </a:rPr>
              <a:t> 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74625"/>
            <a:r>
              <a:rPr lang="en-US" sz="1200" dirty="0" err="1" smtClean="0">
                <a:latin typeface="Consolas" panose="020B0609020204030204" pitchFamily="49" charset="0"/>
              </a:rPr>
              <a:t>tenloai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430" t="8334" r="61250" b="80185"/>
          <a:stretch/>
        </p:blipFill>
        <p:spPr>
          <a:xfrm>
            <a:off x="934130" y="1219833"/>
            <a:ext cx="3898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Phim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55433" y="1133475"/>
            <a:ext cx="41527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Phim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(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Maphim</a:t>
            </a: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matheloai</a:t>
            </a:r>
            <a:r>
              <a:rPr lang="en-US" sz="1200" dirty="0" smtClean="0">
                <a:latin typeface="Consolas" panose="020B0609020204030204" pitchFamily="49" charset="0"/>
              </a:rPr>
              <a:t> INT </a:t>
            </a:r>
            <a:r>
              <a:rPr lang="en-US" sz="1200" dirty="0">
                <a:latin typeface="Consolas" panose="020B0609020204030204" pitchFamily="49" charset="0"/>
              </a:rPr>
              <a:t>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dbo.TheLoai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matheloai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daodien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tenphim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(50)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ngaykhoichieu</a:t>
            </a:r>
            <a:r>
              <a:rPr lang="en-US" sz="1200" dirty="0" smtClean="0">
                <a:latin typeface="Consolas" panose="020B0609020204030204" pitchFamily="49" charset="0"/>
              </a:rPr>
              <a:t> 	DATE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Ngayketthuc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DATE </a:t>
            </a:r>
            <a:r>
              <a:rPr lang="en-US" sz="1200" dirty="0">
                <a:latin typeface="Consolas" panose="020B0609020204030204" pitchFamily="49" charset="0"/>
              </a:rPr>
              <a:t>not 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Mota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(200)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Hinh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(100)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Nhasanxuat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(50)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Thoiluong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INT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761" t="9815" r="61613" b="62957"/>
          <a:stretch/>
        </p:blipFill>
        <p:spPr>
          <a:xfrm>
            <a:off x="783226" y="1133475"/>
            <a:ext cx="3772207" cy="28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SuatChieu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98500" y="2847886"/>
            <a:ext cx="661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SuatChieu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masuatchieu</a:t>
            </a:r>
            <a:r>
              <a:rPr lang="en-US" sz="1200" dirty="0" smtClean="0">
                <a:latin typeface="Consolas" panose="020B0609020204030204" pitchFamily="49" charset="0"/>
              </a:rPr>
              <a:t> 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maphim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dbo.Phim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maphim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maphong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dbo.PhongChieu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maphong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giochieu</a:t>
            </a:r>
            <a:r>
              <a:rPr lang="en-US" sz="1200" dirty="0" smtClean="0">
                <a:latin typeface="Consolas" panose="020B0609020204030204" pitchFamily="49" charset="0"/>
              </a:rPr>
              <a:t> 		TIME(7) not null, </a:t>
            </a: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Gioketthuc</a:t>
            </a:r>
            <a:r>
              <a:rPr lang="en-US" sz="1200" dirty="0" smtClean="0">
                <a:latin typeface="Consolas" panose="020B0609020204030204" pitchFamily="49" charset="0"/>
              </a:rPr>
              <a:t> 	TIME(7) </a:t>
            </a:r>
            <a:r>
              <a:rPr lang="en-US" sz="1200" dirty="0">
                <a:latin typeface="Consolas" panose="020B0609020204030204" pitchFamily="49" charset="0"/>
              </a:rPr>
              <a:t>not null, 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552" t="9537" r="62258" b="74140"/>
          <a:stretch/>
        </p:blipFill>
        <p:spPr>
          <a:xfrm>
            <a:off x="934130" y="1045936"/>
            <a:ext cx="3301320" cy="17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\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KhachHang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21200" y="1219833"/>
            <a:ext cx="4186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KhachHang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makhachhang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IDENTITY(1,1) PRIMARY KEY,</a:t>
            </a:r>
          </a:p>
          <a:p>
            <a:pPr indent="174625"/>
            <a:r>
              <a:rPr lang="en-US" sz="1200" dirty="0" smtClean="0">
                <a:latin typeface="Consolas" panose="020B0609020204030204" pitchFamily="49" charset="0"/>
              </a:rPr>
              <a:t>ho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 smtClean="0">
                <a:latin typeface="Consolas" panose="020B0609020204030204" pitchFamily="49" charset="0"/>
              </a:rPr>
              <a:t>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 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tenlot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smtClean="0">
                <a:latin typeface="Consolas" panose="020B0609020204030204" pitchFamily="49" charset="0"/>
              </a:rPr>
              <a:t>ten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ngaysinh</a:t>
            </a:r>
            <a:r>
              <a:rPr lang="en-US" sz="1200" dirty="0">
                <a:latin typeface="Consolas" panose="020B0609020204030204" pitchFamily="49" charset="0"/>
              </a:rPr>
              <a:t> 	</a:t>
            </a:r>
            <a:r>
              <a:rPr lang="en-US" sz="1200" dirty="0" smtClean="0">
                <a:latin typeface="Consolas" panose="020B0609020204030204" pitchFamily="49" charset="0"/>
              </a:rPr>
              <a:t>DATE 	  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gioitinh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smtClean="0">
                <a:latin typeface="Consolas" panose="020B0609020204030204" pitchFamily="49" charset="0"/>
              </a:rPr>
              <a:t>CHAR(2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	  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sonha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(15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tenduong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quan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null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thanhpho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dienthoai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smtClean="0">
                <a:latin typeface="Consolas" panose="020B0609020204030204" pitchFamily="49" charset="0"/>
              </a:rPr>
              <a:t>Email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Matkhau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857" t="9135" r="62143" b="59057"/>
          <a:stretch/>
        </p:blipFill>
        <p:spPr>
          <a:xfrm>
            <a:off x="746930" y="1121215"/>
            <a:ext cx="3657600" cy="32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PhongChieu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/>
            </a:r>
            <a:b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30" y="2801103"/>
            <a:ext cx="4869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PhongChieu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maphong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tenphong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(50),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soghecontrong</a:t>
            </a:r>
            <a:r>
              <a:rPr lang="en-US" sz="1200" dirty="0" smtClean="0">
                <a:latin typeface="Consolas" panose="020B0609020204030204" pitchFamily="49" charset="0"/>
              </a:rPr>
              <a:t> 	INT not null,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soghebandau</a:t>
            </a:r>
            <a:r>
              <a:rPr lang="en-US" sz="1200" dirty="0" smtClean="0">
                <a:latin typeface="Consolas" panose="020B0609020204030204" pitchFamily="49" charset="0"/>
              </a:rPr>
              <a:t> 	INT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553" t="8988" r="62604" b="76481"/>
          <a:stretch/>
        </p:blipFill>
        <p:spPr>
          <a:xfrm>
            <a:off x="934130" y="1306286"/>
            <a:ext cx="3628822" cy="14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Ve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1219833"/>
            <a:ext cx="42123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Ve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IDENTITY(1,1) PRIMARY KEY,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masuatchieu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>
                <a:latin typeface="Consolas" panose="020B0609020204030204" pitchFamily="49" charset="0"/>
              </a:rPr>
              <a:t>dbo.SuatChieu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masuatchieu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makhachhang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dbo.KhachHang</a:t>
            </a:r>
            <a:r>
              <a:rPr lang="en-US" sz="1200" dirty="0" smtClean="0"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latin typeface="Consolas" panose="020B0609020204030204" pitchFamily="49" charset="0"/>
              </a:rPr>
              <a:t>makhachhang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maghe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dbo.Ghe</a:t>
            </a:r>
            <a:r>
              <a:rPr lang="en-US" sz="1200" dirty="0" smtClean="0"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latin typeface="Consolas" panose="020B0609020204030204" pitchFamily="49" charset="0"/>
              </a:rPr>
              <a:t>maghe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makm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dbo.KhuyenMai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makm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giave</a:t>
            </a:r>
            <a:r>
              <a:rPr lang="en-US" sz="1200" dirty="0" smtClean="0">
                <a:latin typeface="Consolas" panose="020B0609020204030204" pitchFamily="49" charset="0"/>
              </a:rPr>
              <a:t> 		INT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tenghe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tenphong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giochieu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giodat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Tinhtrang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BIT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569" t="9568" r="62222" b="64630"/>
          <a:stretch/>
        </p:blipFill>
        <p:spPr>
          <a:xfrm>
            <a:off x="934130" y="1219833"/>
            <a:ext cx="356167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25523" y="865603"/>
            <a:ext cx="6290407" cy="136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  <a:endParaRPr lang="e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chức năng thực hiện</a:t>
            </a:r>
          </a:p>
          <a:p>
            <a:pPr marL="685800" lvl="0" indent="-457200" rtl="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dữ liệu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72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KhuyenMai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30" y="2847886"/>
            <a:ext cx="6022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KhuyenMai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makm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maseri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NCHAR</a:t>
            </a:r>
            <a:r>
              <a:rPr lang="en-US" sz="1200" dirty="0" smtClean="0">
                <a:latin typeface="Consolas" panose="020B0609020204030204" pitchFamily="49" charset="0"/>
              </a:rPr>
              <a:t>(10)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ngaybatdau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ngayketthuc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giatri</a:t>
            </a:r>
            <a:r>
              <a:rPr lang="en-US" sz="1200" dirty="0" smtClean="0">
                <a:latin typeface="Consolas" panose="020B0609020204030204" pitchFamily="49" charset="0"/>
              </a:rPr>
              <a:t> 		INT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708" t="9629" r="62187" b="74815"/>
          <a:stretch/>
        </p:blipFill>
        <p:spPr>
          <a:xfrm>
            <a:off x="1028700" y="1219833"/>
            <a:ext cx="36766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318" name="Shape 318"/>
          <p:cNvSpPr txBox="1">
            <a:spLocks noGrp="1"/>
          </p:cNvSpPr>
          <p:nvPr>
            <p:ph type="ctrTitle" idx="4294967295"/>
          </p:nvPr>
        </p:nvSpPr>
        <p:spPr>
          <a:xfrm>
            <a:off x="1374778" y="2014098"/>
            <a:ext cx="4953633" cy="10112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Xin </a:t>
            </a:r>
            <a:r>
              <a:rPr lang="en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cảm </a:t>
            </a:r>
            <a:r>
              <a:rPr lang="en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ơn ! </a:t>
            </a:r>
          </a:p>
        </p:txBody>
      </p:sp>
      <p:sp>
        <p:nvSpPr>
          <p:cNvPr id="320" name="Shape 320"/>
          <p:cNvSpPr/>
          <p:nvPr/>
        </p:nvSpPr>
        <p:spPr>
          <a:xfrm>
            <a:off x="6328411" y="1643562"/>
            <a:ext cx="1752310" cy="175231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8B32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2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49" y="803832"/>
            <a:ext cx="7839049" cy="136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CÁC CHỨC NĂNG THỰC HIỆN</a:t>
            </a:r>
            <a:endParaRPr lang="e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013386" y="2233789"/>
            <a:ext cx="5590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lịch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endParaRPr lang="en-US" sz="1600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chi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Tìm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kiếm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kí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/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nhập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Báo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cáo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doanh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thu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393700"/>
            <a:ext cx="3470275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lịch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514" y="1414606"/>
            <a:ext cx="7575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tìm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kiếm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lịch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.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Proceduce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chỉ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hiện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còn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đang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664515" y="393450"/>
            <a:ext cx="3470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CHI </a:t>
            </a:r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/>
            </a:r>
            <a:b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</a:br>
            <a:endParaRPr lang="en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664514" y="1414606"/>
            <a:ext cx="7575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tìm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kiếm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.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Proceduce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chỉ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hiện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còn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đang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109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293688"/>
            <a:ext cx="3470275" cy="11604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515" y="1361872"/>
            <a:ext cx="353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</a:t>
            </a:r>
            <a:r>
              <a:rPr lang="vi-VN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ó </a:t>
            </a:r>
            <a:r>
              <a:rPr lang="vi-V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2 </a:t>
            </a:r>
            <a:r>
              <a:rPr lang="vi-VN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loại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: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ghế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thường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–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50000vnđ</a:t>
            </a:r>
            <a:endParaRPr lang="en-US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ghế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VIP –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70000vnđ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0460" y="758508"/>
            <a:ext cx="517541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quy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định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endParaRPr lang="en-US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Giá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phụ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thuộc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loại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ghế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endParaRPr lang="en-US" b="1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online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thanh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toán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trực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tiếp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tại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quầy</a:t>
            </a:r>
            <a:endParaRPr lang="en-US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phải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thanh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toán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trước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giờ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20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phút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.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Nếu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không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thanh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toán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kịp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sẽ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trở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lại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trạng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thái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available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người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Số lượng vé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mỗi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lần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: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Từ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1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trở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lên</a:t>
            </a:r>
            <a:endParaRPr lang="en-US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Chỉ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 phép </a:t>
            </a:r>
            <a:r>
              <a:rPr lang="vi-VN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 vé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còn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so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với ngày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hiện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tại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Nếu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xảy ra trường hợp nhiều khách hàng </a:t>
            </a:r>
            <a:r>
              <a:rPr lang="vi-VN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cùng lúc đăng ký một </a:t>
            </a:r>
            <a:r>
              <a:rPr lang="vi-VN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sẽ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dùng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transaction trong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SQLServer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để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xử lý tình huống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795977" y="294435"/>
            <a:ext cx="3470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Oval 6"/>
          <p:cNvSpPr/>
          <p:nvPr/>
        </p:nvSpPr>
        <p:spPr>
          <a:xfrm>
            <a:off x="740887" y="1092263"/>
            <a:ext cx="1515335" cy="73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88958" y="1192307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527" y="362585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cxnSp>
        <p:nvCxnSpPr>
          <p:cNvPr id="19" name="Straight Connector 18"/>
          <p:cNvCxnSpPr>
            <a:stCxn id="8" idx="1"/>
            <a:endCxn id="7" idx="6"/>
          </p:cNvCxnSpPr>
          <p:nvPr/>
        </p:nvCxnSpPr>
        <p:spPr>
          <a:xfrm flipH="1">
            <a:off x="2256222" y="1462182"/>
            <a:ext cx="43273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57702" y="2492438"/>
            <a:ext cx="16764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9" name="Straight Connector 28"/>
          <p:cNvCxnSpPr>
            <a:stCxn id="23" idx="3"/>
          </p:cNvCxnSpPr>
          <p:nvPr/>
        </p:nvCxnSpPr>
        <p:spPr>
          <a:xfrm flipV="1">
            <a:off x="2334102" y="1732057"/>
            <a:ext cx="1109871" cy="104613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4"/>
            <a:endCxn id="23" idx="0"/>
          </p:cNvCxnSpPr>
          <p:nvPr/>
        </p:nvCxnSpPr>
        <p:spPr>
          <a:xfrm flipH="1">
            <a:off x="1495902" y="1832102"/>
            <a:ext cx="2653" cy="6603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" idx="2"/>
            <a:endCxn id="17" idx="0"/>
          </p:cNvCxnSpPr>
          <p:nvPr/>
        </p:nvCxnSpPr>
        <p:spPr>
          <a:xfrm>
            <a:off x="1495902" y="3063938"/>
            <a:ext cx="0" cy="5619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16285" y="362585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sp>
        <p:nvSpPr>
          <p:cNvPr id="48" name="Diamond 47"/>
          <p:cNvSpPr/>
          <p:nvPr/>
        </p:nvSpPr>
        <p:spPr>
          <a:xfrm>
            <a:off x="6293448" y="3201274"/>
            <a:ext cx="1676400" cy="13888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?</a:t>
            </a:r>
            <a:endParaRPr lang="en-US" dirty="0"/>
          </a:p>
        </p:txBody>
      </p:sp>
      <p:cxnSp>
        <p:nvCxnSpPr>
          <p:cNvPr id="52" name="Straight Connector 51"/>
          <p:cNvCxnSpPr>
            <a:stCxn id="42" idx="3"/>
            <a:endCxn id="48" idx="1"/>
          </p:cNvCxnSpPr>
          <p:nvPr/>
        </p:nvCxnSpPr>
        <p:spPr>
          <a:xfrm flipV="1">
            <a:off x="5691035" y="3895676"/>
            <a:ext cx="602413" cy="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75521" y="138430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481349" y="138430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cxnSp>
        <p:nvCxnSpPr>
          <p:cNvPr id="66" name="Straight Connector 65"/>
          <p:cNvCxnSpPr>
            <a:stCxn id="48" idx="0"/>
            <a:endCxn id="61" idx="2"/>
          </p:cNvCxnSpPr>
          <p:nvPr/>
        </p:nvCxnSpPr>
        <p:spPr>
          <a:xfrm rot="16200000" flipV="1">
            <a:off x="5758660" y="1828286"/>
            <a:ext cx="1277224" cy="146875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8" idx="3"/>
            <a:endCxn id="65" idx="2"/>
          </p:cNvCxnSpPr>
          <p:nvPr/>
        </p:nvCxnSpPr>
        <p:spPr>
          <a:xfrm flipV="1">
            <a:off x="7969848" y="1924050"/>
            <a:ext cx="98876" cy="197162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23862" y="246723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95902" y="315515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76894" y="2352032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09227" y="2363166"/>
            <a:ext cx="400110" cy="12160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866394" y="362585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/>
          </a:p>
        </p:txBody>
      </p:sp>
      <p:cxnSp>
        <p:nvCxnSpPr>
          <p:cNvPr id="84" name="Straight Connector 83"/>
          <p:cNvCxnSpPr>
            <a:stCxn id="17" idx="3"/>
            <a:endCxn id="83" idx="1"/>
          </p:cNvCxnSpPr>
          <p:nvPr/>
        </p:nvCxnSpPr>
        <p:spPr>
          <a:xfrm>
            <a:off x="2083277" y="3895725"/>
            <a:ext cx="7831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3" idx="3"/>
            <a:endCxn id="42" idx="1"/>
          </p:cNvCxnSpPr>
          <p:nvPr/>
        </p:nvCxnSpPr>
        <p:spPr>
          <a:xfrm>
            <a:off x="4041144" y="3895725"/>
            <a:ext cx="47514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47688"/>
            <a:ext cx="5478463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kí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/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nhập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126" y="1707155"/>
            <a:ext cx="6649388" cy="41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username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password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5029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47688"/>
            <a:ext cx="3810000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820" y="1854740"/>
            <a:ext cx="7226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procedure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277</TotalTime>
  <Words>435</Words>
  <Application>Microsoft Office PowerPoint</Application>
  <PresentationFormat>On-screen Show (16:9)</PresentationFormat>
  <Paragraphs>175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Gill Sans MT</vt:lpstr>
      <vt:lpstr>Impact</vt:lpstr>
      <vt:lpstr>Tahoma</vt:lpstr>
      <vt:lpstr>Work Sans</vt:lpstr>
      <vt:lpstr>Work Sans Light</vt:lpstr>
      <vt:lpstr>Work Sans Medium</vt:lpstr>
      <vt:lpstr>Badge</vt:lpstr>
      <vt:lpstr>CƠ SỞ DỮ LIỆU ĐẶT VÉ PHIM ONLINE</vt:lpstr>
      <vt:lpstr>MỤC LỤC</vt:lpstr>
      <vt:lpstr>1. CÁC CHỨC NĂNG THỰC HIỆN</vt:lpstr>
      <vt:lpstr> Xem lịch chiếu </vt:lpstr>
      <vt:lpstr>PowerPoint Presentation</vt:lpstr>
      <vt:lpstr> Tìm kiếm đặt vé </vt:lpstr>
      <vt:lpstr>PowerPoint Presentation</vt:lpstr>
      <vt:lpstr> Đăng kí/ Đăng nhập cho khách  hàng  </vt:lpstr>
      <vt:lpstr> Báo cáo doanh thu </vt:lpstr>
      <vt:lpstr>2. Mô hình dữ liệu</vt:lpstr>
      <vt:lpstr>PowerPoint Presentation</vt:lpstr>
      <vt:lpstr> Bảng LoaiGHE </vt:lpstr>
      <vt:lpstr> Bảng Ghe </vt:lpstr>
      <vt:lpstr> Bảng TheLoai </vt:lpstr>
      <vt:lpstr> Bảng Phim </vt:lpstr>
      <vt:lpstr> Bảng SuatChieu </vt:lpstr>
      <vt:lpstr>\ Bảng KhachHang </vt:lpstr>
      <vt:lpstr> Bảng PhongChieu </vt:lpstr>
      <vt:lpstr> Bảng Ve </vt:lpstr>
      <vt:lpstr> Bảng KhuyenMai </vt:lpstr>
      <vt:lpstr> Xin cảm ơn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SỞ DỮ LIỆU QUẢN LÍ BÁN VÉ MÁY BAY CHO HÃNG HÀNG KHÔNG</dc:title>
  <cp:lastModifiedBy>Hiếu Thuận Trần Hà</cp:lastModifiedBy>
  <cp:revision>340</cp:revision>
  <dcterms:modified xsi:type="dcterms:W3CDTF">2017-10-26T07:36:59Z</dcterms:modified>
</cp:coreProperties>
</file>