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8" r:id="rId3"/>
    <p:sldId id="259" r:id="rId4"/>
    <p:sldId id="297" r:id="rId5"/>
    <p:sldId id="298" r:id="rId6"/>
    <p:sldId id="261" r:id="rId7"/>
    <p:sldId id="269" r:id="rId8"/>
    <p:sldId id="299" r:id="rId9"/>
  </p:sldIdLst>
  <p:sldSz cx="9144000" cy="5143500" type="screen16x9"/>
  <p:notesSz cx="6858000" cy="9144000"/>
  <p:embeddedFontLst>
    <p:embeddedFont>
      <p:font typeface="Advent Pro SemiBold" panose="020B0604020202020204" charset="0"/>
      <p:regular r:id="rId11"/>
      <p:bold r:id="rId12"/>
      <p:italic r:id="rId13"/>
      <p:boldItalic r:id="rId14"/>
    </p:embeddedFont>
    <p:embeddedFont>
      <p:font typeface="Fira Sans Condensed Medium" panose="020B06030500000200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Share Tech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98C"/>
    <a:srgbClr val="ED8900"/>
    <a:srgbClr val="FE9D62"/>
    <a:srgbClr val="318F8D"/>
    <a:srgbClr val="72A491"/>
    <a:srgbClr val="69ADA7"/>
    <a:srgbClr val="6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4319E1-0EB4-4A0A-AAAC-4B312319F49E}">
  <a:tblStyle styleId="{014319E1-0EB4-4A0A-AAAC-4B312319F4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60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32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90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3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605383" y="3169920"/>
            <a:ext cx="3933234" cy="427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Name: Tran Trung Hieu</a:t>
            </a:r>
            <a:endParaRPr sz="2400"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408853" y="1692155"/>
            <a:ext cx="6326294" cy="1367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Topic 1: What’s topdown approach and how to apply it</a:t>
            </a:r>
            <a:endParaRPr sz="4000"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36;p25">
            <a:extLst>
              <a:ext uri="{FF2B5EF4-FFF2-40B4-BE49-F238E27FC236}">
                <a16:creationId xmlns:a16="http://schemas.microsoft.com/office/drawing/2014/main" id="{4A7BB5AF-E78B-9D42-A94D-6370615D824C}"/>
              </a:ext>
            </a:extLst>
          </p:cNvPr>
          <p:cNvSpPr txBox="1">
            <a:spLocks/>
          </p:cNvSpPr>
          <p:nvPr/>
        </p:nvSpPr>
        <p:spPr>
          <a:xfrm>
            <a:off x="2821953" y="824168"/>
            <a:ext cx="3500094" cy="95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CHALLENGE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5274306" y="1591051"/>
            <a:ext cx="3571667" cy="687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+mj-lt"/>
              </a:rPr>
              <a:t>The Top-Down approach advantages and disadvantage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1350432" y="3076241"/>
            <a:ext cx="2791258" cy="7554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When to use the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Top-Down approach?</a:t>
            </a:r>
            <a:endParaRPr dirty="0">
              <a:latin typeface="+mj-lt"/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348571" y="1536368"/>
            <a:ext cx="2298668" cy="7554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W</a:t>
            </a:r>
            <a:r>
              <a:rPr lang="en-US" dirty="0">
                <a:latin typeface="+mj-lt"/>
              </a:rPr>
              <a:t>h</a:t>
            </a:r>
            <a:r>
              <a:rPr lang="en" dirty="0">
                <a:latin typeface="+mj-lt"/>
              </a:rPr>
              <a:t>at is Top-Down approach?</a:t>
            </a:r>
            <a:endParaRPr dirty="0">
              <a:latin typeface="+mj-lt"/>
            </a:endParaRP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524471" y="1630900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01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524471" y="3160660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03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4450206" y="1625190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02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Google Shape;472;p27">
            <a:extLst>
              <a:ext uri="{FF2B5EF4-FFF2-40B4-BE49-F238E27FC236}">
                <a16:creationId xmlns:a16="http://schemas.microsoft.com/office/drawing/2014/main" id="{A315A095-10A6-6BC4-94BA-3645BCDF0425}"/>
              </a:ext>
            </a:extLst>
          </p:cNvPr>
          <p:cNvSpPr txBox="1">
            <a:spLocks/>
          </p:cNvSpPr>
          <p:nvPr/>
        </p:nvSpPr>
        <p:spPr>
          <a:xfrm>
            <a:off x="5280258" y="3105952"/>
            <a:ext cx="2661919" cy="68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latin typeface="+mj-lt"/>
              </a:rPr>
              <a:t>How to apply the Top-Down approach?</a:t>
            </a:r>
          </a:p>
        </p:txBody>
      </p:sp>
      <p:sp>
        <p:nvSpPr>
          <p:cNvPr id="13" name="Google Shape;481;p27">
            <a:extLst>
              <a:ext uri="{FF2B5EF4-FFF2-40B4-BE49-F238E27FC236}">
                <a16:creationId xmlns:a16="http://schemas.microsoft.com/office/drawing/2014/main" id="{71A23565-7389-2C17-272E-95E8B7D2C750}"/>
              </a:ext>
            </a:extLst>
          </p:cNvPr>
          <p:cNvSpPr txBox="1">
            <a:spLocks/>
          </p:cNvSpPr>
          <p:nvPr/>
        </p:nvSpPr>
        <p:spPr>
          <a:xfrm>
            <a:off x="4450206" y="3160660"/>
            <a:ext cx="82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579019"/>
            <a:ext cx="3685383" cy="1477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 top-down approach is a problem-solving method that starts with the big picture and then breaks it down into smaller, more manageable parts.</a:t>
            </a: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241897"/>
            <a:ext cx="441376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01. WHAT IS TOP-DOWN APPROACH?</a:t>
            </a:r>
          </a:p>
        </p:txBody>
      </p:sp>
      <p:sp>
        <p:nvSpPr>
          <p:cNvPr id="510" name="Google Shape;510;p28"/>
          <p:cNvSpPr/>
          <p:nvPr/>
        </p:nvSpPr>
        <p:spPr>
          <a:xfrm>
            <a:off x="6658864" y="3696615"/>
            <a:ext cx="0" cy="30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8"/>
          <p:cNvSpPr/>
          <p:nvPr/>
        </p:nvSpPr>
        <p:spPr>
          <a:xfrm>
            <a:off x="5538100" y="716291"/>
            <a:ext cx="2987075" cy="3710913"/>
          </a:xfrm>
          <a:custGeom>
            <a:avLst/>
            <a:gdLst/>
            <a:ahLst/>
            <a:cxnLst/>
            <a:rect l="l" t="t" r="r" b="b"/>
            <a:pathLst>
              <a:path w="79786" h="99120" extrusionOk="0">
                <a:moveTo>
                  <a:pt x="74961" y="227"/>
                </a:moveTo>
                <a:cubicBezTo>
                  <a:pt x="77495" y="227"/>
                  <a:pt x="79576" y="2290"/>
                  <a:pt x="79576" y="4842"/>
                </a:cubicBezTo>
                <a:lnTo>
                  <a:pt x="79576" y="94277"/>
                </a:lnTo>
                <a:cubicBezTo>
                  <a:pt x="79576" y="96829"/>
                  <a:pt x="77495" y="98892"/>
                  <a:pt x="74961" y="98892"/>
                </a:cubicBezTo>
                <a:lnTo>
                  <a:pt x="4843" y="98892"/>
                </a:lnTo>
                <a:cubicBezTo>
                  <a:pt x="2291" y="98892"/>
                  <a:pt x="210" y="96829"/>
                  <a:pt x="210" y="94277"/>
                </a:cubicBezTo>
                <a:lnTo>
                  <a:pt x="210" y="4842"/>
                </a:lnTo>
                <a:cubicBezTo>
                  <a:pt x="210" y="2290"/>
                  <a:pt x="2291" y="227"/>
                  <a:pt x="4843" y="227"/>
                </a:cubicBezTo>
                <a:close/>
                <a:moveTo>
                  <a:pt x="4843" y="0"/>
                </a:moveTo>
                <a:cubicBezTo>
                  <a:pt x="2168" y="18"/>
                  <a:pt x="1" y="2168"/>
                  <a:pt x="1" y="4842"/>
                </a:cubicBezTo>
                <a:lnTo>
                  <a:pt x="1" y="94277"/>
                </a:lnTo>
                <a:cubicBezTo>
                  <a:pt x="1" y="96951"/>
                  <a:pt x="2168" y="99102"/>
                  <a:pt x="4843" y="99119"/>
                </a:cubicBezTo>
                <a:lnTo>
                  <a:pt x="74961" y="99119"/>
                </a:lnTo>
                <a:cubicBezTo>
                  <a:pt x="77618" y="99102"/>
                  <a:pt x="79786" y="96951"/>
                  <a:pt x="79786" y="94277"/>
                </a:cubicBezTo>
                <a:lnTo>
                  <a:pt x="79786" y="4842"/>
                </a:lnTo>
                <a:cubicBezTo>
                  <a:pt x="79786" y="2168"/>
                  <a:pt x="77618" y="18"/>
                  <a:pt x="749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50556C-2AC3-B815-8166-68CB1BBCF72C}"/>
              </a:ext>
            </a:extLst>
          </p:cNvPr>
          <p:cNvGrpSpPr/>
          <p:nvPr/>
        </p:nvGrpSpPr>
        <p:grpSpPr>
          <a:xfrm>
            <a:off x="5789047" y="1336426"/>
            <a:ext cx="2485179" cy="2470642"/>
            <a:chOff x="5789047" y="1336426"/>
            <a:chExt cx="2485179" cy="2470642"/>
          </a:xfrm>
        </p:grpSpPr>
        <p:pic>
          <p:nvPicPr>
            <p:cNvPr id="1030" name="Picture 6" descr="Top-Down Analysis - Definition, Breakdown, Risks">
              <a:extLst>
                <a:ext uri="{FF2B5EF4-FFF2-40B4-BE49-F238E27FC236}">
                  <a16:creationId xmlns:a16="http://schemas.microsoft.com/office/drawing/2014/main" id="{767F6F18-EEC8-6995-8E1F-E537D228E2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32" b="96591" l="4697" r="94545">
                          <a14:foregroundMark x1="15758" y1="15341" x2="39621" y2="5682"/>
                          <a14:foregroundMark x1="39621" y1="5682" x2="79318" y2="6023"/>
                          <a14:foregroundMark x1="79318" y1="6023" x2="90909" y2="12045"/>
                          <a14:foregroundMark x1="8864" y1="12727" x2="4697" y2="4659"/>
                          <a14:foregroundMark x1="91894" y1="7614" x2="94621" y2="6477"/>
                          <a14:foregroundMark x1="48788" y1="90341" x2="50758" y2="965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047" y="1336426"/>
              <a:ext cx="2485179" cy="247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Google Shape;591;p29">
              <a:extLst>
                <a:ext uri="{FF2B5EF4-FFF2-40B4-BE49-F238E27FC236}">
                  <a16:creationId xmlns:a16="http://schemas.microsoft.com/office/drawing/2014/main" id="{A1DFDF1D-23D3-FF45-6DF3-63E81A79AE63}"/>
                </a:ext>
              </a:extLst>
            </p:cNvPr>
            <p:cNvSpPr/>
            <p:nvPr/>
          </p:nvSpPr>
          <p:spPr>
            <a:xfrm>
              <a:off x="6733383" y="1679175"/>
              <a:ext cx="596505" cy="186711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91;p29">
              <a:extLst>
                <a:ext uri="{FF2B5EF4-FFF2-40B4-BE49-F238E27FC236}">
                  <a16:creationId xmlns:a16="http://schemas.microsoft.com/office/drawing/2014/main" id="{F44C204E-469D-9BD1-D735-637C67530C3D}"/>
                </a:ext>
              </a:extLst>
            </p:cNvPr>
            <p:cNvSpPr/>
            <p:nvPr/>
          </p:nvSpPr>
          <p:spPr>
            <a:xfrm>
              <a:off x="6733383" y="2478391"/>
              <a:ext cx="596505" cy="186711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solidFill>
              <a:srgbClr val="1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591;p29">
              <a:extLst>
                <a:ext uri="{FF2B5EF4-FFF2-40B4-BE49-F238E27FC236}">
                  <a16:creationId xmlns:a16="http://schemas.microsoft.com/office/drawing/2014/main" id="{BA7539A3-0D5A-943F-84BA-913E4CD061A4}"/>
                </a:ext>
              </a:extLst>
            </p:cNvPr>
            <p:cNvSpPr/>
            <p:nvPr/>
          </p:nvSpPr>
          <p:spPr>
            <a:xfrm>
              <a:off x="6874500" y="3277607"/>
              <a:ext cx="318780" cy="186711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solidFill>
              <a:srgbClr val="ED8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0807AEC9-7100-73CB-BC92-B0F18600A8A3}"/>
              </a:ext>
            </a:extLst>
          </p:cNvPr>
          <p:cNvSpPr/>
          <p:nvPr/>
        </p:nvSpPr>
        <p:spPr>
          <a:xfrm rot="6900819">
            <a:off x="7162606" y="2781216"/>
            <a:ext cx="510972" cy="52413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61325"/>
              <a:gd name="adj5" fmla="val 13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6AF829C9-6297-70F5-330E-23B09ADB433B}"/>
              </a:ext>
            </a:extLst>
          </p:cNvPr>
          <p:cNvSpPr/>
          <p:nvPr/>
        </p:nvSpPr>
        <p:spPr>
          <a:xfrm rot="14972129" flipH="1">
            <a:off x="5906374" y="1859572"/>
            <a:ext cx="510972" cy="52413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61325"/>
              <a:gd name="adj5" fmla="val 13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6;p45">
            <a:extLst>
              <a:ext uri="{FF2B5EF4-FFF2-40B4-BE49-F238E27FC236}">
                <a16:creationId xmlns:a16="http://schemas.microsoft.com/office/drawing/2014/main" id="{C4D14429-969C-8F13-0276-1DDCFA1BE7C4}"/>
              </a:ext>
            </a:extLst>
          </p:cNvPr>
          <p:cNvSpPr txBox="1">
            <a:spLocks/>
          </p:cNvSpPr>
          <p:nvPr/>
        </p:nvSpPr>
        <p:spPr>
          <a:xfrm>
            <a:off x="725600" y="1883298"/>
            <a:ext cx="1239534" cy="7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Decreased Risk</a:t>
            </a: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745866" y="2922"/>
            <a:ext cx="76522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02.THE TOP-DOWN APPROACH ADVANTAGES AND DISADVANTAGE</a:t>
            </a:r>
          </a:p>
        </p:txBody>
      </p:sp>
      <p:sp>
        <p:nvSpPr>
          <p:cNvPr id="4" name="Google Shape;1256;p45">
            <a:extLst>
              <a:ext uri="{FF2B5EF4-FFF2-40B4-BE49-F238E27FC236}">
                <a16:creationId xmlns:a16="http://schemas.microsoft.com/office/drawing/2014/main" id="{D7761188-2B15-84B4-00B6-E7CD52889C24}"/>
              </a:ext>
            </a:extLst>
          </p:cNvPr>
          <p:cNvSpPr txBox="1">
            <a:spLocks/>
          </p:cNvSpPr>
          <p:nvPr/>
        </p:nvSpPr>
        <p:spPr>
          <a:xfrm>
            <a:off x="2584889" y="1883298"/>
            <a:ext cx="1714054" cy="6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Strong Management</a:t>
            </a:r>
          </a:p>
        </p:txBody>
      </p:sp>
      <p:sp>
        <p:nvSpPr>
          <p:cNvPr id="5" name="Google Shape;1256;p45">
            <a:extLst>
              <a:ext uri="{FF2B5EF4-FFF2-40B4-BE49-F238E27FC236}">
                <a16:creationId xmlns:a16="http://schemas.microsoft.com/office/drawing/2014/main" id="{043F7D92-E33F-5BA2-D6C3-24A3E383C4B6}"/>
              </a:ext>
            </a:extLst>
          </p:cNvPr>
          <p:cNvSpPr txBox="1">
            <a:spLocks/>
          </p:cNvSpPr>
          <p:nvPr/>
        </p:nvSpPr>
        <p:spPr>
          <a:xfrm>
            <a:off x="4716965" y="1876374"/>
            <a:ext cx="1762460" cy="7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Good Organization</a:t>
            </a:r>
          </a:p>
        </p:txBody>
      </p:sp>
      <p:sp>
        <p:nvSpPr>
          <p:cNvPr id="6" name="Google Shape;1256;p45">
            <a:extLst>
              <a:ext uri="{FF2B5EF4-FFF2-40B4-BE49-F238E27FC236}">
                <a16:creationId xmlns:a16="http://schemas.microsoft.com/office/drawing/2014/main" id="{54E637A1-DEFC-0674-72E6-E3E7769E651E}"/>
              </a:ext>
            </a:extLst>
          </p:cNvPr>
          <p:cNvSpPr txBox="1">
            <a:spLocks/>
          </p:cNvSpPr>
          <p:nvPr/>
        </p:nvSpPr>
        <p:spPr>
          <a:xfrm>
            <a:off x="7006071" y="1876374"/>
            <a:ext cx="1468134" cy="6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Minimized Cost</a:t>
            </a:r>
          </a:p>
        </p:txBody>
      </p:sp>
      <p:sp>
        <p:nvSpPr>
          <p:cNvPr id="59" name="Google Shape;508;p28">
            <a:extLst>
              <a:ext uri="{FF2B5EF4-FFF2-40B4-BE49-F238E27FC236}">
                <a16:creationId xmlns:a16="http://schemas.microsoft.com/office/drawing/2014/main" id="{C5C732B4-49AB-0A61-B21C-DDCCF2054985}"/>
              </a:ext>
            </a:extLst>
          </p:cNvPr>
          <p:cNvSpPr txBox="1">
            <a:spLocks/>
          </p:cNvSpPr>
          <p:nvPr/>
        </p:nvSpPr>
        <p:spPr>
          <a:xfrm>
            <a:off x="3580695" y="509698"/>
            <a:ext cx="198260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800" b="1" dirty="0">
                <a:solidFill>
                  <a:srgbClr val="92D050"/>
                </a:solidFill>
              </a:rPr>
              <a:t>ADVANTAGES</a:t>
            </a:r>
          </a:p>
        </p:txBody>
      </p:sp>
      <p:pic>
        <p:nvPicPr>
          <p:cNvPr id="1034" name="Picture 10" descr="Market ">
            <a:extLst>
              <a:ext uri="{FF2B5EF4-FFF2-40B4-BE49-F238E27FC236}">
                <a16:creationId xmlns:a16="http://schemas.microsoft.com/office/drawing/2014/main" id="{2F6EEE1E-6A0A-F08D-DB85-C66C72266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7" y="2652407"/>
            <a:ext cx="1752596" cy="17525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6" name="Picture 12" descr="Overcome ">
            <a:extLst>
              <a:ext uri="{FF2B5EF4-FFF2-40B4-BE49-F238E27FC236}">
                <a16:creationId xmlns:a16="http://schemas.microsoft.com/office/drawing/2014/main" id="{E9A3400A-C66C-0539-51A2-59635F6B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36" y="2652407"/>
            <a:ext cx="1752596" cy="17525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8" name="Picture 14" descr="Strategy ">
            <a:extLst>
              <a:ext uri="{FF2B5EF4-FFF2-40B4-BE49-F238E27FC236}">
                <a16:creationId xmlns:a16="http://schemas.microsoft.com/office/drawing/2014/main" id="{1178972D-EB77-A13D-A859-AEB366C2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85" y="2652407"/>
            <a:ext cx="1752596" cy="17525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42" name="Picture 18" descr="Cut ">
            <a:extLst>
              <a:ext uri="{FF2B5EF4-FFF2-40B4-BE49-F238E27FC236}">
                <a16:creationId xmlns:a16="http://schemas.microsoft.com/office/drawing/2014/main" id="{3B4C47C5-0BC4-CFBD-87F2-E028AF55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3827" y="2652407"/>
            <a:ext cx="1752596" cy="175259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0" name="Google Shape;1088;p38">
            <a:extLst>
              <a:ext uri="{FF2B5EF4-FFF2-40B4-BE49-F238E27FC236}">
                <a16:creationId xmlns:a16="http://schemas.microsoft.com/office/drawing/2014/main" id="{94C53478-0ABA-366F-C59A-47848B90AC53}"/>
              </a:ext>
            </a:extLst>
          </p:cNvPr>
          <p:cNvCxnSpPr>
            <a:cxnSpLocks/>
          </p:cNvCxnSpPr>
          <p:nvPr/>
        </p:nvCxnSpPr>
        <p:spPr>
          <a:xfrm>
            <a:off x="3441904" y="1380787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1088;p38">
            <a:extLst>
              <a:ext uri="{FF2B5EF4-FFF2-40B4-BE49-F238E27FC236}">
                <a16:creationId xmlns:a16="http://schemas.microsoft.com/office/drawing/2014/main" id="{0D5F3435-6D75-2BE3-1D5F-BD3567AEEAEB}"/>
              </a:ext>
            </a:extLst>
          </p:cNvPr>
          <p:cNvCxnSpPr>
            <a:cxnSpLocks/>
          </p:cNvCxnSpPr>
          <p:nvPr/>
        </p:nvCxnSpPr>
        <p:spPr>
          <a:xfrm>
            <a:off x="5598183" y="1405421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1088;p38">
            <a:extLst>
              <a:ext uri="{FF2B5EF4-FFF2-40B4-BE49-F238E27FC236}">
                <a16:creationId xmlns:a16="http://schemas.microsoft.com/office/drawing/2014/main" id="{2745F401-4F91-2697-F09F-56BB1873AD3D}"/>
              </a:ext>
            </a:extLst>
          </p:cNvPr>
          <p:cNvCxnSpPr>
            <a:cxnSpLocks/>
          </p:cNvCxnSpPr>
          <p:nvPr/>
        </p:nvCxnSpPr>
        <p:spPr>
          <a:xfrm>
            <a:off x="1345355" y="1405421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1088;p38">
            <a:extLst>
              <a:ext uri="{FF2B5EF4-FFF2-40B4-BE49-F238E27FC236}">
                <a16:creationId xmlns:a16="http://schemas.microsoft.com/office/drawing/2014/main" id="{4306A761-66F5-43A8-B079-701B4D54E1CE}"/>
              </a:ext>
            </a:extLst>
          </p:cNvPr>
          <p:cNvCxnSpPr>
            <a:cxnSpLocks/>
          </p:cNvCxnSpPr>
          <p:nvPr/>
        </p:nvCxnSpPr>
        <p:spPr>
          <a:xfrm>
            <a:off x="7740125" y="1405421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8" name="Google Shape;693;p32">
            <a:extLst>
              <a:ext uri="{FF2B5EF4-FFF2-40B4-BE49-F238E27FC236}">
                <a16:creationId xmlns:a16="http://schemas.microsoft.com/office/drawing/2014/main" id="{F5442F7A-FF50-0CE2-D435-E11D1426B6D2}"/>
              </a:ext>
            </a:extLst>
          </p:cNvPr>
          <p:cNvSpPr/>
          <p:nvPr/>
        </p:nvSpPr>
        <p:spPr>
          <a:xfrm>
            <a:off x="570585" y="1327950"/>
            <a:ext cx="8002830" cy="7460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33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6;p45">
            <a:extLst>
              <a:ext uri="{FF2B5EF4-FFF2-40B4-BE49-F238E27FC236}">
                <a16:creationId xmlns:a16="http://schemas.microsoft.com/office/drawing/2014/main" id="{C4D14429-969C-8F13-0276-1DDCFA1BE7C4}"/>
              </a:ext>
            </a:extLst>
          </p:cNvPr>
          <p:cNvSpPr txBox="1">
            <a:spLocks/>
          </p:cNvSpPr>
          <p:nvPr/>
        </p:nvSpPr>
        <p:spPr>
          <a:xfrm>
            <a:off x="656936" y="1883298"/>
            <a:ext cx="1376862" cy="7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Limited Creativity</a:t>
            </a: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745866" y="2922"/>
            <a:ext cx="76522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02.THE TOP-DOWN APPROACH ADVANTAGES AND DISADVANTAGE</a:t>
            </a:r>
          </a:p>
        </p:txBody>
      </p:sp>
      <p:sp>
        <p:nvSpPr>
          <p:cNvPr id="4" name="Google Shape;1256;p45">
            <a:extLst>
              <a:ext uri="{FF2B5EF4-FFF2-40B4-BE49-F238E27FC236}">
                <a16:creationId xmlns:a16="http://schemas.microsoft.com/office/drawing/2014/main" id="{D7761188-2B15-84B4-00B6-E7CD52889C24}"/>
              </a:ext>
            </a:extLst>
          </p:cNvPr>
          <p:cNvSpPr txBox="1">
            <a:spLocks/>
          </p:cNvSpPr>
          <p:nvPr/>
        </p:nvSpPr>
        <p:spPr>
          <a:xfrm>
            <a:off x="2440597" y="1883298"/>
            <a:ext cx="2002638" cy="6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Team disengagement</a:t>
            </a:r>
          </a:p>
        </p:txBody>
      </p:sp>
      <p:sp>
        <p:nvSpPr>
          <p:cNvPr id="5" name="Google Shape;1256;p45">
            <a:extLst>
              <a:ext uri="{FF2B5EF4-FFF2-40B4-BE49-F238E27FC236}">
                <a16:creationId xmlns:a16="http://schemas.microsoft.com/office/drawing/2014/main" id="{043F7D92-E33F-5BA2-D6C3-24A3E383C4B6}"/>
              </a:ext>
            </a:extLst>
          </p:cNvPr>
          <p:cNvSpPr txBox="1">
            <a:spLocks/>
          </p:cNvSpPr>
          <p:nvPr/>
        </p:nvSpPr>
        <p:spPr>
          <a:xfrm>
            <a:off x="4611216" y="1876374"/>
            <a:ext cx="1973958" cy="7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More of a strain on leadership</a:t>
            </a:r>
          </a:p>
        </p:txBody>
      </p:sp>
      <p:sp>
        <p:nvSpPr>
          <p:cNvPr id="6" name="Google Shape;1256;p45">
            <a:extLst>
              <a:ext uri="{FF2B5EF4-FFF2-40B4-BE49-F238E27FC236}">
                <a16:creationId xmlns:a16="http://schemas.microsoft.com/office/drawing/2014/main" id="{54E637A1-DEFC-0674-72E6-E3E7769E651E}"/>
              </a:ext>
            </a:extLst>
          </p:cNvPr>
          <p:cNvSpPr txBox="1">
            <a:spLocks/>
          </p:cNvSpPr>
          <p:nvPr/>
        </p:nvSpPr>
        <p:spPr>
          <a:xfrm>
            <a:off x="6738824" y="1876374"/>
            <a:ext cx="2002628" cy="6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Slow Response to Challenges</a:t>
            </a:r>
          </a:p>
        </p:txBody>
      </p:sp>
      <p:cxnSp>
        <p:nvCxnSpPr>
          <p:cNvPr id="10" name="Google Shape;1088;p38">
            <a:extLst>
              <a:ext uri="{FF2B5EF4-FFF2-40B4-BE49-F238E27FC236}">
                <a16:creationId xmlns:a16="http://schemas.microsoft.com/office/drawing/2014/main" id="{FF42EB30-0ED6-79BB-DD73-A46E9D0E0A8A}"/>
              </a:ext>
            </a:extLst>
          </p:cNvPr>
          <p:cNvCxnSpPr>
            <a:cxnSpLocks/>
          </p:cNvCxnSpPr>
          <p:nvPr/>
        </p:nvCxnSpPr>
        <p:spPr>
          <a:xfrm>
            <a:off x="3441904" y="1380787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88;p38">
            <a:extLst>
              <a:ext uri="{FF2B5EF4-FFF2-40B4-BE49-F238E27FC236}">
                <a16:creationId xmlns:a16="http://schemas.microsoft.com/office/drawing/2014/main" id="{4278EF85-79DD-56EF-513E-813E1E1310F6}"/>
              </a:ext>
            </a:extLst>
          </p:cNvPr>
          <p:cNvCxnSpPr>
            <a:cxnSpLocks/>
          </p:cNvCxnSpPr>
          <p:nvPr/>
        </p:nvCxnSpPr>
        <p:spPr>
          <a:xfrm>
            <a:off x="5598183" y="1405421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88;p38">
            <a:extLst>
              <a:ext uri="{FF2B5EF4-FFF2-40B4-BE49-F238E27FC236}">
                <a16:creationId xmlns:a16="http://schemas.microsoft.com/office/drawing/2014/main" id="{F6423C95-CF9E-9CE6-88C4-08A4BB8D6FA3}"/>
              </a:ext>
            </a:extLst>
          </p:cNvPr>
          <p:cNvCxnSpPr>
            <a:cxnSpLocks/>
          </p:cNvCxnSpPr>
          <p:nvPr/>
        </p:nvCxnSpPr>
        <p:spPr>
          <a:xfrm>
            <a:off x="1345355" y="1405421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88;p38">
            <a:extLst>
              <a:ext uri="{FF2B5EF4-FFF2-40B4-BE49-F238E27FC236}">
                <a16:creationId xmlns:a16="http://schemas.microsoft.com/office/drawing/2014/main" id="{B8A9647D-47E2-83F4-7EB3-E35BFE095350}"/>
              </a:ext>
            </a:extLst>
          </p:cNvPr>
          <p:cNvCxnSpPr>
            <a:cxnSpLocks/>
          </p:cNvCxnSpPr>
          <p:nvPr/>
        </p:nvCxnSpPr>
        <p:spPr>
          <a:xfrm>
            <a:off x="7740125" y="1405421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08;p28">
            <a:extLst>
              <a:ext uri="{FF2B5EF4-FFF2-40B4-BE49-F238E27FC236}">
                <a16:creationId xmlns:a16="http://schemas.microsoft.com/office/drawing/2014/main" id="{C5C732B4-49AB-0A61-B21C-DDCCF2054985}"/>
              </a:ext>
            </a:extLst>
          </p:cNvPr>
          <p:cNvSpPr txBox="1">
            <a:spLocks/>
          </p:cNvSpPr>
          <p:nvPr/>
        </p:nvSpPr>
        <p:spPr>
          <a:xfrm>
            <a:off x="3334667" y="509698"/>
            <a:ext cx="24746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800" b="1" dirty="0">
                <a:solidFill>
                  <a:srgbClr val="92D050"/>
                </a:solidFill>
              </a:rPr>
              <a:t>DISADVANTAGES</a:t>
            </a:r>
          </a:p>
        </p:txBody>
      </p:sp>
      <p:pic>
        <p:nvPicPr>
          <p:cNvPr id="2050" name="Picture 2" descr="Creativity ">
            <a:extLst>
              <a:ext uri="{FF2B5EF4-FFF2-40B4-BE49-F238E27FC236}">
                <a16:creationId xmlns:a16="http://schemas.microsoft.com/office/drawing/2014/main" id="{C529EAC4-D41E-8EE9-AEDA-F296F28E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2" y="2686357"/>
            <a:ext cx="1596506" cy="15965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2" name="Picture 4" descr="United ">
            <a:extLst>
              <a:ext uri="{FF2B5EF4-FFF2-40B4-BE49-F238E27FC236}">
                <a16:creationId xmlns:a16="http://schemas.microsoft.com/office/drawing/2014/main" id="{24616F52-70EC-E85C-5912-2A2A8FB51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51" y="2686357"/>
            <a:ext cx="1596506" cy="15965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4" name="Picture 6" descr="Leadership ">
            <a:extLst>
              <a:ext uri="{FF2B5EF4-FFF2-40B4-BE49-F238E27FC236}">
                <a16:creationId xmlns:a16="http://schemas.microsoft.com/office/drawing/2014/main" id="{129ADD8D-C2A8-25D2-67C0-78706B72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30" y="2686357"/>
            <a:ext cx="1596506" cy="15965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6" name="Picture 8" descr="Difficulties ">
            <a:extLst>
              <a:ext uri="{FF2B5EF4-FFF2-40B4-BE49-F238E27FC236}">
                <a16:creationId xmlns:a16="http://schemas.microsoft.com/office/drawing/2014/main" id="{B5DFD490-3E22-4D6D-84BE-CA200ED1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872" y="2691014"/>
            <a:ext cx="1596506" cy="15965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Google Shape;693;p32">
            <a:extLst>
              <a:ext uri="{FF2B5EF4-FFF2-40B4-BE49-F238E27FC236}">
                <a16:creationId xmlns:a16="http://schemas.microsoft.com/office/drawing/2014/main" id="{A86A9732-1254-BA34-86C1-8D1DCDED825B}"/>
              </a:ext>
            </a:extLst>
          </p:cNvPr>
          <p:cNvSpPr/>
          <p:nvPr/>
        </p:nvSpPr>
        <p:spPr>
          <a:xfrm>
            <a:off x="570585" y="1327950"/>
            <a:ext cx="8002830" cy="7460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65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550823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03. WHEN TO USE THE TOP-DOWN APPROACH?</a:t>
            </a:r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6054436" y="3046425"/>
            <a:ext cx="2723685" cy="776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solution can be divided into smaller subproblems that can be solved independently.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449718" y="1647872"/>
            <a:ext cx="2639848" cy="776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 is complex and needs to be broken down into smaller, manageable parts.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6054436" y="1647872"/>
            <a:ext cx="2391792" cy="782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a need to understand the big picture before diving into details.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449716" y="3056272"/>
            <a:ext cx="2639848" cy="776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clear understanding of the end goal is required before starting the project.</a:t>
            </a: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stCxn id="611" idx="3"/>
            <a:endCxn id="613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7" name="Google Shape;617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8" name="Google Shape;618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2" name="Google Shape;632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8632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04. HOW TO APPLY THE TOP-DOWN APPROACH?</a:t>
            </a:r>
            <a:endParaRPr sz="2400" dirty="0"/>
          </a:p>
        </p:txBody>
      </p:sp>
      <p:cxnSp>
        <p:nvCxnSpPr>
          <p:cNvPr id="1091" name="Google Shape;1091;p38"/>
          <p:cNvCxnSpPr>
            <a:cxnSpLocks/>
          </p:cNvCxnSpPr>
          <p:nvPr/>
        </p:nvCxnSpPr>
        <p:spPr>
          <a:xfrm>
            <a:off x="162560" y="2918100"/>
            <a:ext cx="8669867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A9DB3C-C747-65E5-4E1D-65B804902785}"/>
              </a:ext>
            </a:extLst>
          </p:cNvPr>
          <p:cNvGrpSpPr/>
          <p:nvPr/>
        </p:nvGrpSpPr>
        <p:grpSpPr>
          <a:xfrm>
            <a:off x="727517" y="2404550"/>
            <a:ext cx="373500" cy="700300"/>
            <a:chOff x="763124" y="2404550"/>
            <a:chExt cx="373500" cy="700300"/>
          </a:xfrm>
        </p:grpSpPr>
        <p:cxnSp>
          <p:nvCxnSpPr>
            <p:cNvPr id="1086" name="Google Shape;1086;p38"/>
            <p:cNvCxnSpPr/>
            <p:nvPr/>
          </p:nvCxnSpPr>
          <p:spPr>
            <a:xfrm>
              <a:off x="948260" y="2404550"/>
              <a:ext cx="0" cy="4551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2" name="Google Shape;1092;p38"/>
            <p:cNvGrpSpPr/>
            <p:nvPr/>
          </p:nvGrpSpPr>
          <p:grpSpPr>
            <a:xfrm>
              <a:off x="763124" y="2731350"/>
              <a:ext cx="373500" cy="373500"/>
              <a:chOff x="1372725" y="1912500"/>
              <a:chExt cx="373500" cy="373500"/>
            </a:xfrm>
          </p:grpSpPr>
          <p:sp>
            <p:nvSpPr>
              <p:cNvPr id="1093" name="Google Shape;1093;p38"/>
              <p:cNvSpPr/>
              <p:nvPr/>
            </p:nvSpPr>
            <p:spPr>
              <a:xfrm>
                <a:off x="146406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137272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F24928-38A9-79EA-D7B1-4204F209E852}"/>
              </a:ext>
            </a:extLst>
          </p:cNvPr>
          <p:cNvGrpSpPr/>
          <p:nvPr/>
        </p:nvGrpSpPr>
        <p:grpSpPr>
          <a:xfrm>
            <a:off x="2447211" y="2731350"/>
            <a:ext cx="373500" cy="700300"/>
            <a:chOff x="2310588" y="2731350"/>
            <a:chExt cx="373500" cy="700300"/>
          </a:xfrm>
        </p:grpSpPr>
        <p:cxnSp>
          <p:nvCxnSpPr>
            <p:cNvPr id="1087" name="Google Shape;1087;p38"/>
            <p:cNvCxnSpPr/>
            <p:nvPr/>
          </p:nvCxnSpPr>
          <p:spPr>
            <a:xfrm>
              <a:off x="2490561" y="2976550"/>
              <a:ext cx="0" cy="4551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5" name="Google Shape;1095;p38"/>
            <p:cNvGrpSpPr/>
            <p:nvPr/>
          </p:nvGrpSpPr>
          <p:grpSpPr>
            <a:xfrm>
              <a:off x="2310588" y="2731350"/>
              <a:ext cx="373500" cy="373500"/>
              <a:chOff x="3212675" y="1912500"/>
              <a:chExt cx="373500" cy="373500"/>
            </a:xfrm>
          </p:grpSpPr>
          <p:sp>
            <p:nvSpPr>
              <p:cNvPr id="1096" name="Google Shape;1096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E8472A-BAD7-63BF-6E3E-86F3EEC17FE4}"/>
              </a:ext>
            </a:extLst>
          </p:cNvPr>
          <p:cNvGrpSpPr/>
          <p:nvPr/>
        </p:nvGrpSpPr>
        <p:grpSpPr>
          <a:xfrm>
            <a:off x="4385250" y="2404550"/>
            <a:ext cx="373500" cy="700300"/>
            <a:chOff x="4247766" y="2404550"/>
            <a:chExt cx="373500" cy="700300"/>
          </a:xfrm>
        </p:grpSpPr>
        <p:cxnSp>
          <p:nvCxnSpPr>
            <p:cNvPr id="1088" name="Google Shape;1088;p38"/>
            <p:cNvCxnSpPr/>
            <p:nvPr/>
          </p:nvCxnSpPr>
          <p:spPr>
            <a:xfrm>
              <a:off x="4439826" y="2404550"/>
              <a:ext cx="0" cy="4551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9" name="Google Shape;1099;p38"/>
            <p:cNvSpPr/>
            <p:nvPr/>
          </p:nvSpPr>
          <p:spPr>
            <a:xfrm>
              <a:off x="4339104" y="282270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4247766" y="273135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8AAF70-541B-7FE8-B94C-70355108A012}"/>
              </a:ext>
            </a:extLst>
          </p:cNvPr>
          <p:cNvGrpSpPr/>
          <p:nvPr/>
        </p:nvGrpSpPr>
        <p:grpSpPr>
          <a:xfrm>
            <a:off x="6169678" y="2731350"/>
            <a:ext cx="373500" cy="700300"/>
            <a:chOff x="6310831" y="2731350"/>
            <a:chExt cx="373500" cy="700300"/>
          </a:xfrm>
        </p:grpSpPr>
        <p:cxnSp>
          <p:nvCxnSpPr>
            <p:cNvPr id="1089" name="Google Shape;1089;p38"/>
            <p:cNvCxnSpPr/>
            <p:nvPr/>
          </p:nvCxnSpPr>
          <p:spPr>
            <a:xfrm>
              <a:off x="6494024" y="2976550"/>
              <a:ext cx="0" cy="4551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01" name="Google Shape;1101;p38"/>
            <p:cNvGrpSpPr/>
            <p:nvPr/>
          </p:nvGrpSpPr>
          <p:grpSpPr>
            <a:xfrm>
              <a:off x="6310831" y="2731350"/>
              <a:ext cx="373500" cy="373500"/>
              <a:chOff x="7457825" y="1912500"/>
              <a:chExt cx="373500" cy="373500"/>
            </a:xfrm>
          </p:grpSpPr>
          <p:sp>
            <p:nvSpPr>
              <p:cNvPr id="1102" name="Google Shape;1102;p38"/>
              <p:cNvSpPr/>
              <p:nvPr/>
            </p:nvSpPr>
            <p:spPr>
              <a:xfrm>
                <a:off x="754916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745782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262681" y="1772908"/>
            <a:ext cx="1286397" cy="545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j-lt"/>
              </a:rPr>
              <a:t>Starting with a big-picture goal</a:t>
            </a: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5396049" y="3623125"/>
            <a:ext cx="188974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Clearly c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ommunicate the plan so employees can understand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1554081" y="3517967"/>
            <a:ext cx="215977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Set a clear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verarching goal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Break down the goal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subTitle" idx="4294967295"/>
          </p:nvPr>
        </p:nvSpPr>
        <p:spPr>
          <a:xfrm>
            <a:off x="3454231" y="1489967"/>
            <a:ext cx="223553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Manager-driven planning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Develop a detailed action plan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262692" y="3118550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Step 1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1990769" y="2291692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Step 2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114" name="Google Shape;1114;p38"/>
          <p:cNvSpPr txBox="1">
            <a:spLocks noGrp="1"/>
          </p:cNvSpPr>
          <p:nvPr>
            <p:ph type="ctrTitle" idx="4294967295"/>
          </p:nvPr>
        </p:nvSpPr>
        <p:spPr>
          <a:xfrm>
            <a:off x="3933933" y="3129533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Step 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115" name="Google Shape;1115;p38"/>
          <p:cNvSpPr txBox="1">
            <a:spLocks noGrp="1"/>
          </p:cNvSpPr>
          <p:nvPr>
            <p:ph type="ctrTitle" idx="4294967295"/>
          </p:nvPr>
        </p:nvSpPr>
        <p:spPr>
          <a:xfrm>
            <a:off x="5730003" y="2273415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Step 4</a:t>
            </a:r>
            <a:endParaRPr sz="1800" dirty="0">
              <a:solidFill>
                <a:schemeClr val="accent4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312003-18B0-0AD7-D673-64268938FEB4}"/>
              </a:ext>
            </a:extLst>
          </p:cNvPr>
          <p:cNvGrpSpPr/>
          <p:nvPr/>
        </p:nvGrpSpPr>
        <p:grpSpPr>
          <a:xfrm>
            <a:off x="7883104" y="2404550"/>
            <a:ext cx="373500" cy="700300"/>
            <a:chOff x="8111175" y="2404550"/>
            <a:chExt cx="373500" cy="700300"/>
          </a:xfrm>
        </p:grpSpPr>
        <p:cxnSp>
          <p:nvCxnSpPr>
            <p:cNvPr id="8" name="Google Shape;1086;p38">
              <a:extLst>
                <a:ext uri="{FF2B5EF4-FFF2-40B4-BE49-F238E27FC236}">
                  <a16:creationId xmlns:a16="http://schemas.microsoft.com/office/drawing/2014/main" id="{040A90D1-4552-ED8B-F0A6-5F775A063AAA}"/>
                </a:ext>
              </a:extLst>
            </p:cNvPr>
            <p:cNvCxnSpPr/>
            <p:nvPr/>
          </p:nvCxnSpPr>
          <p:spPr>
            <a:xfrm>
              <a:off x="8296311" y="2404550"/>
              <a:ext cx="0" cy="4551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" name="Google Shape;1092;p38">
              <a:extLst>
                <a:ext uri="{FF2B5EF4-FFF2-40B4-BE49-F238E27FC236}">
                  <a16:creationId xmlns:a16="http://schemas.microsoft.com/office/drawing/2014/main" id="{CBB6B650-EC4D-C6D9-94C2-15BBA050428E}"/>
                </a:ext>
              </a:extLst>
            </p:cNvPr>
            <p:cNvGrpSpPr/>
            <p:nvPr/>
          </p:nvGrpSpPr>
          <p:grpSpPr>
            <a:xfrm>
              <a:off x="8111175" y="2731350"/>
              <a:ext cx="373500" cy="373500"/>
              <a:chOff x="1372725" y="1912500"/>
              <a:chExt cx="373500" cy="373500"/>
            </a:xfrm>
          </p:grpSpPr>
          <p:sp>
            <p:nvSpPr>
              <p:cNvPr id="10" name="Google Shape;1093;p38">
                <a:extLst>
                  <a:ext uri="{FF2B5EF4-FFF2-40B4-BE49-F238E27FC236}">
                    <a16:creationId xmlns:a16="http://schemas.microsoft.com/office/drawing/2014/main" id="{3C3ABD29-E8F7-DF54-A7B2-82F65FF939FA}"/>
                  </a:ext>
                </a:extLst>
              </p:cNvPr>
              <p:cNvSpPr/>
              <p:nvPr/>
            </p:nvSpPr>
            <p:spPr>
              <a:xfrm>
                <a:off x="146406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94;p38">
                <a:extLst>
                  <a:ext uri="{FF2B5EF4-FFF2-40B4-BE49-F238E27FC236}">
                    <a16:creationId xmlns:a16="http://schemas.microsoft.com/office/drawing/2014/main" id="{9FAE6673-4AFB-81EA-99F0-CB2951B3F8F2}"/>
                  </a:ext>
                </a:extLst>
              </p:cNvPr>
              <p:cNvSpPr/>
              <p:nvPr/>
            </p:nvSpPr>
            <p:spPr>
              <a:xfrm>
                <a:off x="137272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Google Shape;1105;p38">
            <a:extLst>
              <a:ext uri="{FF2B5EF4-FFF2-40B4-BE49-F238E27FC236}">
                <a16:creationId xmlns:a16="http://schemas.microsoft.com/office/drawing/2014/main" id="{DDFDC755-2B7D-AB29-01DC-DEFA9DE3C923}"/>
              </a:ext>
            </a:extLst>
          </p:cNvPr>
          <p:cNvSpPr txBox="1">
            <a:spLocks/>
          </p:cNvSpPr>
          <p:nvPr/>
        </p:nvSpPr>
        <p:spPr>
          <a:xfrm>
            <a:off x="6724788" y="1772908"/>
            <a:ext cx="2319832" cy="54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Monitor and manage progress and evaluate results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Google Shape;1112;p38">
            <a:extLst>
              <a:ext uri="{FF2B5EF4-FFF2-40B4-BE49-F238E27FC236}">
                <a16:creationId xmlns:a16="http://schemas.microsoft.com/office/drawing/2014/main" id="{6C6CA352-F934-947E-328B-0D5ACEF35A56}"/>
              </a:ext>
            </a:extLst>
          </p:cNvPr>
          <p:cNvSpPr txBox="1">
            <a:spLocks/>
          </p:cNvSpPr>
          <p:nvPr/>
        </p:nvSpPr>
        <p:spPr>
          <a:xfrm>
            <a:off x="7418279" y="3113745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accent2"/>
                </a:solidFill>
              </a:rPr>
              <a:t>Step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357;p47">
            <a:extLst>
              <a:ext uri="{FF2B5EF4-FFF2-40B4-BE49-F238E27FC236}">
                <a16:creationId xmlns:a16="http://schemas.microsoft.com/office/drawing/2014/main" id="{127A5B14-E459-36F9-BCEB-5B3FA2147063}"/>
              </a:ext>
            </a:extLst>
          </p:cNvPr>
          <p:cNvSpPr txBox="1"/>
          <p:nvPr/>
        </p:nvSpPr>
        <p:spPr>
          <a:xfrm>
            <a:off x="3174496" y="2497268"/>
            <a:ext cx="2795008" cy="109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1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 would like to send my sincere thanks to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1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Mr. Dao Vo, creator of the Journey to Your Best program. The program has helped me change myself, dare to challenge myself and rise. I wish you and the program to grow and continue to help many more people.</a:t>
            </a:r>
            <a:endParaRPr sz="1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" name="Google Shape;1355;p47">
            <a:extLst>
              <a:ext uri="{FF2B5EF4-FFF2-40B4-BE49-F238E27FC236}">
                <a16:creationId xmlns:a16="http://schemas.microsoft.com/office/drawing/2014/main" id="{BBA95BDD-6C42-6FDE-B975-5A353CE17206}"/>
              </a:ext>
            </a:extLst>
          </p:cNvPr>
          <p:cNvSpPr txBox="1">
            <a:spLocks/>
          </p:cNvSpPr>
          <p:nvPr/>
        </p:nvSpPr>
        <p:spPr>
          <a:xfrm>
            <a:off x="2348694" y="1375868"/>
            <a:ext cx="4446612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601429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305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Share Tech</vt:lpstr>
      <vt:lpstr>Arial</vt:lpstr>
      <vt:lpstr>Fira Sans Condensed Medium</vt:lpstr>
      <vt:lpstr>Fira Sans Extra Condensed Medium</vt:lpstr>
      <vt:lpstr>Advent Pro SemiBold</vt:lpstr>
      <vt:lpstr>Maven Pro</vt:lpstr>
      <vt:lpstr>Data Science Consulting by Slidesgo</vt:lpstr>
      <vt:lpstr>Topic 1: What’s topdown approach and how to apply it</vt:lpstr>
      <vt:lpstr>The Top-Down approach advantages and disadvantage</vt:lpstr>
      <vt:lpstr>01. WHAT IS TOP-DOWN APPROACH?</vt:lpstr>
      <vt:lpstr>02.THE TOP-DOWN APPROACH ADVANTAGES AND DISADVANTAGE</vt:lpstr>
      <vt:lpstr>02.THE TOP-DOWN APPROACH ADVANTAGES AND DISADVANTAGE</vt:lpstr>
      <vt:lpstr>03. WHEN TO USE THE TOP-DOWN APPROACH?</vt:lpstr>
      <vt:lpstr>04. HOW TO APPLY THE TOP-DOWN APPROACH?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1: What’s topdown approach and how to apply it</dc:title>
  <cp:lastModifiedBy>TRẦN TRUNG HIẾU</cp:lastModifiedBy>
  <cp:revision>8</cp:revision>
  <dcterms:modified xsi:type="dcterms:W3CDTF">2024-01-11T11:38:33Z</dcterms:modified>
</cp:coreProperties>
</file>