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7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A037D-E041-4F36-A9B7-8CF8C429C6E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709D8-A5FE-493A-A935-C8D8D2F3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1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6343-AB3A-421E-9A63-E08BFC6516AD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E0-A918-4FBE-BC6D-BDFB9F9E6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1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6343-AB3A-421E-9A63-E08BFC6516AD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E0-A918-4FBE-BC6D-BDFB9F9E6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6343-AB3A-421E-9A63-E08BFC6516AD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E0-A918-4FBE-BC6D-BDFB9F9E6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6343-AB3A-421E-9A63-E08BFC6516AD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E0-A918-4FBE-BC6D-BDFB9F9E6F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ight Triangle 8"/>
          <p:cNvSpPr/>
          <p:nvPr userDrawn="1"/>
        </p:nvSpPr>
        <p:spPr>
          <a:xfrm flipH="1">
            <a:off x="7848600" y="5562600"/>
            <a:ext cx="1295400" cy="1295400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152400"/>
            <a:ext cx="91440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4" descr="E:\cells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8064500" y="-404284"/>
            <a:ext cx="1184704" cy="162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E:\cells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rot="16200000">
            <a:off x="7361023" y="-486092"/>
            <a:ext cx="1184702" cy="162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E:\cells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rot="5400000">
            <a:off x="6734491" y="-257491"/>
            <a:ext cx="1184706" cy="162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E:\cells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 flipH="1">
            <a:off x="5978096" y="-404284"/>
            <a:ext cx="1184704" cy="162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83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6343-AB3A-421E-9A63-E08BFC6516AD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E0-A918-4FBE-BC6D-BDFB9F9E6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0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6343-AB3A-421E-9A63-E08BFC6516AD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E0-A918-4FBE-BC6D-BDFB9F9E6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6343-AB3A-421E-9A63-E08BFC6516AD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E0-A918-4FBE-BC6D-BDFB9F9E6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4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6343-AB3A-421E-9A63-E08BFC6516AD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E0-A918-4FBE-BC6D-BDFB9F9E6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9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6343-AB3A-421E-9A63-E08BFC6516AD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E0-A918-4FBE-BC6D-BDFB9F9E6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1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6343-AB3A-421E-9A63-E08BFC6516AD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E0-A918-4FBE-BC6D-BDFB9F9E6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6343-AB3A-421E-9A63-E08BFC6516AD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E0-A918-4FBE-BC6D-BDFB9F9E6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6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96343-AB3A-421E-9A63-E08BFC6516AD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BC6E0-A918-4FBE-BC6D-BDFB9F9E6F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ight Triangle 6"/>
          <p:cNvSpPr/>
          <p:nvPr userDrawn="1"/>
        </p:nvSpPr>
        <p:spPr>
          <a:xfrm flipH="1">
            <a:off x="7848600" y="5562600"/>
            <a:ext cx="1295400" cy="1295400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E:\cells.pn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8064500" y="-404284"/>
            <a:ext cx="1184704" cy="162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E:\cells.pn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rot="16200000">
            <a:off x="7361023" y="-486092"/>
            <a:ext cx="1184702" cy="162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E:\cells.pn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rot="5400000">
            <a:off x="6734491" y="-257491"/>
            <a:ext cx="1184706" cy="162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E:\cells.pn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 flipH="1">
            <a:off x="5978096" y="-404284"/>
            <a:ext cx="1184704" cy="162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3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FLOW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Game Design Document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914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</a:rPr>
              <a:t>BlueMoon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20-11-2016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5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1"/>
            <a:ext cx="82296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End of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Flow</a:t>
            </a:r>
            <a:r>
              <a:rPr lang="en-US" sz="4400" dirty="0" smtClean="0">
                <a:solidFill>
                  <a:schemeClr val="tx2">
                    <a:lumMod val="75000"/>
                  </a:schemeClr>
                </a:solidFill>
              </a:rPr>
              <a:t> is a match -3 puzzle game focusing on the continuity.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Goal</a:t>
            </a:r>
          </a:p>
          <a:p>
            <a:r>
              <a:rPr lang="en-US" sz="4400" dirty="0" smtClean="0"/>
              <a:t>Score as much as possible by making the </a:t>
            </a:r>
            <a:r>
              <a:rPr lang="en-US" sz="4400" dirty="0" smtClean="0">
                <a:solidFill>
                  <a:schemeClr val="tx2">
                    <a:lumMod val="75000"/>
                  </a:schemeClr>
                </a:solidFill>
              </a:rPr>
              <a:t>longest line of flow.</a:t>
            </a:r>
          </a:p>
          <a:p>
            <a:pPr marL="0" indent="0">
              <a:buNone/>
            </a:pPr>
            <a:endParaRPr lang="en-US" sz="4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4400" b="1" dirty="0" smtClean="0"/>
              <a:t>Features</a:t>
            </a:r>
            <a:endParaRPr lang="en-US" sz="4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4400" dirty="0" smtClean="0">
                <a:solidFill>
                  <a:schemeClr val="tx2">
                    <a:lumMod val="75000"/>
                  </a:schemeClr>
                </a:solidFill>
              </a:rPr>
              <a:t>One-touch control</a:t>
            </a:r>
          </a:p>
          <a:p>
            <a:r>
              <a:rPr lang="en-US" sz="4400" dirty="0" smtClean="0">
                <a:solidFill>
                  <a:schemeClr val="tx2">
                    <a:lumMod val="75000"/>
                  </a:schemeClr>
                </a:solidFill>
              </a:rPr>
              <a:t>Minimalist graphics </a:t>
            </a:r>
          </a:p>
          <a:p>
            <a:r>
              <a:rPr lang="en-US" sz="4400" dirty="0" smtClean="0"/>
              <a:t>Modified match-3 mechanics.</a:t>
            </a:r>
            <a:endParaRPr lang="en-US" sz="4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4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Information</a:t>
            </a:r>
          </a:p>
          <a:p>
            <a:r>
              <a:rPr lang="en-US" sz="4400" dirty="0" smtClean="0">
                <a:solidFill>
                  <a:schemeClr val="tx2">
                    <a:lumMod val="75000"/>
                  </a:schemeClr>
                </a:solidFill>
              </a:rPr>
              <a:t>Genre : Puzzle</a:t>
            </a:r>
          </a:p>
          <a:p>
            <a:r>
              <a:rPr lang="en-US" sz="4400" dirty="0" smtClean="0">
                <a:solidFill>
                  <a:schemeClr val="tx2">
                    <a:lumMod val="75000"/>
                  </a:schemeClr>
                </a:solidFill>
              </a:rPr>
              <a:t>Age : 3+</a:t>
            </a:r>
          </a:p>
          <a:p>
            <a:r>
              <a:rPr lang="en-US" sz="4400" dirty="0" smtClean="0">
                <a:solidFill>
                  <a:schemeClr val="tx2">
                    <a:lumMod val="75000"/>
                  </a:schemeClr>
                </a:solidFill>
              </a:rPr>
              <a:t>Gender: Male and Female</a:t>
            </a:r>
            <a:endParaRPr lang="en-US" sz="4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8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Core Gameplay</a:t>
            </a:r>
            <a:br>
              <a:rPr lang="en-US" sz="3200" dirty="0" smtClean="0"/>
            </a:br>
            <a:r>
              <a:rPr lang="en-US" sz="2400" b="1" dirty="0" smtClean="0"/>
              <a:t>How to Play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2133600"/>
            <a:ext cx="5334000" cy="2057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Play by tapping any tile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he flow moves until it </a:t>
            </a:r>
            <a:r>
              <a:rPr lang="en-US" sz="2800" b="1" dirty="0" smtClean="0"/>
              <a:t>meets a tile with an opposite direction</a:t>
            </a:r>
            <a:r>
              <a:rPr lang="en-US" sz="2800" dirty="0" smtClean="0"/>
              <a:t> or </a:t>
            </a:r>
            <a:r>
              <a:rPr lang="en-US" sz="2800" b="1" dirty="0" smtClean="0"/>
              <a:t>hits the border.</a:t>
            </a:r>
            <a:endParaRPr lang="en-US" sz="28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52800" y="1600200"/>
            <a:ext cx="5334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1028" name="Picture 4" descr="E:\bluemoon\_source\Docs\tut_1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82435"/>
            <a:ext cx="2944091" cy="418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Core Gameplay</a:t>
            </a:r>
            <a:br>
              <a:rPr lang="en-US" sz="3200" dirty="0" smtClean="0"/>
            </a:br>
            <a:r>
              <a:rPr lang="en-US" sz="2400" b="1" dirty="0" smtClean="0"/>
              <a:t>Special Flow</a:t>
            </a:r>
            <a:endParaRPr lang="en-US" sz="32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52800" y="1600200"/>
            <a:ext cx="5334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11" name="Picture 4" descr="E:\bluemoon\_source\Docs\tu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5" y="1482436"/>
            <a:ext cx="2942322" cy="418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352800" y="2133600"/>
            <a:ext cx="5334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When the flow meets its head , a “square” is formed.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ll tiles within and surrounding the square will be destroyed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994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Score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05000" y="3165764"/>
                <a:ext cx="533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𝑷𝒐𝒊𝒏𝒕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=10 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𝑁𝑢𝑚𝑏𝑒𝑟𝑜𝑓𝑇𝑖𝑙𝑒𝑠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𝐵𝑜𝑛𝑢𝑠</m:t>
                      </m:r>
                    </m:oMath>
                  </m:oMathPara>
                </a14:m>
                <a:endParaRPr lang="en-US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165764"/>
                <a:ext cx="533400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29" r="-11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05000" y="3694699"/>
                <a:ext cx="533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𝑩𝒐𝒏𝒖𝒔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𝑁𝑢𝑚𝑏𝑒𝑟𝑜𝑓𝑇𝑖𝑙𝑒𝑠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−3 </m:t>
                      </m:r>
                    </m:oMath>
                  </m:oMathPara>
                </a14:m>
                <a:endParaRPr lang="en-US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694699"/>
                <a:ext cx="533400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37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Time </a:t>
            </a:r>
          </a:p>
          <a:p>
            <a:r>
              <a:rPr lang="en-US" dirty="0" smtClean="0"/>
              <a:t>Player starts with 30 seconds.</a:t>
            </a:r>
          </a:p>
          <a:p>
            <a:r>
              <a:rPr lang="en-US" b="1" dirty="0" smtClean="0"/>
              <a:t>300 points </a:t>
            </a:r>
            <a:r>
              <a:rPr lang="en-US" dirty="0" smtClean="0"/>
              <a:t>= </a:t>
            </a:r>
            <a:r>
              <a:rPr lang="en-US" b="1" dirty="0" smtClean="0"/>
              <a:t>1 additional second</a:t>
            </a:r>
          </a:p>
          <a:p>
            <a:r>
              <a:rPr lang="en-US" dirty="0" smtClean="0"/>
              <a:t>Out of time, game over. </a:t>
            </a:r>
          </a:p>
        </p:txBody>
      </p:sp>
    </p:spTree>
    <p:extLst>
      <p:ext uri="{BB962C8B-B14F-4D97-AF65-F5344CB8AC3E}">
        <p14:creationId xmlns:p14="http://schemas.microsoft.com/office/powerpoint/2010/main" val="33025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Game Flow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325090" y="1195818"/>
            <a:ext cx="2438400" cy="131878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Main Menu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3345870" y="4472417"/>
            <a:ext cx="2438400" cy="1318783"/>
            <a:chOff x="3352800" y="1398444"/>
            <a:chExt cx="2438400" cy="1318783"/>
          </a:xfrm>
        </p:grpSpPr>
        <p:sp>
          <p:nvSpPr>
            <p:cNvPr id="9" name="Rectangle 8"/>
            <p:cNvSpPr/>
            <p:nvPr/>
          </p:nvSpPr>
          <p:spPr>
            <a:xfrm>
              <a:off x="3352800" y="2389046"/>
              <a:ext cx="2438400" cy="32818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2"/>
                  </a:solidFill>
                </a:rPr>
                <a:t>Play Again</a:t>
              </a:r>
              <a:endParaRPr lang="en-US" i="1" dirty="0">
                <a:solidFill>
                  <a:schemeClr val="tx2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2800" y="1398444"/>
              <a:ext cx="2438400" cy="131878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Game Over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38945" y="2769608"/>
            <a:ext cx="2438400" cy="6593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Play</a:t>
            </a:r>
          </a:p>
        </p:txBody>
      </p:sp>
      <p:cxnSp>
        <p:nvCxnSpPr>
          <p:cNvPr id="24" name="Elbow Connector 23"/>
          <p:cNvCxnSpPr>
            <a:stCxn id="5" idx="2"/>
            <a:endCxn id="20" idx="0"/>
          </p:cNvCxnSpPr>
          <p:nvPr/>
        </p:nvCxnSpPr>
        <p:spPr>
          <a:xfrm rot="16200000" flipH="1">
            <a:off x="4423713" y="2635175"/>
            <a:ext cx="255009" cy="138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0" idx="2"/>
            <a:endCxn id="11" idx="0"/>
          </p:cNvCxnSpPr>
          <p:nvPr/>
        </p:nvCxnSpPr>
        <p:spPr>
          <a:xfrm rot="16200000" flipH="1">
            <a:off x="4039898" y="3947245"/>
            <a:ext cx="1043418" cy="69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9" idx="1"/>
            <a:endCxn id="20" idx="1"/>
          </p:cNvCxnSpPr>
          <p:nvPr/>
        </p:nvCxnSpPr>
        <p:spPr>
          <a:xfrm rot="10800000">
            <a:off x="3338946" y="3099304"/>
            <a:ext cx="6925" cy="2527806"/>
          </a:xfrm>
          <a:prstGeom prst="bentConnector3">
            <a:avLst>
              <a:gd name="adj1" fmla="val 340108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796145" y="3770601"/>
            <a:ext cx="1530927" cy="350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 of Time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45870" y="2186417"/>
            <a:ext cx="2438400" cy="3281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2"/>
                </a:solidFill>
              </a:rPr>
              <a:t>Tutorial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32017" y="1858236"/>
            <a:ext cx="2438400" cy="3281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2"/>
                </a:solidFill>
              </a:rPr>
              <a:t>Credits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" y="2110214"/>
            <a:ext cx="2438400" cy="131878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Tutorial</a:t>
            </a:r>
            <a:endParaRPr lang="en-US" b="1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6705600" y="1961851"/>
            <a:ext cx="2438400" cy="131878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Credits</a:t>
            </a:r>
            <a:endParaRPr lang="en-US" b="1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21" name="Elbow Connector 20"/>
          <p:cNvCxnSpPr>
            <a:stCxn id="16" idx="3"/>
          </p:cNvCxnSpPr>
          <p:nvPr/>
        </p:nvCxnSpPr>
        <p:spPr>
          <a:xfrm flipV="1">
            <a:off x="2590800" y="2350507"/>
            <a:ext cx="734290" cy="4190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3"/>
            <a:endCxn id="19" idx="1"/>
          </p:cNvCxnSpPr>
          <p:nvPr/>
        </p:nvCxnSpPr>
        <p:spPr>
          <a:xfrm>
            <a:off x="5770417" y="2022327"/>
            <a:ext cx="935183" cy="59891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87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Menu Flow</a:t>
            </a:r>
            <a:endParaRPr lang="en-US" sz="3200" dirty="0"/>
          </a:p>
        </p:txBody>
      </p:sp>
      <p:pic>
        <p:nvPicPr>
          <p:cNvPr id="5122" name="Picture 2" descr="E:\menuflow_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69" y="4794803"/>
            <a:ext cx="1395096" cy="198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E:\menuflow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86" y="1077428"/>
            <a:ext cx="1397926" cy="198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:\menuflow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587" y="1077428"/>
            <a:ext cx="1395096" cy="198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5463374" y="1077428"/>
            <a:ext cx="312769" cy="30493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3" idx="3"/>
          </p:cNvCxnSpPr>
          <p:nvPr/>
        </p:nvCxnSpPr>
        <p:spPr>
          <a:xfrm>
            <a:off x="5776143" y="1229897"/>
            <a:ext cx="1429444" cy="30486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7746750" y="2734916"/>
            <a:ext cx="312769" cy="30493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38" idx="1"/>
            <a:endCxn id="5123" idx="3"/>
          </p:cNvCxnSpPr>
          <p:nvPr/>
        </p:nvCxnSpPr>
        <p:spPr>
          <a:xfrm rot="10800000">
            <a:off x="5784112" y="2072343"/>
            <a:ext cx="1806254" cy="4341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7590366" y="1849023"/>
            <a:ext cx="605820" cy="53346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/>
          <p:cNvCxnSpPr>
            <a:stCxn id="56" idx="2"/>
            <a:endCxn id="5122" idx="0"/>
          </p:cNvCxnSpPr>
          <p:nvPr/>
        </p:nvCxnSpPr>
        <p:spPr>
          <a:xfrm rot="5400000">
            <a:off x="4170483" y="3880135"/>
            <a:ext cx="984803" cy="8445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124" idx="2"/>
            <a:endCxn id="48" idx="0"/>
          </p:cNvCxnSpPr>
          <p:nvPr/>
        </p:nvCxnSpPr>
        <p:spPr>
          <a:xfrm rot="16200000" flipH="1">
            <a:off x="7782438" y="3179463"/>
            <a:ext cx="259596" cy="182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155873" y="3318362"/>
            <a:ext cx="1530927" cy="35025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 Game</a:t>
            </a:r>
          </a:p>
        </p:txBody>
      </p:sp>
      <p:pic>
        <p:nvPicPr>
          <p:cNvPr id="5125" name="Picture 5" descr="E:\menuflow_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588" y="4791973"/>
            <a:ext cx="1382913" cy="198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Elbow Connector 51"/>
          <p:cNvCxnSpPr>
            <a:stCxn id="5123" idx="2"/>
            <a:endCxn id="56" idx="0"/>
          </p:cNvCxnSpPr>
          <p:nvPr/>
        </p:nvCxnSpPr>
        <p:spPr>
          <a:xfrm rot="16200000" flipH="1">
            <a:off x="4953104" y="3199299"/>
            <a:ext cx="264090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Flowchart: Decision 55"/>
          <p:cNvSpPr/>
          <p:nvPr/>
        </p:nvSpPr>
        <p:spPr>
          <a:xfrm>
            <a:off x="3980250" y="3331345"/>
            <a:ext cx="2209800" cy="4786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High score ?</a:t>
            </a:r>
          </a:p>
        </p:txBody>
      </p:sp>
      <p:cxnSp>
        <p:nvCxnSpPr>
          <p:cNvPr id="64" name="Elbow Connector 63"/>
          <p:cNvCxnSpPr>
            <a:stCxn id="56" idx="2"/>
            <a:endCxn id="5125" idx="0"/>
          </p:cNvCxnSpPr>
          <p:nvPr/>
        </p:nvCxnSpPr>
        <p:spPr>
          <a:xfrm rot="16200000" flipH="1">
            <a:off x="5107611" y="3787538"/>
            <a:ext cx="981973" cy="10268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980251" y="4189381"/>
            <a:ext cx="682634" cy="35025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770727" y="4189381"/>
            <a:ext cx="682634" cy="35025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</a:p>
        </p:txBody>
      </p:sp>
      <p:pic>
        <p:nvPicPr>
          <p:cNvPr id="1026" name="Picture 2" descr="E:\menuflow_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75" y="1020187"/>
            <a:ext cx="1414294" cy="201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106" y="3820964"/>
            <a:ext cx="1414294" cy="198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7" y="3791155"/>
            <a:ext cx="1422725" cy="2012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ounded Rectangle 22"/>
          <p:cNvSpPr/>
          <p:nvPr/>
        </p:nvSpPr>
        <p:spPr>
          <a:xfrm>
            <a:off x="1066800" y="2753828"/>
            <a:ext cx="312769" cy="30493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stCxn id="23" idx="2"/>
            <a:endCxn id="1028" idx="0"/>
          </p:cNvCxnSpPr>
          <p:nvPr/>
        </p:nvCxnSpPr>
        <p:spPr>
          <a:xfrm rot="5400000">
            <a:off x="611753" y="3179723"/>
            <a:ext cx="732390" cy="4904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086689" y="2762318"/>
            <a:ext cx="312769" cy="30493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27" idx="2"/>
            <a:endCxn id="1027" idx="0"/>
          </p:cNvCxnSpPr>
          <p:nvPr/>
        </p:nvCxnSpPr>
        <p:spPr>
          <a:xfrm rot="16200000" flipH="1">
            <a:off x="1991309" y="3319019"/>
            <a:ext cx="753709" cy="2501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1223184" y="1817028"/>
            <a:ext cx="863505" cy="8418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30" idx="0"/>
            <a:endCxn id="5123" idx="1"/>
          </p:cNvCxnSpPr>
          <p:nvPr/>
        </p:nvCxnSpPr>
        <p:spPr>
          <a:xfrm rot="16200000" flipH="1">
            <a:off x="2892904" y="579061"/>
            <a:ext cx="255314" cy="2731249"/>
          </a:xfrm>
          <a:prstGeom prst="bentConnector4">
            <a:avLst>
              <a:gd name="adj1" fmla="val -89537"/>
              <a:gd name="adj2" fmla="val 57904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1026" idx="1"/>
          </p:cNvCxnSpPr>
          <p:nvPr/>
        </p:nvCxnSpPr>
        <p:spPr>
          <a:xfrm rot="5400000" flipH="1" flipV="1">
            <a:off x="-273380" y="2532001"/>
            <a:ext cx="1761135" cy="757175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026" idx="3"/>
          </p:cNvCxnSpPr>
          <p:nvPr/>
        </p:nvCxnSpPr>
        <p:spPr>
          <a:xfrm rot="16200000" flipV="1">
            <a:off x="1742978" y="2687111"/>
            <a:ext cx="1771964" cy="457781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-75447" y="2716998"/>
            <a:ext cx="682634" cy="35025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Tap</a:t>
            </a:r>
            <a:endParaRPr lang="en-US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2604253" y="2691598"/>
            <a:ext cx="682634" cy="35025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913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version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00400" y="1676400"/>
            <a:ext cx="54864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Split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Divides flow in 2 (horizontally, vertically) or 4.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24098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3207" y="990601"/>
            <a:ext cx="82296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New Tile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3207" y="3322638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600" b="1" dirty="0" smtClean="0"/>
              <a:t>New Mode</a:t>
            </a:r>
            <a:endParaRPr lang="en-US" sz="36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4008438"/>
            <a:ext cx="8229600" cy="23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 smtClean="0"/>
              <a:t>Move </a:t>
            </a:r>
          </a:p>
          <a:p>
            <a:r>
              <a:rPr lang="en-US" dirty="0" smtClean="0"/>
              <a:t>Unlimited time and 30 moves. </a:t>
            </a:r>
          </a:p>
          <a:p>
            <a:r>
              <a:rPr lang="en-US" dirty="0" smtClean="0"/>
              <a:t>Each tap is considered a “move”. </a:t>
            </a:r>
          </a:p>
          <a:p>
            <a:r>
              <a:rPr lang="en-US" dirty="0" smtClean="0"/>
              <a:t>Out of Move, game over.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209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FLOW Game Design Document</vt:lpstr>
      <vt:lpstr>Overview</vt:lpstr>
      <vt:lpstr>Core Gameplay How to Play</vt:lpstr>
      <vt:lpstr>Core Gameplay Special Flow</vt:lpstr>
      <vt:lpstr>Score</vt:lpstr>
      <vt:lpstr>Mode</vt:lpstr>
      <vt:lpstr>Game Flow</vt:lpstr>
      <vt:lpstr>Menu Flow</vt:lpstr>
      <vt:lpstr>Next version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Game Design Document</dc:title>
  <dc:creator>sona</dc:creator>
  <cp:lastModifiedBy>sona</cp:lastModifiedBy>
  <cp:revision>55</cp:revision>
  <dcterms:created xsi:type="dcterms:W3CDTF">2016-11-20T02:16:05Z</dcterms:created>
  <dcterms:modified xsi:type="dcterms:W3CDTF">2016-11-20T13:38:10Z</dcterms:modified>
</cp:coreProperties>
</file>