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70" r:id="rId3"/>
    <p:sldId id="262" r:id="rId4"/>
    <p:sldId id="263" r:id="rId5"/>
    <p:sldId id="265" r:id="rId6"/>
    <p:sldId id="266" r:id="rId7"/>
    <p:sldId id="267" r:id="rId8"/>
    <p:sldId id="268" r:id="rId9"/>
    <p:sldId id="269" r:id="rId10"/>
    <p:sldId id="260" r:id="rId11"/>
    <p:sldId id="271" r:id="rId1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60"/>
  </p:normalViewPr>
  <p:slideViewPr>
    <p:cSldViewPr snapToGrid="0">
      <p:cViewPr>
        <p:scale>
          <a:sx n="50" d="100"/>
          <a:sy n="50" d="100"/>
        </p:scale>
        <p:origin x="468" y="-6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32A63-E1D3-4D40-9A5C-D2CA68B78FE4}" type="datetimeFigureOut">
              <a:rPr lang="vi-VN" smtClean="0"/>
              <a:t>29/07/2023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7460C5E-2D1E-4B69-AC9A-21955A3C6837}" type="slidenum">
              <a:rPr lang="vi-VN" smtClean="0"/>
              <a:t>‹#›</a:t>
            </a:fld>
            <a:endParaRPr lang="vi-VN"/>
          </a:p>
        </p:txBody>
      </p:sp>
    </p:spTree>
    <p:extLst>
      <p:ext uri="{BB962C8B-B14F-4D97-AF65-F5344CB8AC3E}">
        <p14:creationId xmlns:p14="http://schemas.microsoft.com/office/powerpoint/2010/main" val="94147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32A63-E1D3-4D40-9A5C-D2CA68B78FE4}" type="datetimeFigureOut">
              <a:rPr lang="vi-VN" smtClean="0"/>
              <a:t>29/07/2023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7460C5E-2D1E-4B69-AC9A-21955A3C6837}" type="slidenum">
              <a:rPr lang="vi-VN" smtClean="0"/>
              <a:t>‹#›</a:t>
            </a:fld>
            <a:endParaRPr lang="vi-VN"/>
          </a:p>
        </p:txBody>
      </p:sp>
    </p:spTree>
    <p:extLst>
      <p:ext uri="{BB962C8B-B14F-4D97-AF65-F5344CB8AC3E}">
        <p14:creationId xmlns:p14="http://schemas.microsoft.com/office/powerpoint/2010/main" val="1153418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32A63-E1D3-4D40-9A5C-D2CA68B78FE4}" type="datetimeFigureOut">
              <a:rPr lang="vi-VN" smtClean="0"/>
              <a:t>29/07/2023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7460C5E-2D1E-4B69-AC9A-21955A3C6837}" type="slidenum">
              <a:rPr lang="vi-VN" smtClean="0"/>
              <a:t>‹#›</a:t>
            </a:fld>
            <a:endParaRPr lang="vi-VN"/>
          </a:p>
        </p:txBody>
      </p:sp>
    </p:spTree>
    <p:extLst>
      <p:ext uri="{BB962C8B-B14F-4D97-AF65-F5344CB8AC3E}">
        <p14:creationId xmlns:p14="http://schemas.microsoft.com/office/powerpoint/2010/main" val="366910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32A63-E1D3-4D40-9A5C-D2CA68B78FE4}" type="datetimeFigureOut">
              <a:rPr lang="vi-VN" smtClean="0"/>
              <a:t>29/07/2023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7460C5E-2D1E-4B69-AC9A-21955A3C6837}" type="slidenum">
              <a:rPr lang="vi-VN" smtClean="0"/>
              <a:t>‹#›</a:t>
            </a:fld>
            <a:endParaRPr lang="vi-VN"/>
          </a:p>
        </p:txBody>
      </p:sp>
    </p:spTree>
    <p:extLst>
      <p:ext uri="{BB962C8B-B14F-4D97-AF65-F5344CB8AC3E}">
        <p14:creationId xmlns:p14="http://schemas.microsoft.com/office/powerpoint/2010/main" val="374847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432A63-E1D3-4D40-9A5C-D2CA68B78FE4}" type="datetimeFigureOut">
              <a:rPr lang="vi-VN" smtClean="0"/>
              <a:t>29/07/2023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7460C5E-2D1E-4B69-AC9A-21955A3C6837}" type="slidenum">
              <a:rPr lang="vi-VN" smtClean="0"/>
              <a:t>‹#›</a:t>
            </a:fld>
            <a:endParaRPr lang="vi-VN"/>
          </a:p>
        </p:txBody>
      </p:sp>
    </p:spTree>
    <p:extLst>
      <p:ext uri="{BB962C8B-B14F-4D97-AF65-F5344CB8AC3E}">
        <p14:creationId xmlns:p14="http://schemas.microsoft.com/office/powerpoint/2010/main" val="103205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32A63-E1D3-4D40-9A5C-D2CA68B78FE4}" type="datetimeFigureOut">
              <a:rPr lang="vi-VN" smtClean="0"/>
              <a:t>29/07/2023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7460C5E-2D1E-4B69-AC9A-21955A3C6837}" type="slidenum">
              <a:rPr lang="vi-VN" smtClean="0"/>
              <a:t>‹#›</a:t>
            </a:fld>
            <a:endParaRPr lang="vi-VN"/>
          </a:p>
        </p:txBody>
      </p:sp>
    </p:spTree>
    <p:extLst>
      <p:ext uri="{BB962C8B-B14F-4D97-AF65-F5344CB8AC3E}">
        <p14:creationId xmlns:p14="http://schemas.microsoft.com/office/powerpoint/2010/main" val="235967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32A63-E1D3-4D40-9A5C-D2CA68B78FE4}" type="datetimeFigureOut">
              <a:rPr lang="vi-VN" smtClean="0"/>
              <a:t>29/07/2023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7460C5E-2D1E-4B69-AC9A-21955A3C6837}" type="slidenum">
              <a:rPr lang="vi-VN" smtClean="0"/>
              <a:t>‹#›</a:t>
            </a:fld>
            <a:endParaRPr lang="vi-VN"/>
          </a:p>
        </p:txBody>
      </p:sp>
    </p:spTree>
    <p:extLst>
      <p:ext uri="{BB962C8B-B14F-4D97-AF65-F5344CB8AC3E}">
        <p14:creationId xmlns:p14="http://schemas.microsoft.com/office/powerpoint/2010/main" val="407716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32A63-E1D3-4D40-9A5C-D2CA68B78FE4}" type="datetimeFigureOut">
              <a:rPr lang="vi-VN" smtClean="0"/>
              <a:t>29/07/2023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7460C5E-2D1E-4B69-AC9A-21955A3C6837}" type="slidenum">
              <a:rPr lang="vi-VN" smtClean="0"/>
              <a:t>‹#›</a:t>
            </a:fld>
            <a:endParaRPr lang="vi-VN"/>
          </a:p>
        </p:txBody>
      </p:sp>
    </p:spTree>
    <p:extLst>
      <p:ext uri="{BB962C8B-B14F-4D97-AF65-F5344CB8AC3E}">
        <p14:creationId xmlns:p14="http://schemas.microsoft.com/office/powerpoint/2010/main" val="17489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32A63-E1D3-4D40-9A5C-D2CA68B78FE4}" type="datetimeFigureOut">
              <a:rPr lang="vi-VN" smtClean="0"/>
              <a:t>29/07/2023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7460C5E-2D1E-4B69-AC9A-21955A3C6837}" type="slidenum">
              <a:rPr lang="vi-VN" smtClean="0"/>
              <a:t>‹#›</a:t>
            </a:fld>
            <a:endParaRPr lang="vi-VN"/>
          </a:p>
        </p:txBody>
      </p:sp>
    </p:spTree>
    <p:extLst>
      <p:ext uri="{BB962C8B-B14F-4D97-AF65-F5344CB8AC3E}">
        <p14:creationId xmlns:p14="http://schemas.microsoft.com/office/powerpoint/2010/main" val="123085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21432A63-E1D3-4D40-9A5C-D2CA68B78FE4}" type="datetimeFigureOut">
              <a:rPr lang="vi-VN" smtClean="0"/>
              <a:t>29/07/2023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7460C5E-2D1E-4B69-AC9A-21955A3C6837}" type="slidenum">
              <a:rPr lang="vi-VN" smtClean="0"/>
              <a:t>‹#›</a:t>
            </a:fld>
            <a:endParaRPr lang="vi-VN"/>
          </a:p>
        </p:txBody>
      </p:sp>
    </p:spTree>
    <p:extLst>
      <p:ext uri="{BB962C8B-B14F-4D97-AF65-F5344CB8AC3E}">
        <p14:creationId xmlns:p14="http://schemas.microsoft.com/office/powerpoint/2010/main" val="317395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21432A63-E1D3-4D40-9A5C-D2CA68B78FE4}" type="datetimeFigureOut">
              <a:rPr lang="vi-VN" smtClean="0"/>
              <a:t>29/07/2023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7460C5E-2D1E-4B69-AC9A-21955A3C6837}" type="slidenum">
              <a:rPr lang="vi-VN" smtClean="0"/>
              <a:t>‹#›</a:t>
            </a:fld>
            <a:endParaRPr lang="vi-VN"/>
          </a:p>
        </p:txBody>
      </p:sp>
    </p:spTree>
    <p:extLst>
      <p:ext uri="{BB962C8B-B14F-4D97-AF65-F5344CB8AC3E}">
        <p14:creationId xmlns:p14="http://schemas.microsoft.com/office/powerpoint/2010/main" val="150656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21432A63-E1D3-4D40-9A5C-D2CA68B78FE4}" type="datetimeFigureOut">
              <a:rPr lang="vi-VN" smtClean="0"/>
              <a:t>29/07/2023</a:t>
            </a:fld>
            <a:endParaRPr lang="vi-VN"/>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17460C5E-2D1E-4B69-AC9A-21955A3C6837}" type="slidenum">
              <a:rPr lang="vi-VN" smtClean="0"/>
              <a:t>‹#›</a:t>
            </a:fld>
            <a:endParaRPr lang="vi-VN"/>
          </a:p>
        </p:txBody>
      </p:sp>
    </p:spTree>
    <p:extLst>
      <p:ext uri="{BB962C8B-B14F-4D97-AF65-F5344CB8AC3E}">
        <p14:creationId xmlns:p14="http://schemas.microsoft.com/office/powerpoint/2010/main" val="20699915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F82389E-01C6-4F68-84CA-B0881946DA35}"/>
              </a:ext>
            </a:extLst>
          </p:cNvPr>
          <p:cNvSpPr txBox="1"/>
          <p:nvPr/>
        </p:nvSpPr>
        <p:spPr>
          <a:xfrm>
            <a:off x="0" y="0"/>
            <a:ext cx="30275213" cy="1477328"/>
          </a:xfrm>
          <a:prstGeom prst="rect">
            <a:avLst/>
          </a:prstGeom>
          <a:noFill/>
        </p:spPr>
        <p:txBody>
          <a:bodyPr wrap="square" rtlCol="0">
            <a:spAutoFit/>
          </a:bodyPr>
          <a:lstStyle/>
          <a:p>
            <a:r>
              <a:rPr lang="en-US" sz="4500"/>
              <a:t>+ Create new Resource (in my case, it’s /calculate), then create new Method which is “ANY”, remember to tick on “Use Lambda Proxy integration” (Lambda function was created before – calculate_func) </a:t>
            </a:r>
            <a:endParaRPr lang="vi-VN" sz="4500"/>
          </a:p>
        </p:txBody>
      </p:sp>
      <p:pic>
        <p:nvPicPr>
          <p:cNvPr id="10" name="Picture 9">
            <a:extLst>
              <a:ext uri="{FF2B5EF4-FFF2-40B4-BE49-F238E27FC236}">
                <a16:creationId xmlns:a16="http://schemas.microsoft.com/office/drawing/2014/main" id="{D7A96AA2-456E-4F11-8AE4-5B5EB8E5A5D3}"/>
              </a:ext>
            </a:extLst>
          </p:cNvPr>
          <p:cNvPicPr>
            <a:picLocks noChangeAspect="1"/>
          </p:cNvPicPr>
          <p:nvPr/>
        </p:nvPicPr>
        <p:blipFill>
          <a:blip r:embed="rId2"/>
          <a:stretch>
            <a:fillRect/>
          </a:stretch>
        </p:blipFill>
        <p:spPr>
          <a:xfrm>
            <a:off x="1605827" y="2269802"/>
            <a:ext cx="27063558" cy="11652675"/>
          </a:xfrm>
          <a:prstGeom prst="rect">
            <a:avLst/>
          </a:prstGeom>
        </p:spPr>
      </p:pic>
    </p:spTree>
    <p:extLst>
      <p:ext uri="{BB962C8B-B14F-4D97-AF65-F5344CB8AC3E}">
        <p14:creationId xmlns:p14="http://schemas.microsoft.com/office/powerpoint/2010/main" val="96347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AB3F09-A3C1-42CD-B575-35FBBF50D450}"/>
              </a:ext>
            </a:extLst>
          </p:cNvPr>
          <p:cNvSpPr txBox="1"/>
          <p:nvPr/>
        </p:nvSpPr>
        <p:spPr>
          <a:xfrm>
            <a:off x="3697478" y="18007591"/>
            <a:ext cx="24456261" cy="17697152"/>
          </a:xfrm>
          <a:prstGeom prst="rect">
            <a:avLst/>
          </a:prstGeom>
          <a:noFill/>
        </p:spPr>
        <p:txBody>
          <a:bodyPr wrap="square" rtlCol="0">
            <a:spAutoFit/>
          </a:bodyPr>
          <a:lstStyle/>
          <a:p>
            <a:pPr algn="just"/>
            <a:r>
              <a:rPr lang="vi-VN" sz="4400">
                <a:latin typeface="Cambria" panose="02040503050406030204" pitchFamily="18" charset="0"/>
                <a:ea typeface="Cambria" panose="02040503050406030204" pitchFamily="18" charset="0"/>
              </a:rPr>
              <a:t>Khi bạn bật proxy (Use Lambda Proxy integration) trong API Gateway, quá trình xử lý yêu cầu và phản hồi sẽ đơn giản hơn vì API Gateway sẽ chuyển đổi yêu cầu và phản hồi giữa API Gateway và Lambda function dưới dạng JSON, không cần sử dụng mô tả bản mẫu</a:t>
            </a:r>
            <a:r>
              <a:rPr lang="en-US" sz="4400">
                <a:latin typeface="Cambria" panose="02040503050406030204" pitchFamily="18" charset="0"/>
                <a:ea typeface="Cambria" panose="02040503050406030204" pitchFamily="18" charset="0"/>
              </a:rPr>
              <a:t> (Mapping Templates)</a:t>
            </a:r>
            <a:r>
              <a:rPr lang="vi-VN" sz="4400">
                <a:latin typeface="Cambria" panose="02040503050406030204" pitchFamily="18" charset="0"/>
                <a:ea typeface="Cambria" panose="02040503050406030204" pitchFamily="18" charset="0"/>
              </a:rPr>
              <a:t>. Dưới đây là các bước cơ bản API sẽ thực hiện khi bật proxy:</a:t>
            </a: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1. </a:t>
            </a:r>
            <a:r>
              <a:rPr lang="vi-VN" sz="4400">
                <a:latin typeface="Cambria" panose="02040503050406030204" pitchFamily="18" charset="0"/>
                <a:ea typeface="Cambria" panose="02040503050406030204" pitchFamily="18" charset="0"/>
              </a:rPr>
              <a:t>Yêu cầu (Request) từ Client: Khi một yêu cầu HTTP được gửi từ máy khách (client) đến API Gateway, API Gateway sẽ nhận yêu cầu này.</a:t>
            </a: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2. </a:t>
            </a:r>
            <a:r>
              <a:rPr lang="vi-VN" sz="4400">
                <a:latin typeface="Cambria" panose="02040503050406030204" pitchFamily="18" charset="0"/>
                <a:ea typeface="Cambria" panose="02040503050406030204" pitchFamily="18" charset="0"/>
              </a:rPr>
              <a:t>Gọi Lambda Function: API Gateway sẽ gọi Lambda function và chuyển toàn bộ thông tin từ yêu cầu của API Gateway tới Lambda function trong định dạng JSON.</a:t>
            </a: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3. </a:t>
            </a:r>
            <a:r>
              <a:rPr lang="vi-VN" sz="4400">
                <a:latin typeface="Cambria" panose="02040503050406030204" pitchFamily="18" charset="0"/>
                <a:ea typeface="Cambria" panose="02040503050406030204" pitchFamily="18" charset="0"/>
              </a:rPr>
              <a:t>Xử lý trong Lambda Function: Lambda function sẽ nhận yêu cầu dưới dạng đối tượng JSON và xử lý yêu cầu dựa trên các thông tin như phương thức HTTP, tiêu đề (headers), tham số truy vấn (query parameters) và phần thân (body) của yêu cầu.</a:t>
            </a: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4. </a:t>
            </a:r>
            <a:r>
              <a:rPr lang="vi-VN" sz="4400">
                <a:latin typeface="Cambria" panose="02040503050406030204" pitchFamily="18" charset="0"/>
                <a:ea typeface="Cambria" panose="02040503050406030204" pitchFamily="18" charset="0"/>
              </a:rPr>
              <a:t>Phản hồi (Response) từ Lambda Function: Sau khi Lambda function hoàn thành xử lý, nó sẽ trả về một phản hồi (response) dưới dạng đối tượng JSON.</a:t>
            </a: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5 .</a:t>
            </a:r>
            <a:r>
              <a:rPr lang="vi-VN" sz="4400">
                <a:latin typeface="Cambria" panose="02040503050406030204" pitchFamily="18" charset="0"/>
                <a:ea typeface="Cambria" panose="02040503050406030204" pitchFamily="18" charset="0"/>
              </a:rPr>
              <a:t>Trả về Phản hồi cho Client: API Gateway sẽ chuyển phản hồi từ Lambda function về dưới dạng JSON và trả về phản hồi này cho máy khách (client).</a:t>
            </a:r>
          </a:p>
          <a:p>
            <a:pPr algn="just"/>
            <a:endParaRPr lang="vi-VN" sz="4400">
              <a:latin typeface="Cambria" panose="02040503050406030204" pitchFamily="18" charset="0"/>
              <a:ea typeface="Cambria" panose="02040503050406030204" pitchFamily="18" charset="0"/>
            </a:endParaRPr>
          </a:p>
          <a:p>
            <a:pPr algn="just"/>
            <a:r>
              <a:rPr lang="vi-VN" sz="4400">
                <a:latin typeface="Cambria" panose="02040503050406030204" pitchFamily="18" charset="0"/>
                <a:ea typeface="Cambria" panose="02040503050406030204" pitchFamily="18" charset="0"/>
              </a:rPr>
              <a:t>Lợi ích của việc sử dụng tích hợp proxy Lambda là giảm bớt việc xử lý và cấu hình bởi API Gateway, hỗ trợ truyền thông tin một cách trực tiếp giữa API Gateway và Lambda function. Nó đơn giản hóa cấu hình và giúp tối ưu hóa hiệu suất của hệ thống. Tuy nhiên, điều quan trọng là bạn phải đảm bảo Lambda function của bạn có thể xử lý yêu cầu và phản hồi trong định dạng JSON.</a:t>
            </a:r>
          </a:p>
        </p:txBody>
      </p:sp>
      <p:sp>
        <p:nvSpPr>
          <p:cNvPr id="5" name="Rectangle 4">
            <a:extLst>
              <a:ext uri="{FF2B5EF4-FFF2-40B4-BE49-F238E27FC236}">
                <a16:creationId xmlns:a16="http://schemas.microsoft.com/office/drawing/2014/main" id="{B5FF64A0-EF61-4C4A-9770-34A60B4579F9}"/>
              </a:ext>
            </a:extLst>
          </p:cNvPr>
          <p:cNvSpPr/>
          <p:nvPr/>
        </p:nvSpPr>
        <p:spPr>
          <a:xfrm>
            <a:off x="1791389" y="4774876"/>
            <a:ext cx="2062326" cy="119989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6" name="Rectangle 5">
            <a:extLst>
              <a:ext uri="{FF2B5EF4-FFF2-40B4-BE49-F238E27FC236}">
                <a16:creationId xmlns:a16="http://schemas.microsoft.com/office/drawing/2014/main" id="{53D606F2-E093-4259-981B-1B326121A6D2}"/>
              </a:ext>
            </a:extLst>
          </p:cNvPr>
          <p:cNvSpPr/>
          <p:nvPr/>
        </p:nvSpPr>
        <p:spPr>
          <a:xfrm>
            <a:off x="26247650" y="4774874"/>
            <a:ext cx="2062326" cy="119989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7" name="Rectangle 6">
            <a:extLst>
              <a:ext uri="{FF2B5EF4-FFF2-40B4-BE49-F238E27FC236}">
                <a16:creationId xmlns:a16="http://schemas.microsoft.com/office/drawing/2014/main" id="{E4D506C5-9280-4789-B7AD-E1C16D960EAA}"/>
              </a:ext>
            </a:extLst>
          </p:cNvPr>
          <p:cNvSpPr/>
          <p:nvPr/>
        </p:nvSpPr>
        <p:spPr>
          <a:xfrm>
            <a:off x="5690369" y="4774879"/>
            <a:ext cx="7811838" cy="5194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11" name="TextBox 10">
            <a:extLst>
              <a:ext uri="{FF2B5EF4-FFF2-40B4-BE49-F238E27FC236}">
                <a16:creationId xmlns:a16="http://schemas.microsoft.com/office/drawing/2014/main" id="{444EBEA8-6908-46B7-BEFC-05BF13E547DE}"/>
              </a:ext>
            </a:extLst>
          </p:cNvPr>
          <p:cNvSpPr txBox="1"/>
          <p:nvPr/>
        </p:nvSpPr>
        <p:spPr>
          <a:xfrm>
            <a:off x="1791389" y="10313800"/>
            <a:ext cx="2062326" cy="901337"/>
          </a:xfrm>
          <a:prstGeom prst="rect">
            <a:avLst/>
          </a:prstGeom>
          <a:noFill/>
        </p:spPr>
        <p:txBody>
          <a:bodyPr wrap="square" rtlCol="0">
            <a:spAutoFit/>
          </a:bodyPr>
          <a:lstStyle/>
          <a:p>
            <a:pPr algn="ctr"/>
            <a:r>
              <a:rPr lang="en-US" sz="5257"/>
              <a:t>Client</a:t>
            </a:r>
            <a:endParaRPr lang="vi-VN" sz="5257"/>
          </a:p>
        </p:txBody>
      </p:sp>
      <p:sp>
        <p:nvSpPr>
          <p:cNvPr id="12" name="TextBox 11">
            <a:extLst>
              <a:ext uri="{FF2B5EF4-FFF2-40B4-BE49-F238E27FC236}">
                <a16:creationId xmlns:a16="http://schemas.microsoft.com/office/drawing/2014/main" id="{D1EE214A-1A5E-426C-A4A6-33D174F674F4}"/>
              </a:ext>
            </a:extLst>
          </p:cNvPr>
          <p:cNvSpPr txBox="1"/>
          <p:nvPr/>
        </p:nvSpPr>
        <p:spPr>
          <a:xfrm>
            <a:off x="26247650" y="9969878"/>
            <a:ext cx="2062326" cy="1710340"/>
          </a:xfrm>
          <a:prstGeom prst="rect">
            <a:avLst/>
          </a:prstGeom>
          <a:noFill/>
        </p:spPr>
        <p:txBody>
          <a:bodyPr wrap="square" rtlCol="0">
            <a:spAutoFit/>
          </a:bodyPr>
          <a:lstStyle/>
          <a:p>
            <a:pPr algn="ctr"/>
            <a:r>
              <a:rPr lang="en-US" sz="5257"/>
              <a:t>API GW</a:t>
            </a:r>
            <a:endParaRPr lang="vi-VN" sz="5257"/>
          </a:p>
        </p:txBody>
      </p:sp>
      <p:sp>
        <p:nvSpPr>
          <p:cNvPr id="13" name="TextBox 12">
            <a:extLst>
              <a:ext uri="{FF2B5EF4-FFF2-40B4-BE49-F238E27FC236}">
                <a16:creationId xmlns:a16="http://schemas.microsoft.com/office/drawing/2014/main" id="{608BACD9-10CA-4F36-B105-6DC3233D8D46}"/>
              </a:ext>
            </a:extLst>
          </p:cNvPr>
          <p:cNvSpPr txBox="1"/>
          <p:nvPr/>
        </p:nvSpPr>
        <p:spPr>
          <a:xfrm>
            <a:off x="7186762" y="3859755"/>
            <a:ext cx="5437037" cy="901337"/>
          </a:xfrm>
          <a:prstGeom prst="rect">
            <a:avLst/>
          </a:prstGeom>
          <a:noFill/>
        </p:spPr>
        <p:txBody>
          <a:bodyPr wrap="square" rtlCol="0">
            <a:spAutoFit/>
          </a:bodyPr>
          <a:lstStyle/>
          <a:p>
            <a:pPr algn="ctr"/>
            <a:r>
              <a:rPr lang="en-US" sz="5257"/>
              <a:t>Method Request</a:t>
            </a:r>
            <a:endParaRPr lang="vi-VN" sz="5257"/>
          </a:p>
        </p:txBody>
      </p:sp>
      <p:sp>
        <p:nvSpPr>
          <p:cNvPr id="14" name="TextBox 13">
            <a:extLst>
              <a:ext uri="{FF2B5EF4-FFF2-40B4-BE49-F238E27FC236}">
                <a16:creationId xmlns:a16="http://schemas.microsoft.com/office/drawing/2014/main" id="{F2905944-6607-4B13-ABF3-AEEEAAD8D8D9}"/>
              </a:ext>
            </a:extLst>
          </p:cNvPr>
          <p:cNvSpPr txBox="1"/>
          <p:nvPr/>
        </p:nvSpPr>
        <p:spPr>
          <a:xfrm>
            <a:off x="16859548" y="3859758"/>
            <a:ext cx="6228903" cy="901337"/>
          </a:xfrm>
          <a:prstGeom prst="rect">
            <a:avLst/>
          </a:prstGeom>
          <a:noFill/>
        </p:spPr>
        <p:txBody>
          <a:bodyPr wrap="square" rtlCol="0">
            <a:spAutoFit/>
          </a:bodyPr>
          <a:lstStyle/>
          <a:p>
            <a:pPr algn="ctr"/>
            <a:r>
              <a:rPr lang="en-US" sz="5257"/>
              <a:t>Integration Request</a:t>
            </a:r>
            <a:endParaRPr lang="vi-VN" sz="5257"/>
          </a:p>
        </p:txBody>
      </p:sp>
      <p:sp>
        <p:nvSpPr>
          <p:cNvPr id="15" name="TextBox 14">
            <a:extLst>
              <a:ext uri="{FF2B5EF4-FFF2-40B4-BE49-F238E27FC236}">
                <a16:creationId xmlns:a16="http://schemas.microsoft.com/office/drawing/2014/main" id="{207CA840-E05E-4A71-BA80-61757165AE93}"/>
              </a:ext>
            </a:extLst>
          </p:cNvPr>
          <p:cNvSpPr txBox="1"/>
          <p:nvPr/>
        </p:nvSpPr>
        <p:spPr>
          <a:xfrm>
            <a:off x="7186760" y="11246275"/>
            <a:ext cx="5437037" cy="901337"/>
          </a:xfrm>
          <a:prstGeom prst="rect">
            <a:avLst/>
          </a:prstGeom>
          <a:noFill/>
        </p:spPr>
        <p:txBody>
          <a:bodyPr wrap="square" rtlCol="0">
            <a:spAutoFit/>
          </a:bodyPr>
          <a:lstStyle/>
          <a:p>
            <a:pPr algn="ctr"/>
            <a:r>
              <a:rPr lang="en-US" sz="5257"/>
              <a:t>Method Response</a:t>
            </a:r>
            <a:endParaRPr lang="vi-VN" sz="5257"/>
          </a:p>
        </p:txBody>
      </p:sp>
      <p:sp>
        <p:nvSpPr>
          <p:cNvPr id="16" name="TextBox 15">
            <a:extLst>
              <a:ext uri="{FF2B5EF4-FFF2-40B4-BE49-F238E27FC236}">
                <a16:creationId xmlns:a16="http://schemas.microsoft.com/office/drawing/2014/main" id="{C0319337-F978-492C-A395-A48C690A2A80}"/>
              </a:ext>
            </a:extLst>
          </p:cNvPr>
          <p:cNvSpPr txBox="1"/>
          <p:nvPr/>
        </p:nvSpPr>
        <p:spPr>
          <a:xfrm>
            <a:off x="16859546" y="11246275"/>
            <a:ext cx="6228905" cy="901337"/>
          </a:xfrm>
          <a:prstGeom prst="rect">
            <a:avLst/>
          </a:prstGeom>
          <a:noFill/>
        </p:spPr>
        <p:txBody>
          <a:bodyPr wrap="square" rtlCol="0">
            <a:spAutoFit/>
          </a:bodyPr>
          <a:lstStyle/>
          <a:p>
            <a:pPr algn="ctr"/>
            <a:r>
              <a:rPr lang="en-US" sz="5257"/>
              <a:t>Integration Response</a:t>
            </a:r>
            <a:endParaRPr lang="vi-VN" sz="5257"/>
          </a:p>
        </p:txBody>
      </p:sp>
      <p:sp>
        <p:nvSpPr>
          <p:cNvPr id="2" name="TextBox 1">
            <a:extLst>
              <a:ext uri="{FF2B5EF4-FFF2-40B4-BE49-F238E27FC236}">
                <a16:creationId xmlns:a16="http://schemas.microsoft.com/office/drawing/2014/main" id="{9F3C2C8F-BC0D-4018-B00C-FEEC589EF899}"/>
              </a:ext>
            </a:extLst>
          </p:cNvPr>
          <p:cNvSpPr txBox="1"/>
          <p:nvPr/>
        </p:nvSpPr>
        <p:spPr>
          <a:xfrm>
            <a:off x="5690365" y="4774873"/>
            <a:ext cx="7811835" cy="4946354"/>
          </a:xfrm>
          <a:prstGeom prst="rect">
            <a:avLst/>
          </a:prstGeom>
          <a:noFill/>
        </p:spPr>
        <p:txBody>
          <a:bodyPr wrap="square" rtlCol="0">
            <a:spAutoFit/>
          </a:bodyPr>
          <a:lstStyle/>
          <a:p>
            <a:r>
              <a:rPr lang="en-US" sz="5257"/>
              <a:t>- Settings</a:t>
            </a:r>
          </a:p>
          <a:p>
            <a:r>
              <a:rPr lang="en-US" sz="5257"/>
              <a:t>- URL Query String Parameters</a:t>
            </a:r>
            <a:br>
              <a:rPr lang="en-US" sz="5257"/>
            </a:br>
            <a:r>
              <a:rPr lang="en-US" sz="5257"/>
              <a:t>- HTTP Request Headers</a:t>
            </a:r>
            <a:br>
              <a:rPr lang="en-US" sz="5257"/>
            </a:br>
            <a:r>
              <a:rPr lang="en-US" sz="5257"/>
              <a:t>- </a:t>
            </a:r>
            <a:r>
              <a:rPr lang="en-US" sz="5257" b="1"/>
              <a:t>Request Body</a:t>
            </a:r>
          </a:p>
          <a:p>
            <a:r>
              <a:rPr lang="en-US" sz="5257"/>
              <a:t>- SDK Settings</a:t>
            </a:r>
          </a:p>
        </p:txBody>
      </p:sp>
      <p:sp>
        <p:nvSpPr>
          <p:cNvPr id="18" name="Rectangle 17">
            <a:extLst>
              <a:ext uri="{FF2B5EF4-FFF2-40B4-BE49-F238E27FC236}">
                <a16:creationId xmlns:a16="http://schemas.microsoft.com/office/drawing/2014/main" id="{95EF35CF-4681-459A-B49B-B7C6458D0DCE}"/>
              </a:ext>
            </a:extLst>
          </p:cNvPr>
          <p:cNvSpPr/>
          <p:nvPr/>
        </p:nvSpPr>
        <p:spPr>
          <a:xfrm>
            <a:off x="15783267" y="4774879"/>
            <a:ext cx="7811838" cy="461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19" name="Rectangle 18">
            <a:extLst>
              <a:ext uri="{FF2B5EF4-FFF2-40B4-BE49-F238E27FC236}">
                <a16:creationId xmlns:a16="http://schemas.microsoft.com/office/drawing/2014/main" id="{F3234724-3ED9-43C8-AA2F-5B581D49886D}"/>
              </a:ext>
            </a:extLst>
          </p:cNvPr>
          <p:cNvSpPr/>
          <p:nvPr/>
        </p:nvSpPr>
        <p:spPr>
          <a:xfrm>
            <a:off x="5690369" y="12154458"/>
            <a:ext cx="7811838" cy="461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20" name="Rectangle 19">
            <a:extLst>
              <a:ext uri="{FF2B5EF4-FFF2-40B4-BE49-F238E27FC236}">
                <a16:creationId xmlns:a16="http://schemas.microsoft.com/office/drawing/2014/main" id="{B106407C-081B-4A61-ADA3-BE9C208B0428}"/>
              </a:ext>
            </a:extLst>
          </p:cNvPr>
          <p:cNvSpPr/>
          <p:nvPr/>
        </p:nvSpPr>
        <p:spPr>
          <a:xfrm>
            <a:off x="15783267" y="12154458"/>
            <a:ext cx="7811838" cy="461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21" name="TextBox 20">
            <a:extLst>
              <a:ext uri="{FF2B5EF4-FFF2-40B4-BE49-F238E27FC236}">
                <a16:creationId xmlns:a16="http://schemas.microsoft.com/office/drawing/2014/main" id="{05A047E4-921C-4CBF-98DC-0F87B946E888}"/>
              </a:ext>
            </a:extLst>
          </p:cNvPr>
          <p:cNvSpPr txBox="1"/>
          <p:nvPr/>
        </p:nvSpPr>
        <p:spPr>
          <a:xfrm>
            <a:off x="15783262" y="4774873"/>
            <a:ext cx="7811835" cy="2519344"/>
          </a:xfrm>
          <a:prstGeom prst="rect">
            <a:avLst/>
          </a:prstGeom>
          <a:noFill/>
        </p:spPr>
        <p:txBody>
          <a:bodyPr wrap="square" rtlCol="0">
            <a:spAutoFit/>
          </a:bodyPr>
          <a:lstStyle/>
          <a:p>
            <a:r>
              <a:rPr lang="en-US" sz="5257"/>
              <a:t>- Type</a:t>
            </a:r>
          </a:p>
          <a:p>
            <a:r>
              <a:rPr lang="en-US" sz="5257"/>
              <a:t>- Proxy/ Non-Proxy</a:t>
            </a:r>
            <a:br>
              <a:rPr lang="en-US" sz="5257"/>
            </a:br>
            <a:r>
              <a:rPr lang="en-US" sz="5257"/>
              <a:t>…</a:t>
            </a:r>
          </a:p>
        </p:txBody>
      </p:sp>
      <p:sp>
        <p:nvSpPr>
          <p:cNvPr id="22" name="TextBox 21">
            <a:extLst>
              <a:ext uri="{FF2B5EF4-FFF2-40B4-BE49-F238E27FC236}">
                <a16:creationId xmlns:a16="http://schemas.microsoft.com/office/drawing/2014/main" id="{78212D2E-86B8-4FEF-81FA-FD7150D0DBA6}"/>
              </a:ext>
            </a:extLst>
          </p:cNvPr>
          <p:cNvSpPr txBox="1"/>
          <p:nvPr/>
        </p:nvSpPr>
        <p:spPr>
          <a:xfrm>
            <a:off x="5690365" y="12181147"/>
            <a:ext cx="7811835" cy="901337"/>
          </a:xfrm>
          <a:prstGeom prst="rect">
            <a:avLst/>
          </a:prstGeom>
          <a:noFill/>
        </p:spPr>
        <p:txBody>
          <a:bodyPr wrap="square" rtlCol="0">
            <a:spAutoFit/>
          </a:bodyPr>
          <a:lstStyle/>
          <a:p>
            <a:r>
              <a:rPr lang="en-US" sz="5257"/>
              <a:t>- HTTP status</a:t>
            </a:r>
          </a:p>
        </p:txBody>
      </p:sp>
      <p:sp>
        <p:nvSpPr>
          <p:cNvPr id="23" name="TextBox 22">
            <a:extLst>
              <a:ext uri="{FF2B5EF4-FFF2-40B4-BE49-F238E27FC236}">
                <a16:creationId xmlns:a16="http://schemas.microsoft.com/office/drawing/2014/main" id="{3B5CF050-8857-4607-9A0E-18F066A03E2A}"/>
              </a:ext>
            </a:extLst>
          </p:cNvPr>
          <p:cNvSpPr txBox="1"/>
          <p:nvPr/>
        </p:nvSpPr>
        <p:spPr>
          <a:xfrm>
            <a:off x="17189576" y="13752987"/>
            <a:ext cx="4999206" cy="901337"/>
          </a:xfrm>
          <a:prstGeom prst="rect">
            <a:avLst/>
          </a:prstGeom>
          <a:noFill/>
        </p:spPr>
        <p:txBody>
          <a:bodyPr wrap="square" rtlCol="0">
            <a:spAutoFit/>
          </a:bodyPr>
          <a:lstStyle/>
          <a:p>
            <a:r>
              <a:rPr lang="en-US" sz="5257" b="1"/>
              <a:t>CAN NOT ACCESS</a:t>
            </a:r>
          </a:p>
        </p:txBody>
      </p:sp>
      <p:sp>
        <p:nvSpPr>
          <p:cNvPr id="3" name="Rectangle: Rounded Corners 2">
            <a:extLst>
              <a:ext uri="{FF2B5EF4-FFF2-40B4-BE49-F238E27FC236}">
                <a16:creationId xmlns:a16="http://schemas.microsoft.com/office/drawing/2014/main" id="{F906D30B-931B-4033-BBF4-0A3D03AC0E55}"/>
              </a:ext>
            </a:extLst>
          </p:cNvPr>
          <p:cNvSpPr/>
          <p:nvPr/>
        </p:nvSpPr>
        <p:spPr>
          <a:xfrm>
            <a:off x="1791389" y="766916"/>
            <a:ext cx="13991873" cy="17103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a:p>
        </p:txBody>
      </p:sp>
      <p:sp>
        <p:nvSpPr>
          <p:cNvPr id="8" name="TextBox 7">
            <a:extLst>
              <a:ext uri="{FF2B5EF4-FFF2-40B4-BE49-F238E27FC236}">
                <a16:creationId xmlns:a16="http://schemas.microsoft.com/office/drawing/2014/main" id="{5F4D69E9-A232-4342-8345-D71F984762D2}"/>
              </a:ext>
            </a:extLst>
          </p:cNvPr>
          <p:cNvSpPr txBox="1"/>
          <p:nvPr/>
        </p:nvSpPr>
        <p:spPr>
          <a:xfrm>
            <a:off x="3068194" y="1114254"/>
            <a:ext cx="11438262" cy="1015663"/>
          </a:xfrm>
          <a:prstGeom prst="rect">
            <a:avLst/>
          </a:prstGeom>
          <a:noFill/>
        </p:spPr>
        <p:txBody>
          <a:bodyPr wrap="square" rtlCol="0">
            <a:spAutoFit/>
          </a:bodyPr>
          <a:lstStyle/>
          <a:p>
            <a:r>
              <a:rPr lang="vi-VN" sz="6000" b="1" i="0">
                <a:effectLst/>
                <a:latin typeface="Helvetica Neue"/>
              </a:rPr>
              <a:t>Use Lambda Proxy integration</a:t>
            </a:r>
            <a:endParaRPr lang="vi-VN" sz="6000"/>
          </a:p>
        </p:txBody>
      </p:sp>
    </p:spTree>
    <p:extLst>
      <p:ext uri="{BB962C8B-B14F-4D97-AF65-F5344CB8AC3E}">
        <p14:creationId xmlns:p14="http://schemas.microsoft.com/office/powerpoint/2010/main" val="132959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FF64A0-EF61-4C4A-9770-34A60B4579F9}"/>
              </a:ext>
            </a:extLst>
          </p:cNvPr>
          <p:cNvSpPr/>
          <p:nvPr/>
        </p:nvSpPr>
        <p:spPr>
          <a:xfrm>
            <a:off x="1791389" y="4774876"/>
            <a:ext cx="2062326" cy="119989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6" name="Rectangle 5">
            <a:extLst>
              <a:ext uri="{FF2B5EF4-FFF2-40B4-BE49-F238E27FC236}">
                <a16:creationId xmlns:a16="http://schemas.microsoft.com/office/drawing/2014/main" id="{53D606F2-E093-4259-981B-1B326121A6D2}"/>
              </a:ext>
            </a:extLst>
          </p:cNvPr>
          <p:cNvSpPr/>
          <p:nvPr/>
        </p:nvSpPr>
        <p:spPr>
          <a:xfrm>
            <a:off x="26247650" y="4774874"/>
            <a:ext cx="2062326" cy="119989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11" name="TextBox 10">
            <a:extLst>
              <a:ext uri="{FF2B5EF4-FFF2-40B4-BE49-F238E27FC236}">
                <a16:creationId xmlns:a16="http://schemas.microsoft.com/office/drawing/2014/main" id="{444EBEA8-6908-46B7-BEFC-05BF13E547DE}"/>
              </a:ext>
            </a:extLst>
          </p:cNvPr>
          <p:cNvSpPr txBox="1"/>
          <p:nvPr/>
        </p:nvSpPr>
        <p:spPr>
          <a:xfrm>
            <a:off x="1791389" y="10313800"/>
            <a:ext cx="2062326" cy="901337"/>
          </a:xfrm>
          <a:prstGeom prst="rect">
            <a:avLst/>
          </a:prstGeom>
          <a:noFill/>
        </p:spPr>
        <p:txBody>
          <a:bodyPr wrap="square" rtlCol="0">
            <a:spAutoFit/>
          </a:bodyPr>
          <a:lstStyle/>
          <a:p>
            <a:pPr algn="ctr"/>
            <a:r>
              <a:rPr lang="en-US" sz="5257"/>
              <a:t>Client</a:t>
            </a:r>
            <a:endParaRPr lang="vi-VN" sz="5257"/>
          </a:p>
        </p:txBody>
      </p:sp>
      <p:sp>
        <p:nvSpPr>
          <p:cNvPr id="12" name="TextBox 11">
            <a:extLst>
              <a:ext uri="{FF2B5EF4-FFF2-40B4-BE49-F238E27FC236}">
                <a16:creationId xmlns:a16="http://schemas.microsoft.com/office/drawing/2014/main" id="{D1EE214A-1A5E-426C-A4A6-33D174F674F4}"/>
              </a:ext>
            </a:extLst>
          </p:cNvPr>
          <p:cNvSpPr txBox="1"/>
          <p:nvPr/>
        </p:nvSpPr>
        <p:spPr>
          <a:xfrm>
            <a:off x="26247650" y="9969878"/>
            <a:ext cx="2062326" cy="1710340"/>
          </a:xfrm>
          <a:prstGeom prst="rect">
            <a:avLst/>
          </a:prstGeom>
          <a:noFill/>
        </p:spPr>
        <p:txBody>
          <a:bodyPr wrap="square" rtlCol="0">
            <a:spAutoFit/>
          </a:bodyPr>
          <a:lstStyle/>
          <a:p>
            <a:pPr algn="ctr"/>
            <a:r>
              <a:rPr lang="en-US" sz="5257"/>
              <a:t>API GW</a:t>
            </a:r>
            <a:endParaRPr lang="vi-VN" sz="5257"/>
          </a:p>
        </p:txBody>
      </p:sp>
      <p:sp>
        <p:nvSpPr>
          <p:cNvPr id="13" name="TextBox 12">
            <a:extLst>
              <a:ext uri="{FF2B5EF4-FFF2-40B4-BE49-F238E27FC236}">
                <a16:creationId xmlns:a16="http://schemas.microsoft.com/office/drawing/2014/main" id="{608BACD9-10CA-4F36-B105-6DC3233D8D46}"/>
              </a:ext>
            </a:extLst>
          </p:cNvPr>
          <p:cNvSpPr txBox="1"/>
          <p:nvPr/>
        </p:nvSpPr>
        <p:spPr>
          <a:xfrm>
            <a:off x="7186762" y="3859755"/>
            <a:ext cx="5437037" cy="901337"/>
          </a:xfrm>
          <a:prstGeom prst="rect">
            <a:avLst/>
          </a:prstGeom>
          <a:noFill/>
        </p:spPr>
        <p:txBody>
          <a:bodyPr wrap="square" rtlCol="0">
            <a:spAutoFit/>
          </a:bodyPr>
          <a:lstStyle/>
          <a:p>
            <a:pPr algn="ctr"/>
            <a:r>
              <a:rPr lang="en-US" sz="5257"/>
              <a:t>Method Request</a:t>
            </a:r>
            <a:endParaRPr lang="vi-VN" sz="5257"/>
          </a:p>
        </p:txBody>
      </p:sp>
      <p:sp>
        <p:nvSpPr>
          <p:cNvPr id="14" name="TextBox 13">
            <a:extLst>
              <a:ext uri="{FF2B5EF4-FFF2-40B4-BE49-F238E27FC236}">
                <a16:creationId xmlns:a16="http://schemas.microsoft.com/office/drawing/2014/main" id="{F2905944-6607-4B13-ABF3-AEEEAAD8D8D9}"/>
              </a:ext>
            </a:extLst>
          </p:cNvPr>
          <p:cNvSpPr txBox="1"/>
          <p:nvPr/>
        </p:nvSpPr>
        <p:spPr>
          <a:xfrm>
            <a:off x="16859548" y="3859758"/>
            <a:ext cx="5882465" cy="901337"/>
          </a:xfrm>
          <a:prstGeom prst="rect">
            <a:avLst/>
          </a:prstGeom>
          <a:noFill/>
        </p:spPr>
        <p:txBody>
          <a:bodyPr wrap="square" rtlCol="0">
            <a:spAutoFit/>
          </a:bodyPr>
          <a:lstStyle/>
          <a:p>
            <a:pPr algn="ctr"/>
            <a:r>
              <a:rPr lang="en-US" sz="5257"/>
              <a:t>Integration Request</a:t>
            </a:r>
            <a:endParaRPr lang="vi-VN" sz="5257"/>
          </a:p>
        </p:txBody>
      </p:sp>
      <p:sp>
        <p:nvSpPr>
          <p:cNvPr id="15" name="TextBox 14">
            <a:extLst>
              <a:ext uri="{FF2B5EF4-FFF2-40B4-BE49-F238E27FC236}">
                <a16:creationId xmlns:a16="http://schemas.microsoft.com/office/drawing/2014/main" id="{207CA840-E05E-4A71-BA80-61757165AE93}"/>
              </a:ext>
            </a:extLst>
          </p:cNvPr>
          <p:cNvSpPr txBox="1"/>
          <p:nvPr/>
        </p:nvSpPr>
        <p:spPr>
          <a:xfrm>
            <a:off x="7186760" y="11246275"/>
            <a:ext cx="5437037" cy="901337"/>
          </a:xfrm>
          <a:prstGeom prst="rect">
            <a:avLst/>
          </a:prstGeom>
          <a:noFill/>
        </p:spPr>
        <p:txBody>
          <a:bodyPr wrap="square" rtlCol="0">
            <a:spAutoFit/>
          </a:bodyPr>
          <a:lstStyle/>
          <a:p>
            <a:pPr algn="ctr"/>
            <a:r>
              <a:rPr lang="en-US" sz="5257"/>
              <a:t>Method Response</a:t>
            </a:r>
            <a:endParaRPr lang="vi-VN" sz="5257"/>
          </a:p>
        </p:txBody>
      </p:sp>
      <p:sp>
        <p:nvSpPr>
          <p:cNvPr id="16" name="TextBox 15">
            <a:extLst>
              <a:ext uri="{FF2B5EF4-FFF2-40B4-BE49-F238E27FC236}">
                <a16:creationId xmlns:a16="http://schemas.microsoft.com/office/drawing/2014/main" id="{C0319337-F978-492C-A395-A48C690A2A80}"/>
              </a:ext>
            </a:extLst>
          </p:cNvPr>
          <p:cNvSpPr txBox="1"/>
          <p:nvPr/>
        </p:nvSpPr>
        <p:spPr>
          <a:xfrm>
            <a:off x="16859546" y="11246275"/>
            <a:ext cx="6228907" cy="901337"/>
          </a:xfrm>
          <a:prstGeom prst="rect">
            <a:avLst/>
          </a:prstGeom>
          <a:noFill/>
        </p:spPr>
        <p:txBody>
          <a:bodyPr wrap="square" rtlCol="0">
            <a:spAutoFit/>
          </a:bodyPr>
          <a:lstStyle/>
          <a:p>
            <a:pPr algn="ctr"/>
            <a:r>
              <a:rPr lang="en-US" sz="5257"/>
              <a:t>Integration Response</a:t>
            </a:r>
            <a:endParaRPr lang="vi-VN" sz="5257"/>
          </a:p>
        </p:txBody>
      </p:sp>
      <p:sp>
        <p:nvSpPr>
          <p:cNvPr id="18" name="Rectangle 17">
            <a:extLst>
              <a:ext uri="{FF2B5EF4-FFF2-40B4-BE49-F238E27FC236}">
                <a16:creationId xmlns:a16="http://schemas.microsoft.com/office/drawing/2014/main" id="{95EF35CF-4681-459A-B49B-B7C6458D0DCE}"/>
              </a:ext>
            </a:extLst>
          </p:cNvPr>
          <p:cNvSpPr/>
          <p:nvPr/>
        </p:nvSpPr>
        <p:spPr>
          <a:xfrm>
            <a:off x="15783267" y="4774879"/>
            <a:ext cx="7811838" cy="461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19" name="Rectangle 18">
            <a:extLst>
              <a:ext uri="{FF2B5EF4-FFF2-40B4-BE49-F238E27FC236}">
                <a16:creationId xmlns:a16="http://schemas.microsoft.com/office/drawing/2014/main" id="{F3234724-3ED9-43C8-AA2F-5B581D49886D}"/>
              </a:ext>
            </a:extLst>
          </p:cNvPr>
          <p:cNvSpPr/>
          <p:nvPr/>
        </p:nvSpPr>
        <p:spPr>
          <a:xfrm>
            <a:off x="5690369" y="12154458"/>
            <a:ext cx="7811838" cy="461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20" name="Rectangle 19">
            <a:extLst>
              <a:ext uri="{FF2B5EF4-FFF2-40B4-BE49-F238E27FC236}">
                <a16:creationId xmlns:a16="http://schemas.microsoft.com/office/drawing/2014/main" id="{B106407C-081B-4A61-ADA3-BE9C208B0428}"/>
              </a:ext>
            </a:extLst>
          </p:cNvPr>
          <p:cNvSpPr/>
          <p:nvPr/>
        </p:nvSpPr>
        <p:spPr>
          <a:xfrm>
            <a:off x="15783267" y="12154458"/>
            <a:ext cx="7811838" cy="461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21" name="TextBox 20">
            <a:extLst>
              <a:ext uri="{FF2B5EF4-FFF2-40B4-BE49-F238E27FC236}">
                <a16:creationId xmlns:a16="http://schemas.microsoft.com/office/drawing/2014/main" id="{05A047E4-921C-4CBF-98DC-0F87B946E888}"/>
              </a:ext>
            </a:extLst>
          </p:cNvPr>
          <p:cNvSpPr txBox="1"/>
          <p:nvPr/>
        </p:nvSpPr>
        <p:spPr>
          <a:xfrm>
            <a:off x="15783262" y="4774873"/>
            <a:ext cx="7811835" cy="4137351"/>
          </a:xfrm>
          <a:prstGeom prst="rect">
            <a:avLst/>
          </a:prstGeom>
          <a:noFill/>
        </p:spPr>
        <p:txBody>
          <a:bodyPr wrap="square" rtlCol="0">
            <a:spAutoFit/>
          </a:bodyPr>
          <a:lstStyle/>
          <a:p>
            <a:r>
              <a:rPr lang="en-US" sz="5257"/>
              <a:t>- URL Path Parameters</a:t>
            </a:r>
            <a:br>
              <a:rPr lang="en-US" sz="5257"/>
            </a:br>
            <a:r>
              <a:rPr lang="en-US" sz="5257"/>
              <a:t>- URL Query String Parameters</a:t>
            </a:r>
            <a:br>
              <a:rPr lang="en-US" sz="5257"/>
            </a:br>
            <a:r>
              <a:rPr lang="en-US" sz="5257"/>
              <a:t>- HTTP Headers</a:t>
            </a:r>
            <a:br>
              <a:rPr lang="en-US" sz="5257"/>
            </a:br>
            <a:r>
              <a:rPr lang="en-US" sz="5257"/>
              <a:t>- Mapping Templates</a:t>
            </a:r>
          </a:p>
        </p:txBody>
      </p:sp>
      <p:sp>
        <p:nvSpPr>
          <p:cNvPr id="22" name="TextBox 21">
            <a:extLst>
              <a:ext uri="{FF2B5EF4-FFF2-40B4-BE49-F238E27FC236}">
                <a16:creationId xmlns:a16="http://schemas.microsoft.com/office/drawing/2014/main" id="{78212D2E-86B8-4FEF-81FA-FD7150D0DBA6}"/>
              </a:ext>
            </a:extLst>
          </p:cNvPr>
          <p:cNvSpPr txBox="1"/>
          <p:nvPr/>
        </p:nvSpPr>
        <p:spPr>
          <a:xfrm>
            <a:off x="5690365" y="12181147"/>
            <a:ext cx="7811835" cy="901337"/>
          </a:xfrm>
          <a:prstGeom prst="rect">
            <a:avLst/>
          </a:prstGeom>
          <a:noFill/>
        </p:spPr>
        <p:txBody>
          <a:bodyPr wrap="square" rtlCol="0">
            <a:spAutoFit/>
          </a:bodyPr>
          <a:lstStyle/>
          <a:p>
            <a:r>
              <a:rPr lang="en-US" sz="5257"/>
              <a:t>…</a:t>
            </a:r>
          </a:p>
        </p:txBody>
      </p:sp>
      <p:sp>
        <p:nvSpPr>
          <p:cNvPr id="23" name="TextBox 22">
            <a:extLst>
              <a:ext uri="{FF2B5EF4-FFF2-40B4-BE49-F238E27FC236}">
                <a16:creationId xmlns:a16="http://schemas.microsoft.com/office/drawing/2014/main" id="{3B5CF050-8857-4607-9A0E-18F066A03E2A}"/>
              </a:ext>
            </a:extLst>
          </p:cNvPr>
          <p:cNvSpPr txBox="1"/>
          <p:nvPr/>
        </p:nvSpPr>
        <p:spPr>
          <a:xfrm>
            <a:off x="15783262" y="12181147"/>
            <a:ext cx="7811835" cy="901337"/>
          </a:xfrm>
          <a:prstGeom prst="rect">
            <a:avLst/>
          </a:prstGeom>
          <a:noFill/>
        </p:spPr>
        <p:txBody>
          <a:bodyPr wrap="square" rtlCol="0">
            <a:spAutoFit/>
          </a:bodyPr>
          <a:lstStyle/>
          <a:p>
            <a:r>
              <a:rPr lang="en-US" sz="5257"/>
              <a:t>…</a:t>
            </a:r>
          </a:p>
        </p:txBody>
      </p:sp>
      <p:sp>
        <p:nvSpPr>
          <p:cNvPr id="3" name="Rectangle: Rounded Corners 2">
            <a:extLst>
              <a:ext uri="{FF2B5EF4-FFF2-40B4-BE49-F238E27FC236}">
                <a16:creationId xmlns:a16="http://schemas.microsoft.com/office/drawing/2014/main" id="{F906D30B-931B-4033-BBF4-0A3D03AC0E55}"/>
              </a:ext>
            </a:extLst>
          </p:cNvPr>
          <p:cNvSpPr/>
          <p:nvPr/>
        </p:nvSpPr>
        <p:spPr>
          <a:xfrm>
            <a:off x="1791389" y="766915"/>
            <a:ext cx="15818185" cy="17103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a:p>
        </p:txBody>
      </p:sp>
      <p:sp>
        <p:nvSpPr>
          <p:cNvPr id="8" name="TextBox 7">
            <a:extLst>
              <a:ext uri="{FF2B5EF4-FFF2-40B4-BE49-F238E27FC236}">
                <a16:creationId xmlns:a16="http://schemas.microsoft.com/office/drawing/2014/main" id="{5F4D69E9-A232-4342-8345-D71F984762D2}"/>
              </a:ext>
            </a:extLst>
          </p:cNvPr>
          <p:cNvSpPr txBox="1"/>
          <p:nvPr/>
        </p:nvSpPr>
        <p:spPr>
          <a:xfrm>
            <a:off x="2804804" y="1114253"/>
            <a:ext cx="13791353" cy="1015663"/>
          </a:xfrm>
          <a:prstGeom prst="rect">
            <a:avLst/>
          </a:prstGeom>
          <a:noFill/>
        </p:spPr>
        <p:txBody>
          <a:bodyPr wrap="square" rtlCol="0">
            <a:spAutoFit/>
          </a:bodyPr>
          <a:lstStyle/>
          <a:p>
            <a:r>
              <a:rPr lang="en-US" sz="6000" b="1" i="0">
                <a:effectLst/>
                <a:latin typeface="Helvetica Neue"/>
              </a:rPr>
              <a:t>DON’T </a:t>
            </a:r>
            <a:r>
              <a:rPr lang="vi-VN" sz="6000" b="1" i="0">
                <a:effectLst/>
                <a:latin typeface="Helvetica Neue"/>
              </a:rPr>
              <a:t>Use Lambda Proxy integration</a:t>
            </a:r>
            <a:endParaRPr lang="vi-VN" sz="6000"/>
          </a:p>
        </p:txBody>
      </p:sp>
      <p:sp>
        <p:nvSpPr>
          <p:cNvPr id="24" name="TextBox 23">
            <a:extLst>
              <a:ext uri="{FF2B5EF4-FFF2-40B4-BE49-F238E27FC236}">
                <a16:creationId xmlns:a16="http://schemas.microsoft.com/office/drawing/2014/main" id="{7994FBA0-D7E5-433B-AC5E-F3C75A22B493}"/>
              </a:ext>
            </a:extLst>
          </p:cNvPr>
          <p:cNvSpPr txBox="1"/>
          <p:nvPr/>
        </p:nvSpPr>
        <p:spPr>
          <a:xfrm>
            <a:off x="3555131" y="17487160"/>
            <a:ext cx="24456261" cy="25145345"/>
          </a:xfrm>
          <a:prstGeom prst="rect">
            <a:avLst/>
          </a:prstGeom>
          <a:noFill/>
        </p:spPr>
        <p:txBody>
          <a:bodyPr wrap="square" rtlCol="0">
            <a:spAutoFit/>
          </a:bodyPr>
          <a:lstStyle/>
          <a:p>
            <a:pPr algn="just"/>
            <a:r>
              <a:rPr lang="vi-VN" sz="4400">
                <a:latin typeface="Cambria" panose="02040503050406030204" pitchFamily="18" charset="0"/>
                <a:ea typeface="Cambria" panose="02040503050406030204" pitchFamily="18" charset="0"/>
              </a:rPr>
              <a:t>Khi bạn không sử dụng tích hợp proxy Lambda, API Gateway sẽ thực hiện các bước sau để xử lý yêu cầu và phản hồi:</a:t>
            </a: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1. </a:t>
            </a:r>
            <a:r>
              <a:rPr lang="vi-VN" sz="4400">
                <a:latin typeface="Cambria" panose="02040503050406030204" pitchFamily="18" charset="0"/>
                <a:ea typeface="Cambria" panose="02040503050406030204" pitchFamily="18" charset="0"/>
              </a:rPr>
              <a:t>Yêu cầu (Request) từ Client: Khi một yêu cầu HTTP được gửi từ máy khách (client) đến API Gateway, API Gateway sẽ nhận yêu cầu này.</a:t>
            </a: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2. </a:t>
            </a:r>
            <a:r>
              <a:rPr lang="vi-VN" sz="4400">
                <a:latin typeface="Cambria" panose="02040503050406030204" pitchFamily="18" charset="0"/>
                <a:ea typeface="Cambria" panose="02040503050406030204" pitchFamily="18" charset="0"/>
              </a:rPr>
              <a:t>Bộ điều hướng (Request Mapper): API Gateway sử dụng mô tả bản mẫu (mapping template) để chuyển đổi định dạng yêu cầu từ định dạng của API Gateway thành định dạng phù hợp với đầu vào của Lambda function. Bộ điều hướng này cũng cho phép bạn trích xuất thông tin từ yêu cầu (ví dụ: query parameters, headers, body) và truyền nó vào Lambda function.</a:t>
            </a:r>
            <a:endParaRPr lang="en-US" sz="4400">
              <a:latin typeface="Cambria" panose="02040503050406030204" pitchFamily="18" charset="0"/>
              <a:ea typeface="Cambria" panose="02040503050406030204" pitchFamily="18" charset="0"/>
            </a:endParaRPr>
          </a:p>
          <a:p>
            <a:pPr algn="just"/>
            <a:endParaRPr lang="vi-VN" sz="4400">
              <a:latin typeface="Cambria" panose="02040503050406030204" pitchFamily="18" charset="0"/>
              <a:ea typeface="Cambria" panose="02040503050406030204" pitchFamily="18" charset="0"/>
            </a:endParaRPr>
          </a:p>
          <a:p>
            <a:pPr algn="just"/>
            <a:endParaRPr lang="en-US" sz="4400">
              <a:latin typeface="Cambria" panose="02040503050406030204" pitchFamily="18" charset="0"/>
              <a:ea typeface="Cambria" panose="02040503050406030204" pitchFamily="18" charset="0"/>
            </a:endParaRPr>
          </a:p>
          <a:p>
            <a:pPr algn="just"/>
            <a:endParaRPr lang="en-US" sz="4400">
              <a:latin typeface="Cambria" panose="02040503050406030204" pitchFamily="18" charset="0"/>
              <a:ea typeface="Cambria" panose="02040503050406030204" pitchFamily="18" charset="0"/>
            </a:endParaRPr>
          </a:p>
          <a:p>
            <a:pPr algn="just"/>
            <a:endParaRPr lang="en-US" sz="4400">
              <a:latin typeface="Cambria" panose="02040503050406030204" pitchFamily="18" charset="0"/>
              <a:ea typeface="Cambria" panose="02040503050406030204" pitchFamily="18" charset="0"/>
            </a:endParaRPr>
          </a:p>
          <a:p>
            <a:pPr algn="just"/>
            <a:endParaRPr lang="en-US" sz="4400">
              <a:latin typeface="Cambria" panose="02040503050406030204" pitchFamily="18" charset="0"/>
              <a:ea typeface="Cambria" panose="02040503050406030204" pitchFamily="18" charset="0"/>
            </a:endParaRPr>
          </a:p>
          <a:p>
            <a:pPr algn="just"/>
            <a:endParaRPr lang="en-US" sz="4400">
              <a:latin typeface="Cambria" panose="02040503050406030204" pitchFamily="18" charset="0"/>
              <a:ea typeface="Cambria" panose="02040503050406030204" pitchFamily="18" charset="0"/>
            </a:endParaRPr>
          </a:p>
          <a:p>
            <a:pPr algn="just"/>
            <a:endParaRPr lang="en-US" sz="4400">
              <a:latin typeface="Cambria" panose="02040503050406030204" pitchFamily="18" charset="0"/>
              <a:ea typeface="Cambria" panose="02040503050406030204" pitchFamily="18" charset="0"/>
            </a:endParaRPr>
          </a:p>
          <a:p>
            <a:pPr algn="just"/>
            <a:endParaRPr lang="en-US" sz="4400">
              <a:latin typeface="Cambria" panose="02040503050406030204" pitchFamily="18" charset="0"/>
              <a:ea typeface="Cambria" panose="02040503050406030204" pitchFamily="18" charset="0"/>
            </a:endParaRP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3. </a:t>
            </a:r>
            <a:r>
              <a:rPr lang="vi-VN" sz="4400">
                <a:latin typeface="Cambria" panose="02040503050406030204" pitchFamily="18" charset="0"/>
                <a:ea typeface="Cambria" panose="02040503050406030204" pitchFamily="18" charset="0"/>
              </a:rPr>
              <a:t>Gọi Lambda Function: Sau khi yêu cầu đã được chuyển đổi, API Gateway sẽ gọi Lambda function và truyền các thông tin đã chuyển đổi từ bước trước làm tham số đầu vào cho Lambda.</a:t>
            </a: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4. </a:t>
            </a:r>
            <a:r>
              <a:rPr lang="vi-VN" sz="4400">
                <a:latin typeface="Cambria" panose="02040503050406030204" pitchFamily="18" charset="0"/>
                <a:ea typeface="Cambria" panose="02040503050406030204" pitchFamily="18" charset="0"/>
              </a:rPr>
              <a:t>Xử lý trong Lambda Function: Lambda function sẽ xử lý yêu cầu dựa trên thông tin nhận được và thực hiện các tác vụ cụ thể.</a:t>
            </a: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5. </a:t>
            </a:r>
            <a:r>
              <a:rPr lang="vi-VN" sz="4400">
                <a:latin typeface="Cambria" panose="02040503050406030204" pitchFamily="18" charset="0"/>
                <a:ea typeface="Cambria" panose="02040503050406030204" pitchFamily="18" charset="0"/>
              </a:rPr>
              <a:t>Phản hồi (Response) từ Lambda Function: Sau khi Lambda function hoàn thành xử lý, nó sẽ trả về một phản hồi, đóng gói trong định dạng JSON hoặc một định dạng phù hợp khác.</a:t>
            </a: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6. </a:t>
            </a:r>
            <a:r>
              <a:rPr lang="vi-VN" sz="4400">
                <a:latin typeface="Cambria" panose="02040503050406030204" pitchFamily="18" charset="0"/>
                <a:ea typeface="Cambria" panose="02040503050406030204" pitchFamily="18" charset="0"/>
              </a:rPr>
              <a:t>Bộ điều hướng (Response Mapper): API Gateway sử dụng mô tả bản mẫu để chuyển đổi định dạng phản hồi từ định dạng của Lambda function thành định dạng phản hồi của API Gateway.</a:t>
            </a:r>
          </a:p>
          <a:p>
            <a:pPr algn="just"/>
            <a:endParaRPr lang="vi-VN" sz="4400">
              <a:latin typeface="Cambria" panose="02040503050406030204" pitchFamily="18" charset="0"/>
              <a:ea typeface="Cambria" panose="02040503050406030204" pitchFamily="18" charset="0"/>
            </a:endParaRPr>
          </a:p>
          <a:p>
            <a:pPr algn="just"/>
            <a:r>
              <a:rPr lang="en-US" sz="4400">
                <a:latin typeface="Cambria" panose="02040503050406030204" pitchFamily="18" charset="0"/>
                <a:ea typeface="Cambria" panose="02040503050406030204" pitchFamily="18" charset="0"/>
              </a:rPr>
              <a:t>7. </a:t>
            </a:r>
            <a:r>
              <a:rPr lang="vi-VN" sz="4400">
                <a:latin typeface="Cambria" panose="02040503050406030204" pitchFamily="18" charset="0"/>
                <a:ea typeface="Cambria" panose="02040503050406030204" pitchFamily="18" charset="0"/>
              </a:rPr>
              <a:t>Phản hồi cho Client: Sau khi phản hồi đã được chuyển đổi, API Gateway trả về phản hồi đó cho máy khách (client).</a:t>
            </a:r>
          </a:p>
          <a:p>
            <a:pPr algn="just"/>
            <a:endParaRPr lang="vi-VN" sz="4400">
              <a:latin typeface="Cambria" panose="02040503050406030204" pitchFamily="18" charset="0"/>
              <a:ea typeface="Cambria" panose="02040503050406030204" pitchFamily="18" charset="0"/>
            </a:endParaRPr>
          </a:p>
          <a:p>
            <a:pPr algn="just"/>
            <a:r>
              <a:rPr lang="vi-VN" sz="4400">
                <a:latin typeface="Cambria" panose="02040503050406030204" pitchFamily="18" charset="0"/>
                <a:ea typeface="Cambria" panose="02040503050406030204" pitchFamily="18" charset="0"/>
              </a:rPr>
              <a:t>Lợi ích của việc sử dụng mô tả bản mẫu là bạn có thể linh hoạt điều chỉnh định dạng yêu cầu và phản hồi giữa API Gateway và Lambda function. Nó cho phép bạn tùy chỉnh xử lý yêu cầu và phản hồi theo ý muốn, và hỗ trợ nhiều định dạng dữ liệu khác nhau nếu cần thiết.</a:t>
            </a:r>
          </a:p>
        </p:txBody>
      </p:sp>
      <p:sp>
        <p:nvSpPr>
          <p:cNvPr id="25" name="Rectangle 24">
            <a:extLst>
              <a:ext uri="{FF2B5EF4-FFF2-40B4-BE49-F238E27FC236}">
                <a16:creationId xmlns:a16="http://schemas.microsoft.com/office/drawing/2014/main" id="{5F495007-1CF0-4E4D-840B-9B4BB871B5A9}"/>
              </a:ext>
            </a:extLst>
          </p:cNvPr>
          <p:cNvSpPr/>
          <p:nvPr/>
        </p:nvSpPr>
        <p:spPr>
          <a:xfrm>
            <a:off x="5690369" y="4774879"/>
            <a:ext cx="7811838" cy="5194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sz="5257"/>
          </a:p>
        </p:txBody>
      </p:sp>
      <p:sp>
        <p:nvSpPr>
          <p:cNvPr id="26" name="TextBox 25">
            <a:extLst>
              <a:ext uri="{FF2B5EF4-FFF2-40B4-BE49-F238E27FC236}">
                <a16:creationId xmlns:a16="http://schemas.microsoft.com/office/drawing/2014/main" id="{7B38E310-047E-440B-854A-5807771D90CF}"/>
              </a:ext>
            </a:extLst>
          </p:cNvPr>
          <p:cNvSpPr txBox="1"/>
          <p:nvPr/>
        </p:nvSpPr>
        <p:spPr>
          <a:xfrm>
            <a:off x="5690365" y="4774873"/>
            <a:ext cx="7811835" cy="4946354"/>
          </a:xfrm>
          <a:prstGeom prst="rect">
            <a:avLst/>
          </a:prstGeom>
          <a:noFill/>
        </p:spPr>
        <p:txBody>
          <a:bodyPr wrap="square" rtlCol="0">
            <a:spAutoFit/>
          </a:bodyPr>
          <a:lstStyle/>
          <a:p>
            <a:r>
              <a:rPr lang="en-US" sz="5257"/>
              <a:t>- Settings</a:t>
            </a:r>
          </a:p>
          <a:p>
            <a:r>
              <a:rPr lang="en-US" sz="5257"/>
              <a:t>- URL Query String Parameters</a:t>
            </a:r>
            <a:br>
              <a:rPr lang="en-US" sz="5257"/>
            </a:br>
            <a:r>
              <a:rPr lang="en-US" sz="5257"/>
              <a:t>- HTTP Request Headers</a:t>
            </a:r>
            <a:br>
              <a:rPr lang="en-US" sz="5257"/>
            </a:br>
            <a:r>
              <a:rPr lang="en-US" sz="5257"/>
              <a:t>- </a:t>
            </a:r>
            <a:r>
              <a:rPr lang="en-US" sz="5257" b="1"/>
              <a:t>Request Body</a:t>
            </a:r>
          </a:p>
          <a:p>
            <a:r>
              <a:rPr lang="en-US" sz="5257"/>
              <a:t>- SDK Settings</a:t>
            </a:r>
          </a:p>
        </p:txBody>
      </p:sp>
      <p:pic>
        <p:nvPicPr>
          <p:cNvPr id="10" name="Picture 9">
            <a:extLst>
              <a:ext uri="{FF2B5EF4-FFF2-40B4-BE49-F238E27FC236}">
                <a16:creationId xmlns:a16="http://schemas.microsoft.com/office/drawing/2014/main" id="{D28C3201-A6B1-4E32-95F7-5CDC5A7B2FFC}"/>
              </a:ext>
            </a:extLst>
          </p:cNvPr>
          <p:cNvPicPr>
            <a:picLocks noChangeAspect="1"/>
          </p:cNvPicPr>
          <p:nvPr/>
        </p:nvPicPr>
        <p:blipFill>
          <a:blip r:embed="rId2"/>
          <a:stretch>
            <a:fillRect/>
          </a:stretch>
        </p:blipFill>
        <p:spPr>
          <a:xfrm>
            <a:off x="8174794" y="24404183"/>
            <a:ext cx="13925623" cy="5535043"/>
          </a:xfrm>
          <a:prstGeom prst="rect">
            <a:avLst/>
          </a:prstGeom>
        </p:spPr>
      </p:pic>
    </p:spTree>
    <p:extLst>
      <p:ext uri="{BB962C8B-B14F-4D97-AF65-F5344CB8AC3E}">
        <p14:creationId xmlns:p14="http://schemas.microsoft.com/office/powerpoint/2010/main" val="334691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F82389E-01C6-4F68-84CA-B0881946DA35}"/>
              </a:ext>
            </a:extLst>
          </p:cNvPr>
          <p:cNvSpPr txBox="1"/>
          <p:nvPr/>
        </p:nvSpPr>
        <p:spPr>
          <a:xfrm>
            <a:off x="0" y="0"/>
            <a:ext cx="30275213" cy="4247317"/>
          </a:xfrm>
          <a:prstGeom prst="rect">
            <a:avLst/>
          </a:prstGeom>
          <a:noFill/>
        </p:spPr>
        <p:txBody>
          <a:bodyPr wrap="square" rtlCol="0">
            <a:spAutoFit/>
          </a:bodyPr>
          <a:lstStyle/>
          <a:p>
            <a:r>
              <a:rPr lang="en-US" sz="4500"/>
              <a:t>NOTE:</a:t>
            </a:r>
          </a:p>
          <a:p>
            <a:r>
              <a:rPr lang="en-US" sz="4500">
                <a:solidFill>
                  <a:srgbClr val="000000"/>
                </a:solidFill>
                <a:latin typeface="Calibri" panose="020F0502020204030204" pitchFamily="34" charset="0"/>
              </a:rPr>
              <a:t>- The button “Send” in the POSTMAN -&gt; Click it to invoke (our) Lambda function</a:t>
            </a:r>
            <a:endParaRPr lang="en-US" sz="4500"/>
          </a:p>
          <a:p>
            <a:r>
              <a:rPr lang="en-US" sz="4500"/>
              <a:t>- GET: using Query String Parameters</a:t>
            </a:r>
          </a:p>
          <a:p>
            <a:r>
              <a:rPr lang="en-US" sz="4500"/>
              <a:t>- POST: using Request Body Parameters</a:t>
            </a:r>
          </a:p>
          <a:p>
            <a:r>
              <a:rPr lang="en-US" sz="4500"/>
              <a:t>- By default, the request created for us by AWS is an ANY request because our Lambda is in Lambda Proxy mode. (NEW VERSION, IF NEEDED, WE HAVE TO TICK ON “Use Lambda Proxy Integration” IN “Integration Request” TO APPLY LAMBDA_PROXY)</a:t>
            </a:r>
            <a:endParaRPr lang="vi-VN" sz="4500"/>
          </a:p>
        </p:txBody>
      </p:sp>
      <p:pic>
        <p:nvPicPr>
          <p:cNvPr id="3" name="Picture 2">
            <a:extLst>
              <a:ext uri="{FF2B5EF4-FFF2-40B4-BE49-F238E27FC236}">
                <a16:creationId xmlns:a16="http://schemas.microsoft.com/office/drawing/2014/main" id="{5B5B822B-3304-4CCE-9973-33FB855D59CA}"/>
              </a:ext>
            </a:extLst>
          </p:cNvPr>
          <p:cNvPicPr>
            <a:picLocks noChangeAspect="1"/>
          </p:cNvPicPr>
          <p:nvPr/>
        </p:nvPicPr>
        <p:blipFill rotWithShape="1">
          <a:blip r:embed="rId2"/>
          <a:srcRect l="757" r="19437" b="24923"/>
          <a:stretch/>
        </p:blipFill>
        <p:spPr>
          <a:xfrm>
            <a:off x="8344946" y="4812578"/>
            <a:ext cx="13585313" cy="4756370"/>
          </a:xfrm>
          <a:prstGeom prst="rect">
            <a:avLst/>
          </a:prstGeom>
        </p:spPr>
      </p:pic>
      <p:sp>
        <p:nvSpPr>
          <p:cNvPr id="14" name="TextBox 13">
            <a:extLst>
              <a:ext uri="{FF2B5EF4-FFF2-40B4-BE49-F238E27FC236}">
                <a16:creationId xmlns:a16="http://schemas.microsoft.com/office/drawing/2014/main" id="{5D43B612-FD59-445F-9624-2327D3150E2C}"/>
              </a:ext>
            </a:extLst>
          </p:cNvPr>
          <p:cNvSpPr txBox="1"/>
          <p:nvPr/>
        </p:nvSpPr>
        <p:spPr>
          <a:xfrm>
            <a:off x="-1" y="10134210"/>
            <a:ext cx="30275213" cy="3328347"/>
          </a:xfrm>
          <a:prstGeom prst="rect">
            <a:avLst/>
          </a:prstGeom>
          <a:noFill/>
        </p:spPr>
        <p:txBody>
          <a:bodyPr wrap="square" rtlCol="0">
            <a:spAutoFit/>
          </a:bodyPr>
          <a:lstStyle/>
          <a:p>
            <a:pPr algn="just"/>
            <a:r>
              <a:rPr lang="en-US" sz="4470">
                <a:solidFill>
                  <a:srgbClr val="000000"/>
                </a:solidFill>
                <a:latin typeface="Calibri" panose="020F0502020204030204" pitchFamily="34" charset="0"/>
              </a:rPr>
              <a:t>- </a:t>
            </a:r>
            <a:r>
              <a:rPr lang="en-US" sz="5257">
                <a:solidFill>
                  <a:srgbClr val="000000"/>
                </a:solidFill>
                <a:latin typeface="Calibri" panose="020F0502020204030204" pitchFamily="34" charset="0"/>
              </a:rPr>
              <a:t>(in ANY) the Integration Request is “LAMBDA_PROXY”:</a:t>
            </a:r>
          </a:p>
          <a:p>
            <a:pPr algn="just"/>
            <a:r>
              <a:rPr lang="en-US" sz="5257"/>
              <a:t>+ “LAMBDA_PROXY” allow you to change the lambda function implementation at any time without needing to redeploy the API, this means that you can change your lambda function and then don’t have to come back to API Gateway to update it.  </a:t>
            </a:r>
          </a:p>
        </p:txBody>
      </p:sp>
      <p:pic>
        <p:nvPicPr>
          <p:cNvPr id="15" name="Picture 14">
            <a:extLst>
              <a:ext uri="{FF2B5EF4-FFF2-40B4-BE49-F238E27FC236}">
                <a16:creationId xmlns:a16="http://schemas.microsoft.com/office/drawing/2014/main" id="{4389344D-970C-45E3-94F1-856862676E30}"/>
              </a:ext>
            </a:extLst>
          </p:cNvPr>
          <p:cNvPicPr>
            <a:picLocks noChangeAspect="1"/>
          </p:cNvPicPr>
          <p:nvPr/>
        </p:nvPicPr>
        <p:blipFill>
          <a:blip r:embed="rId3"/>
          <a:stretch>
            <a:fillRect/>
          </a:stretch>
        </p:blipFill>
        <p:spPr>
          <a:xfrm>
            <a:off x="2291329" y="13617284"/>
            <a:ext cx="25692549" cy="8993219"/>
          </a:xfrm>
          <a:prstGeom prst="rect">
            <a:avLst/>
          </a:prstGeom>
        </p:spPr>
      </p:pic>
      <p:sp>
        <p:nvSpPr>
          <p:cNvPr id="16" name="TextBox 15">
            <a:extLst>
              <a:ext uri="{FF2B5EF4-FFF2-40B4-BE49-F238E27FC236}">
                <a16:creationId xmlns:a16="http://schemas.microsoft.com/office/drawing/2014/main" id="{0DF14E9F-8C0B-4E80-94C1-63B7EC468608}"/>
              </a:ext>
            </a:extLst>
          </p:cNvPr>
          <p:cNvSpPr txBox="1"/>
          <p:nvPr/>
        </p:nvSpPr>
        <p:spPr>
          <a:xfrm>
            <a:off x="-2" y="22765231"/>
            <a:ext cx="30275213" cy="17081407"/>
          </a:xfrm>
          <a:prstGeom prst="rect">
            <a:avLst/>
          </a:prstGeom>
          <a:noFill/>
        </p:spPr>
        <p:txBody>
          <a:bodyPr wrap="square" rtlCol="0">
            <a:spAutoFit/>
          </a:bodyPr>
          <a:lstStyle/>
          <a:p>
            <a:r>
              <a:rPr lang="en-US" sz="5257"/>
              <a:t>+ </a:t>
            </a:r>
            <a:r>
              <a:rPr lang="en-US" sz="5257">
                <a:solidFill>
                  <a:srgbClr val="FF0000"/>
                </a:solidFill>
              </a:rPr>
              <a:t>At runtime, API Gateway will map the incoming request into the input </a:t>
            </a:r>
            <a:r>
              <a:rPr lang="en-US" sz="5400" b="1">
                <a:solidFill>
                  <a:srgbClr val="FF0000"/>
                </a:solidFill>
              </a:rPr>
              <a:t>event</a:t>
            </a:r>
            <a:r>
              <a:rPr lang="en-US" sz="5257">
                <a:solidFill>
                  <a:srgbClr val="FF0000"/>
                </a:solidFill>
              </a:rPr>
              <a:t> parameter of the lambda function. The input includes the “Request Method”, “Path”, “Headers”, any “Query String Parameters”, any “Payload” which will be a JSON string, and other items…</a:t>
            </a:r>
          </a:p>
          <a:p>
            <a:r>
              <a:rPr lang="en-US" sz="5257"/>
              <a:t>+ Here’s the </a:t>
            </a:r>
            <a:r>
              <a:rPr lang="en-GB" sz="5257"/>
              <a:t>Input format of a Lambda function for proxy integration</a:t>
            </a:r>
            <a:r>
              <a:rPr lang="en-US" sz="5257"/>
              <a:t>: https://docs.aws.amazon.com/apigateway/latest/developerguide/set-up-lambda-proxy-integrations.html#api-gateway-simple-proxy-for-lambda-input-format</a:t>
            </a:r>
          </a:p>
          <a:p>
            <a:r>
              <a:rPr lang="en-US" sz="5257"/>
              <a:t>{</a:t>
            </a:r>
          </a:p>
          <a:p>
            <a:r>
              <a:rPr lang="en-US" sz="5257"/>
              <a:t>    "resource": "Resource path",</a:t>
            </a:r>
          </a:p>
          <a:p>
            <a:r>
              <a:rPr lang="en-US" sz="5257"/>
              <a:t>    "path": "Path parameter",</a:t>
            </a:r>
          </a:p>
          <a:p>
            <a:r>
              <a:rPr lang="en-US" sz="5257"/>
              <a:t>	"httpMethod": "Incoming request's method name",</a:t>
            </a:r>
          </a:p>
          <a:p>
            <a:r>
              <a:rPr lang="en-US" sz="5257"/>
              <a:t>	"headers": "{String containing incoming request headers}",</a:t>
            </a:r>
          </a:p>
          <a:p>
            <a:r>
              <a:rPr lang="en-US" sz="5257"/>
              <a:t>	"multiValueHeaders": "{List of strings containing incoming request headers}", </a:t>
            </a:r>
          </a:p>
          <a:p>
            <a:r>
              <a:rPr lang="en-US" sz="5257"/>
              <a:t>	"queryStringParameters": "{query string parameters}",</a:t>
            </a:r>
          </a:p>
          <a:p>
            <a:r>
              <a:rPr lang="en-US" sz="5257"/>
              <a:t>	"multiValueQueryStringParameters": "List of query string parameters",</a:t>
            </a:r>
          </a:p>
          <a:p>
            <a:r>
              <a:rPr lang="en-US" sz="5257"/>
              <a:t>	"pathParameters": "{path parameters}",</a:t>
            </a:r>
          </a:p>
          <a:p>
            <a:r>
              <a:rPr lang="en-US" sz="5257"/>
              <a:t>	"stageVariables": "{Applicable stage variables}",</a:t>
            </a:r>
          </a:p>
          <a:p>
            <a:r>
              <a:rPr lang="en-US" sz="5257"/>
              <a:t>	"requestContext": "{Request context, including authorizer-returned key-value pairs}",</a:t>
            </a:r>
          </a:p>
          <a:p>
            <a:r>
              <a:rPr lang="en-US" sz="5257"/>
              <a:t>	"body": "a JSON string of request payload",</a:t>
            </a:r>
          </a:p>
          <a:p>
            <a:r>
              <a:rPr lang="en-US" sz="5257"/>
              <a:t>	"isBase64Encoded": "a boolean flag to indicate if the applicable request payload is Base64-encode" </a:t>
            </a:r>
          </a:p>
          <a:p>
            <a:r>
              <a:rPr lang="en-US" sz="5257"/>
              <a:t>}</a:t>
            </a:r>
          </a:p>
          <a:p>
            <a:endParaRPr lang="en-US" sz="5257"/>
          </a:p>
        </p:txBody>
      </p:sp>
    </p:spTree>
    <p:extLst>
      <p:ext uri="{BB962C8B-B14F-4D97-AF65-F5344CB8AC3E}">
        <p14:creationId xmlns:p14="http://schemas.microsoft.com/office/powerpoint/2010/main" val="341550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F82389E-01C6-4F68-84CA-B0881946DA35}"/>
              </a:ext>
            </a:extLst>
          </p:cNvPr>
          <p:cNvSpPr txBox="1"/>
          <p:nvPr/>
        </p:nvSpPr>
        <p:spPr>
          <a:xfrm>
            <a:off x="0" y="0"/>
            <a:ext cx="30275213" cy="7481535"/>
          </a:xfrm>
          <a:prstGeom prst="rect">
            <a:avLst/>
          </a:prstGeom>
          <a:noFill/>
        </p:spPr>
        <p:txBody>
          <a:bodyPr wrap="square" rtlCol="0">
            <a:spAutoFit/>
          </a:bodyPr>
          <a:lstStyle/>
          <a:p>
            <a:r>
              <a:rPr lang="en-US" sz="5960" b="1"/>
              <a:t>GET</a:t>
            </a:r>
            <a:endParaRPr lang="en-US" sz="5257" b="1"/>
          </a:p>
          <a:p>
            <a:r>
              <a:rPr lang="en-US" sz="5257"/>
              <a:t>- Query Parameters: 	 </a:t>
            </a:r>
          </a:p>
          <a:p>
            <a:r>
              <a:rPr lang="en-US" sz="5257"/>
              <a:t>			https://myendpoint.com?first_parameter=1&amp;second_parameter=2</a:t>
            </a:r>
            <a:br>
              <a:rPr lang="en-US" sz="5257"/>
            </a:br>
            <a:r>
              <a:rPr lang="en-US" sz="5257"/>
              <a:t>	</a:t>
            </a:r>
            <a:r>
              <a:rPr lang="en-US" sz="5257" u="sng"/>
              <a:t>No matter the order of parameter, the above the same as the below:</a:t>
            </a:r>
            <a:r>
              <a:rPr lang="en-US" sz="5257"/>
              <a:t>								https://myendpoint.com?second_parameter=2&amp;first_parameter=1</a:t>
            </a:r>
          </a:p>
          <a:p>
            <a:r>
              <a:rPr lang="en-US" sz="5257"/>
              <a:t> 	</a:t>
            </a:r>
          </a:p>
          <a:p>
            <a:r>
              <a:rPr lang="en-US" sz="5257"/>
              <a:t>	+ To create a GET Request (that will go to (our) Lambda function) which has 2 numbers and 1 operator (add), 	it’ll look like this:</a:t>
            </a:r>
          </a:p>
          <a:p>
            <a:r>
              <a:rPr lang="en-US" sz="5257"/>
              <a:t>			https://apiendpoint?first_num=10&amp;second_num=10&amp;operator=add		</a:t>
            </a:r>
            <a:endParaRPr lang="vi-VN" sz="5257"/>
          </a:p>
        </p:txBody>
      </p:sp>
      <p:pic>
        <p:nvPicPr>
          <p:cNvPr id="3" name="Picture 2">
            <a:extLst>
              <a:ext uri="{FF2B5EF4-FFF2-40B4-BE49-F238E27FC236}">
                <a16:creationId xmlns:a16="http://schemas.microsoft.com/office/drawing/2014/main" id="{E64404C7-3240-460D-AEDF-0B673B4E5156}"/>
              </a:ext>
            </a:extLst>
          </p:cNvPr>
          <p:cNvPicPr>
            <a:picLocks noChangeAspect="1"/>
          </p:cNvPicPr>
          <p:nvPr/>
        </p:nvPicPr>
        <p:blipFill>
          <a:blip r:embed="rId2"/>
          <a:stretch>
            <a:fillRect/>
          </a:stretch>
        </p:blipFill>
        <p:spPr>
          <a:xfrm>
            <a:off x="8156452" y="7425330"/>
            <a:ext cx="13824708" cy="5372369"/>
          </a:xfrm>
          <a:prstGeom prst="rect">
            <a:avLst/>
          </a:prstGeom>
        </p:spPr>
      </p:pic>
      <p:sp>
        <p:nvSpPr>
          <p:cNvPr id="5" name="TextBox 4">
            <a:extLst>
              <a:ext uri="{FF2B5EF4-FFF2-40B4-BE49-F238E27FC236}">
                <a16:creationId xmlns:a16="http://schemas.microsoft.com/office/drawing/2014/main" id="{E9F43A91-1A35-430A-B4C1-6A7477148725}"/>
              </a:ext>
            </a:extLst>
          </p:cNvPr>
          <p:cNvSpPr txBox="1"/>
          <p:nvPr/>
        </p:nvSpPr>
        <p:spPr>
          <a:xfrm>
            <a:off x="1" y="19826665"/>
            <a:ext cx="30275212" cy="2519344"/>
          </a:xfrm>
          <a:prstGeom prst="rect">
            <a:avLst/>
          </a:prstGeom>
          <a:noFill/>
        </p:spPr>
        <p:txBody>
          <a:bodyPr wrap="square" rtlCol="0">
            <a:spAutoFit/>
          </a:bodyPr>
          <a:lstStyle/>
          <a:p>
            <a:r>
              <a:rPr lang="en-US" sz="5257"/>
              <a:t>	+ To use these (three) parameters, we have to modified in lambda function. (next page)</a:t>
            </a:r>
          </a:p>
          <a:p>
            <a:r>
              <a:rPr lang="en-US" sz="5257"/>
              <a:t>	+ The first thing that we need to do is: </a:t>
            </a:r>
          </a:p>
          <a:p>
            <a:r>
              <a:rPr lang="en-US" sz="5257"/>
              <a:t>		++ Create the get request and post request test payloads: Click on the “Test” label -&gt; “Configure test event”</a:t>
            </a:r>
          </a:p>
        </p:txBody>
      </p:sp>
      <p:pic>
        <p:nvPicPr>
          <p:cNvPr id="6" name="Picture 5">
            <a:extLst>
              <a:ext uri="{FF2B5EF4-FFF2-40B4-BE49-F238E27FC236}">
                <a16:creationId xmlns:a16="http://schemas.microsoft.com/office/drawing/2014/main" id="{191AFC31-1064-4CFC-82C7-BC7055ED7890}"/>
              </a:ext>
            </a:extLst>
          </p:cNvPr>
          <p:cNvPicPr>
            <a:picLocks noChangeAspect="1"/>
          </p:cNvPicPr>
          <p:nvPr/>
        </p:nvPicPr>
        <p:blipFill>
          <a:blip r:embed="rId3"/>
          <a:stretch>
            <a:fillRect/>
          </a:stretch>
        </p:blipFill>
        <p:spPr>
          <a:xfrm>
            <a:off x="8686940" y="22346009"/>
            <a:ext cx="12790754" cy="4597316"/>
          </a:xfrm>
          <a:prstGeom prst="rect">
            <a:avLst/>
          </a:prstGeom>
        </p:spPr>
      </p:pic>
      <p:sp>
        <p:nvSpPr>
          <p:cNvPr id="7" name="TextBox 6">
            <a:extLst>
              <a:ext uri="{FF2B5EF4-FFF2-40B4-BE49-F238E27FC236}">
                <a16:creationId xmlns:a16="http://schemas.microsoft.com/office/drawing/2014/main" id="{B16A2B99-D4E5-4899-B573-D17186F3569E}"/>
              </a:ext>
            </a:extLst>
          </p:cNvPr>
          <p:cNvSpPr txBox="1"/>
          <p:nvPr/>
        </p:nvSpPr>
        <p:spPr>
          <a:xfrm>
            <a:off x="0" y="26943325"/>
            <a:ext cx="30275212" cy="1710340"/>
          </a:xfrm>
          <a:prstGeom prst="rect">
            <a:avLst/>
          </a:prstGeom>
          <a:noFill/>
        </p:spPr>
        <p:txBody>
          <a:bodyPr wrap="square" rtlCol="0">
            <a:spAutoFit/>
          </a:bodyPr>
          <a:lstStyle/>
          <a:p>
            <a:r>
              <a:rPr lang="en-US" sz="5257"/>
              <a:t>		++ “Create new event” -&gt; Enter name (GetRequestEvent)</a:t>
            </a:r>
          </a:p>
          <a:p>
            <a:r>
              <a:rPr lang="en-US" sz="5257"/>
              <a:t>		++ It doesn’t matter which Template you choose because we’re going to overwrite it: (Then save)</a:t>
            </a:r>
          </a:p>
        </p:txBody>
      </p:sp>
      <p:pic>
        <p:nvPicPr>
          <p:cNvPr id="8" name="Picture 7">
            <a:extLst>
              <a:ext uri="{FF2B5EF4-FFF2-40B4-BE49-F238E27FC236}">
                <a16:creationId xmlns:a16="http://schemas.microsoft.com/office/drawing/2014/main" id="{D59A2FAE-4C23-49C6-8FBB-426436840F89}"/>
              </a:ext>
            </a:extLst>
          </p:cNvPr>
          <p:cNvPicPr>
            <a:picLocks noChangeAspect="1"/>
          </p:cNvPicPr>
          <p:nvPr/>
        </p:nvPicPr>
        <p:blipFill>
          <a:blip r:embed="rId4"/>
          <a:stretch>
            <a:fillRect/>
          </a:stretch>
        </p:blipFill>
        <p:spPr>
          <a:xfrm>
            <a:off x="7790582" y="28653665"/>
            <a:ext cx="14694046" cy="13337125"/>
          </a:xfrm>
          <a:prstGeom prst="rect">
            <a:avLst/>
          </a:prstGeom>
        </p:spPr>
      </p:pic>
      <p:sp>
        <p:nvSpPr>
          <p:cNvPr id="11" name="TextBox 10">
            <a:extLst>
              <a:ext uri="{FF2B5EF4-FFF2-40B4-BE49-F238E27FC236}">
                <a16:creationId xmlns:a16="http://schemas.microsoft.com/office/drawing/2014/main" id="{713DE875-6964-4AB8-907E-9F985E3DE971}"/>
              </a:ext>
            </a:extLst>
          </p:cNvPr>
          <p:cNvSpPr txBox="1"/>
          <p:nvPr/>
        </p:nvSpPr>
        <p:spPr>
          <a:xfrm>
            <a:off x="-55289" y="13157877"/>
            <a:ext cx="30275211" cy="1818511"/>
          </a:xfrm>
          <a:prstGeom prst="rect">
            <a:avLst/>
          </a:prstGeom>
          <a:noFill/>
        </p:spPr>
        <p:txBody>
          <a:bodyPr wrap="square" rtlCol="0">
            <a:spAutoFit/>
          </a:bodyPr>
          <a:lstStyle/>
          <a:p>
            <a:r>
              <a:rPr lang="en-US" sz="5960" b="1"/>
              <a:t>POST</a:t>
            </a:r>
            <a:endParaRPr lang="en-US" sz="5257" b="1"/>
          </a:p>
          <a:p>
            <a:r>
              <a:rPr lang="en-US" sz="5257"/>
              <a:t>- Request Body: 	 </a:t>
            </a:r>
          </a:p>
        </p:txBody>
      </p:sp>
      <p:pic>
        <p:nvPicPr>
          <p:cNvPr id="12" name="Picture 11">
            <a:extLst>
              <a:ext uri="{FF2B5EF4-FFF2-40B4-BE49-F238E27FC236}">
                <a16:creationId xmlns:a16="http://schemas.microsoft.com/office/drawing/2014/main" id="{F866BEA1-D2C9-4746-A7C3-8363B8AF7B47}"/>
              </a:ext>
            </a:extLst>
          </p:cNvPr>
          <p:cNvPicPr>
            <a:picLocks noChangeAspect="1"/>
          </p:cNvPicPr>
          <p:nvPr/>
        </p:nvPicPr>
        <p:blipFill>
          <a:blip r:embed="rId5"/>
          <a:stretch>
            <a:fillRect/>
          </a:stretch>
        </p:blipFill>
        <p:spPr>
          <a:xfrm>
            <a:off x="8238761" y="13566897"/>
            <a:ext cx="13797688" cy="6087216"/>
          </a:xfrm>
          <a:prstGeom prst="rect">
            <a:avLst/>
          </a:prstGeom>
        </p:spPr>
      </p:pic>
    </p:spTree>
    <p:extLst>
      <p:ext uri="{BB962C8B-B14F-4D97-AF65-F5344CB8AC3E}">
        <p14:creationId xmlns:p14="http://schemas.microsoft.com/office/powerpoint/2010/main" val="32936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C18D3-9639-4AE5-8FB2-F2A57A62F38C}"/>
              </a:ext>
            </a:extLst>
          </p:cNvPr>
          <p:cNvSpPr txBox="1"/>
          <p:nvPr/>
        </p:nvSpPr>
        <p:spPr>
          <a:xfrm>
            <a:off x="0" y="0"/>
            <a:ext cx="30275212" cy="901337"/>
          </a:xfrm>
          <a:prstGeom prst="rect">
            <a:avLst/>
          </a:prstGeom>
          <a:noFill/>
        </p:spPr>
        <p:txBody>
          <a:bodyPr wrap="square" rtlCol="0">
            <a:spAutoFit/>
          </a:bodyPr>
          <a:lstStyle/>
          <a:p>
            <a:r>
              <a:rPr lang="en-US" sz="5257"/>
              <a:t>		++ Do the same for POST request (same procedure)</a:t>
            </a:r>
          </a:p>
        </p:txBody>
      </p:sp>
      <p:pic>
        <p:nvPicPr>
          <p:cNvPr id="6" name="Picture 5">
            <a:extLst>
              <a:ext uri="{FF2B5EF4-FFF2-40B4-BE49-F238E27FC236}">
                <a16:creationId xmlns:a16="http://schemas.microsoft.com/office/drawing/2014/main" id="{7CE638D2-D12D-429A-A744-E05F57079FFA}"/>
              </a:ext>
            </a:extLst>
          </p:cNvPr>
          <p:cNvPicPr>
            <a:picLocks noChangeAspect="1"/>
          </p:cNvPicPr>
          <p:nvPr/>
        </p:nvPicPr>
        <p:blipFill>
          <a:blip r:embed="rId2"/>
          <a:stretch>
            <a:fillRect/>
          </a:stretch>
        </p:blipFill>
        <p:spPr>
          <a:xfrm>
            <a:off x="6772794" y="1137311"/>
            <a:ext cx="16729623" cy="19096052"/>
          </a:xfrm>
          <a:prstGeom prst="rect">
            <a:avLst/>
          </a:prstGeom>
        </p:spPr>
      </p:pic>
      <p:sp>
        <p:nvSpPr>
          <p:cNvPr id="8" name="TextBox 7">
            <a:extLst>
              <a:ext uri="{FF2B5EF4-FFF2-40B4-BE49-F238E27FC236}">
                <a16:creationId xmlns:a16="http://schemas.microsoft.com/office/drawing/2014/main" id="{B22B26D5-519B-4401-B795-DF151880201E}"/>
              </a:ext>
            </a:extLst>
          </p:cNvPr>
          <p:cNvSpPr txBox="1"/>
          <p:nvPr/>
        </p:nvSpPr>
        <p:spPr>
          <a:xfrm>
            <a:off x="-1" y="20456274"/>
            <a:ext cx="30275212" cy="19508417"/>
          </a:xfrm>
          <a:prstGeom prst="rect">
            <a:avLst/>
          </a:prstGeom>
          <a:noFill/>
        </p:spPr>
        <p:txBody>
          <a:bodyPr wrap="square" rtlCol="0">
            <a:spAutoFit/>
          </a:bodyPr>
          <a:lstStyle/>
          <a:p>
            <a:r>
              <a:rPr lang="en-US" sz="5257"/>
              <a:t>		++ Now we need to modify in Event JSON, we gonna start with GET request first so just select the drop down beside the “Test” and click on “Configure test event”. At “Event name” =&gt; change to “Get…” and do some modify in “Event JSON”: (Note: stay at “Edit saved event”)</a:t>
            </a:r>
          </a:p>
          <a:p>
            <a:r>
              <a:rPr lang="en-US" sz="5257"/>
              <a:t>			+++ Change resource =&gt; Put the name of our lambda function (in my case: /calculate) </a:t>
            </a:r>
          </a:p>
          <a:p>
            <a:r>
              <a:rPr lang="en-US" sz="5257"/>
              <a:t>			+++ Change path =&gt; (In my case it’s the same as resource) (https://.../&lt;stage_name&gt;/calculate)	</a:t>
            </a:r>
          </a:p>
          <a:p>
            <a:r>
              <a:rPr lang="en-US" sz="5257"/>
              <a:t>			+++ Change httpMethod =&gt; We’re using GET method so it is =&gt; GET</a:t>
            </a:r>
          </a:p>
          <a:p>
            <a:r>
              <a:rPr lang="en-US" sz="5257"/>
              <a:t>			+++ On the headers, we’re not sending any headers so you can send back null which is like this:</a:t>
            </a:r>
          </a:p>
          <a:p>
            <a:pPr algn="ctr"/>
            <a:r>
              <a:rPr lang="en-GB" sz="5257"/>
              <a:t>"headers": null,</a:t>
            </a:r>
          </a:p>
          <a:p>
            <a:r>
              <a:rPr lang="en-GB" sz="5257"/>
              <a:t>					or you can just delete it (I prefer deleteing it because it makes clearer to read)</a:t>
            </a:r>
          </a:p>
          <a:p>
            <a:r>
              <a:rPr lang="en-GB" sz="5257"/>
              <a:t>			+++ I’m not gonna send “multiValueHeaders” so =&gt; delete it</a:t>
            </a:r>
          </a:p>
          <a:p>
            <a:r>
              <a:rPr lang="en-GB" sz="5257"/>
              <a:t>			+++ “queryStringParameters” =&gt; This is GET request so I’m definitely going to have query string parameters. They’ll be in the format of a JSON string like this: (NOTICE HERE, I’M SENDING THE VALUES AS STRINGS BECAUSE THEY’RE IN THE QUERY STRING PARAMETERS)</a:t>
            </a:r>
          </a:p>
          <a:p>
            <a:pPr algn="ctr"/>
            <a:r>
              <a:rPr lang="en-GB" sz="5257"/>
              <a:t>				"queryStringParameters": {"first_num":"10", "second_num":"10", "operator":"add"}</a:t>
            </a:r>
          </a:p>
          <a:p>
            <a:r>
              <a:rPr lang="en-GB" sz="5257"/>
              <a:t>			+++ The rest components I can delete them because I’m not sending them</a:t>
            </a:r>
          </a:p>
          <a:p>
            <a:endParaRPr lang="en-GB" sz="5257"/>
          </a:p>
          <a:p>
            <a:pPr marL="685800" indent="-685800">
              <a:buFont typeface="Symbol" panose="05050102010706020507" pitchFamily="18" charset="2"/>
              <a:buChar char="Þ"/>
            </a:pPr>
            <a:r>
              <a:rPr lang="en-GB" sz="5257"/>
              <a:t>With that, we have fixed our get request event and this is the one that we went to send to our lambda function. </a:t>
            </a:r>
          </a:p>
          <a:p>
            <a:endParaRPr lang="en-GB" sz="5257"/>
          </a:p>
          <a:p>
            <a:endParaRPr lang="en-GB" sz="5257"/>
          </a:p>
          <a:p>
            <a:endParaRPr lang="en-GB" sz="5257"/>
          </a:p>
          <a:p>
            <a:endParaRPr lang="en-GB" sz="5257"/>
          </a:p>
          <a:p>
            <a:endParaRPr lang="en-GB" sz="5257"/>
          </a:p>
          <a:p>
            <a:r>
              <a:rPr lang="en-GB" sz="5257"/>
              <a:t>																		</a:t>
            </a:r>
            <a:endParaRPr lang="en-US" sz="5257"/>
          </a:p>
        </p:txBody>
      </p:sp>
      <p:pic>
        <p:nvPicPr>
          <p:cNvPr id="9" name="Picture 8">
            <a:extLst>
              <a:ext uri="{FF2B5EF4-FFF2-40B4-BE49-F238E27FC236}">
                <a16:creationId xmlns:a16="http://schemas.microsoft.com/office/drawing/2014/main" id="{E1AD3FB2-5415-4EA6-B18F-A41B17B2C78E}"/>
              </a:ext>
            </a:extLst>
          </p:cNvPr>
          <p:cNvPicPr>
            <a:picLocks noChangeAspect="1"/>
          </p:cNvPicPr>
          <p:nvPr/>
        </p:nvPicPr>
        <p:blipFill>
          <a:blip r:embed="rId3"/>
          <a:stretch>
            <a:fillRect/>
          </a:stretch>
        </p:blipFill>
        <p:spPr>
          <a:xfrm>
            <a:off x="8823001" y="34373527"/>
            <a:ext cx="12629209" cy="7292925"/>
          </a:xfrm>
          <a:prstGeom prst="rect">
            <a:avLst/>
          </a:prstGeom>
        </p:spPr>
      </p:pic>
    </p:spTree>
    <p:extLst>
      <p:ext uri="{BB962C8B-B14F-4D97-AF65-F5344CB8AC3E}">
        <p14:creationId xmlns:p14="http://schemas.microsoft.com/office/powerpoint/2010/main" val="125757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C18D3-9639-4AE5-8FB2-F2A57A62F38C}"/>
              </a:ext>
            </a:extLst>
          </p:cNvPr>
          <p:cNvSpPr txBox="1"/>
          <p:nvPr/>
        </p:nvSpPr>
        <p:spPr>
          <a:xfrm>
            <a:off x="0" y="0"/>
            <a:ext cx="30275212" cy="4946354"/>
          </a:xfrm>
          <a:prstGeom prst="rect">
            <a:avLst/>
          </a:prstGeom>
          <a:noFill/>
        </p:spPr>
        <p:txBody>
          <a:bodyPr wrap="square" rtlCol="0">
            <a:spAutoFit/>
          </a:bodyPr>
          <a:lstStyle/>
          <a:p>
            <a:r>
              <a:rPr lang="en-GB" sz="5257"/>
              <a:t>			+++ Go on modify the POST Request event:</a:t>
            </a:r>
          </a:p>
          <a:p>
            <a:r>
              <a:rPr lang="en-GB" sz="5257"/>
              <a:t>			/*</a:t>
            </a:r>
          </a:p>
          <a:p>
            <a:r>
              <a:rPr lang="en-GB" sz="5257"/>
              <a:t>			We need to send a JSON string of the request payload, so remember: our </a:t>
            </a:r>
            <a:r>
              <a:rPr lang="en-GB" sz="5257">
                <a:solidFill>
                  <a:srgbClr val="FF0000"/>
                </a:solidFill>
              </a:rPr>
              <a:t>request payload </a:t>
            </a:r>
            <a:r>
              <a:rPr lang="en-GB" sz="5257"/>
              <a:t>is JSON, but we 			need to send </a:t>
            </a:r>
            <a:r>
              <a:rPr lang="en-GB" sz="5257" b="1">
                <a:solidFill>
                  <a:srgbClr val="00B050"/>
                </a:solidFill>
              </a:rPr>
              <a:t>a JSON string </a:t>
            </a:r>
            <a:r>
              <a:rPr lang="en-GB" sz="5257"/>
              <a:t>of that </a:t>
            </a:r>
            <a:r>
              <a:rPr lang="en-GB" sz="5257">
                <a:solidFill>
                  <a:srgbClr val="FF0000"/>
                </a:solidFill>
              </a:rPr>
              <a:t>JSON request</a:t>
            </a:r>
            <a:r>
              <a:rPr lang="en-GB" sz="5257"/>
              <a:t>. Here is the POST Request String Body:</a:t>
            </a:r>
          </a:p>
          <a:p>
            <a:pPr algn="ctr"/>
            <a:r>
              <a:rPr lang="en-GB" sz="5257"/>
              <a:t>"body": "{\"first_num\":10,\"second_num\":10,\"operator\":\"add\"}"</a:t>
            </a:r>
          </a:p>
          <a:p>
            <a:r>
              <a:rPr lang="en-GB" sz="5257"/>
              <a:t>			*/</a:t>
            </a:r>
          </a:p>
        </p:txBody>
      </p:sp>
      <p:sp>
        <p:nvSpPr>
          <p:cNvPr id="8" name="TextBox 7">
            <a:extLst>
              <a:ext uri="{FF2B5EF4-FFF2-40B4-BE49-F238E27FC236}">
                <a16:creationId xmlns:a16="http://schemas.microsoft.com/office/drawing/2014/main" id="{B22B26D5-519B-4401-B795-DF151880201E}"/>
              </a:ext>
            </a:extLst>
          </p:cNvPr>
          <p:cNvSpPr txBox="1"/>
          <p:nvPr/>
        </p:nvSpPr>
        <p:spPr>
          <a:xfrm>
            <a:off x="1" y="10276166"/>
            <a:ext cx="30275212" cy="3328347"/>
          </a:xfrm>
          <a:prstGeom prst="rect">
            <a:avLst/>
          </a:prstGeom>
          <a:noFill/>
        </p:spPr>
        <p:txBody>
          <a:bodyPr wrap="square" rtlCol="0">
            <a:spAutoFit/>
          </a:bodyPr>
          <a:lstStyle/>
          <a:p>
            <a:r>
              <a:rPr lang="en-US" sz="5257"/>
              <a:t>		++ Now, we’ll modify lambda function to process these parameters:</a:t>
            </a:r>
          </a:p>
          <a:p>
            <a:r>
              <a:rPr lang="en-US" sz="5257"/>
              <a:t>			+++ First, let’s test print the event parameter to see what our request is bring in, so just write “print(event)”:</a:t>
            </a:r>
          </a:p>
          <a:p>
            <a:r>
              <a:rPr lang="en-GB" sz="5257"/>
              <a:t>															</a:t>
            </a:r>
            <a:endParaRPr lang="en-US" sz="5257"/>
          </a:p>
        </p:txBody>
      </p:sp>
      <p:pic>
        <p:nvPicPr>
          <p:cNvPr id="3" name="Picture 2">
            <a:extLst>
              <a:ext uri="{FF2B5EF4-FFF2-40B4-BE49-F238E27FC236}">
                <a16:creationId xmlns:a16="http://schemas.microsoft.com/office/drawing/2014/main" id="{3FCC29DE-1D0F-42A4-84D2-0E2A746F1057}"/>
              </a:ext>
            </a:extLst>
          </p:cNvPr>
          <p:cNvPicPr>
            <a:picLocks noChangeAspect="1"/>
          </p:cNvPicPr>
          <p:nvPr/>
        </p:nvPicPr>
        <p:blipFill>
          <a:blip r:embed="rId2"/>
          <a:stretch>
            <a:fillRect/>
          </a:stretch>
        </p:blipFill>
        <p:spPr>
          <a:xfrm>
            <a:off x="3055144" y="4946354"/>
            <a:ext cx="24164922" cy="4728588"/>
          </a:xfrm>
          <a:prstGeom prst="rect">
            <a:avLst/>
          </a:prstGeom>
        </p:spPr>
      </p:pic>
      <p:pic>
        <p:nvPicPr>
          <p:cNvPr id="7" name="Picture 6">
            <a:extLst>
              <a:ext uri="{FF2B5EF4-FFF2-40B4-BE49-F238E27FC236}">
                <a16:creationId xmlns:a16="http://schemas.microsoft.com/office/drawing/2014/main" id="{6752D246-8336-4352-AE65-9072FB8D6AF6}"/>
              </a:ext>
            </a:extLst>
          </p:cNvPr>
          <p:cNvPicPr>
            <a:picLocks noChangeAspect="1"/>
          </p:cNvPicPr>
          <p:nvPr/>
        </p:nvPicPr>
        <p:blipFill>
          <a:blip r:embed="rId3"/>
          <a:stretch>
            <a:fillRect/>
          </a:stretch>
        </p:blipFill>
        <p:spPr>
          <a:xfrm>
            <a:off x="10198998" y="12249627"/>
            <a:ext cx="9877215" cy="6442781"/>
          </a:xfrm>
          <a:prstGeom prst="rect">
            <a:avLst/>
          </a:prstGeom>
        </p:spPr>
      </p:pic>
      <p:sp>
        <p:nvSpPr>
          <p:cNvPr id="10" name="TextBox 9">
            <a:extLst>
              <a:ext uri="{FF2B5EF4-FFF2-40B4-BE49-F238E27FC236}">
                <a16:creationId xmlns:a16="http://schemas.microsoft.com/office/drawing/2014/main" id="{78B67516-CBA3-4007-8243-960F89B3A7D0}"/>
              </a:ext>
            </a:extLst>
          </p:cNvPr>
          <p:cNvSpPr txBox="1"/>
          <p:nvPr/>
        </p:nvSpPr>
        <p:spPr>
          <a:xfrm>
            <a:off x="-1" y="18934325"/>
            <a:ext cx="30275212" cy="2519344"/>
          </a:xfrm>
          <a:prstGeom prst="rect">
            <a:avLst/>
          </a:prstGeom>
          <a:noFill/>
        </p:spPr>
        <p:txBody>
          <a:bodyPr wrap="square" rtlCol="0">
            <a:spAutoFit/>
          </a:bodyPr>
          <a:lstStyle/>
          <a:p>
            <a:r>
              <a:rPr lang="en-US" sz="5257"/>
              <a:t>			(Note: after every change in code, remember to “Deploy”)</a:t>
            </a:r>
          </a:p>
          <a:p>
            <a:r>
              <a:rPr lang="en-US" sz="5257"/>
              <a:t>			+++ To see the test payload of GET request:</a:t>
            </a:r>
          </a:p>
          <a:p>
            <a:endParaRPr lang="en-US" sz="5257"/>
          </a:p>
        </p:txBody>
      </p:sp>
      <p:pic>
        <p:nvPicPr>
          <p:cNvPr id="12" name="Picture 11">
            <a:extLst>
              <a:ext uri="{FF2B5EF4-FFF2-40B4-BE49-F238E27FC236}">
                <a16:creationId xmlns:a16="http://schemas.microsoft.com/office/drawing/2014/main" id="{C68D1B7D-85CC-428B-9EF2-81D7E6FA559E}"/>
              </a:ext>
            </a:extLst>
          </p:cNvPr>
          <p:cNvPicPr>
            <a:picLocks noChangeAspect="1"/>
          </p:cNvPicPr>
          <p:nvPr/>
        </p:nvPicPr>
        <p:blipFill>
          <a:blip r:embed="rId4"/>
          <a:stretch>
            <a:fillRect/>
          </a:stretch>
        </p:blipFill>
        <p:spPr>
          <a:xfrm>
            <a:off x="9619699" y="20388351"/>
            <a:ext cx="11035814" cy="6549124"/>
          </a:xfrm>
          <a:prstGeom prst="rect">
            <a:avLst/>
          </a:prstGeom>
        </p:spPr>
      </p:pic>
      <p:sp>
        <p:nvSpPr>
          <p:cNvPr id="13" name="TextBox 12">
            <a:extLst>
              <a:ext uri="{FF2B5EF4-FFF2-40B4-BE49-F238E27FC236}">
                <a16:creationId xmlns:a16="http://schemas.microsoft.com/office/drawing/2014/main" id="{9CEE43AD-4990-476A-BB54-8DA3A4B00276}"/>
              </a:ext>
            </a:extLst>
          </p:cNvPr>
          <p:cNvSpPr txBox="1"/>
          <p:nvPr/>
        </p:nvSpPr>
        <p:spPr>
          <a:xfrm>
            <a:off x="1" y="27592484"/>
            <a:ext cx="30275212" cy="1710340"/>
          </a:xfrm>
          <a:prstGeom prst="rect">
            <a:avLst/>
          </a:prstGeom>
          <a:noFill/>
        </p:spPr>
        <p:txBody>
          <a:bodyPr wrap="square" rtlCol="0">
            <a:spAutoFit/>
          </a:bodyPr>
          <a:lstStyle/>
          <a:p>
            <a:pPr lvl="1" algn="ctr"/>
            <a:r>
              <a:rPr lang="en-US" sz="5257"/>
              <a:t>It’ll look like this:</a:t>
            </a:r>
          </a:p>
          <a:p>
            <a:pPr lvl="1"/>
            <a:endParaRPr lang="en-US" sz="5257"/>
          </a:p>
        </p:txBody>
      </p:sp>
      <p:sp>
        <p:nvSpPr>
          <p:cNvPr id="16" name="TextBox 15">
            <a:extLst>
              <a:ext uri="{FF2B5EF4-FFF2-40B4-BE49-F238E27FC236}">
                <a16:creationId xmlns:a16="http://schemas.microsoft.com/office/drawing/2014/main" id="{C09B4190-1EA2-491B-9F1B-2635C1198EED}"/>
              </a:ext>
            </a:extLst>
          </p:cNvPr>
          <p:cNvSpPr txBox="1"/>
          <p:nvPr/>
        </p:nvSpPr>
        <p:spPr>
          <a:xfrm>
            <a:off x="-2" y="33793325"/>
            <a:ext cx="30275212" cy="1710340"/>
          </a:xfrm>
          <a:prstGeom prst="rect">
            <a:avLst/>
          </a:prstGeom>
          <a:noFill/>
        </p:spPr>
        <p:txBody>
          <a:bodyPr wrap="square" rtlCol="0">
            <a:spAutoFit/>
          </a:bodyPr>
          <a:lstStyle/>
          <a:p>
            <a:r>
              <a:rPr lang="en-US" sz="5257"/>
              <a:t>			+++ To see the test payload of POST request, do the same way.</a:t>
            </a:r>
          </a:p>
          <a:p>
            <a:endParaRPr lang="en-US" sz="5257"/>
          </a:p>
        </p:txBody>
      </p:sp>
      <p:pic>
        <p:nvPicPr>
          <p:cNvPr id="19" name="Picture 18">
            <a:extLst>
              <a:ext uri="{FF2B5EF4-FFF2-40B4-BE49-F238E27FC236}">
                <a16:creationId xmlns:a16="http://schemas.microsoft.com/office/drawing/2014/main" id="{1CEB6303-2CB4-4B9F-8262-FAAE4D586D8B}"/>
              </a:ext>
            </a:extLst>
          </p:cNvPr>
          <p:cNvPicPr>
            <a:picLocks noChangeAspect="1"/>
          </p:cNvPicPr>
          <p:nvPr/>
        </p:nvPicPr>
        <p:blipFill>
          <a:blip r:embed="rId5"/>
          <a:stretch>
            <a:fillRect/>
          </a:stretch>
        </p:blipFill>
        <p:spPr>
          <a:xfrm>
            <a:off x="1642937" y="28391501"/>
            <a:ext cx="26989333" cy="5401824"/>
          </a:xfrm>
          <a:prstGeom prst="rect">
            <a:avLst/>
          </a:prstGeom>
        </p:spPr>
      </p:pic>
      <p:sp>
        <p:nvSpPr>
          <p:cNvPr id="20" name="TextBox 19">
            <a:extLst>
              <a:ext uri="{FF2B5EF4-FFF2-40B4-BE49-F238E27FC236}">
                <a16:creationId xmlns:a16="http://schemas.microsoft.com/office/drawing/2014/main" id="{73FBFEBD-1F62-4AFC-8D29-0BC03CAB1141}"/>
              </a:ext>
            </a:extLst>
          </p:cNvPr>
          <p:cNvSpPr txBox="1"/>
          <p:nvPr/>
        </p:nvSpPr>
        <p:spPr>
          <a:xfrm>
            <a:off x="1" y="35441639"/>
            <a:ext cx="30275212" cy="2519344"/>
          </a:xfrm>
          <a:prstGeom prst="rect">
            <a:avLst/>
          </a:prstGeom>
          <a:noFill/>
        </p:spPr>
        <p:txBody>
          <a:bodyPr wrap="square" rtlCol="0">
            <a:spAutoFit/>
          </a:bodyPr>
          <a:lstStyle/>
          <a:p>
            <a:r>
              <a:rPr lang="en-US" sz="5257"/>
              <a:t>			+++ Next we need to set defaults, so the first_num and second_num will be zero, and then create an operator variable (which is “add”) and then we’ll make them global. This means that there will not be under any method.</a:t>
            </a:r>
            <a:r>
              <a:rPr lang="en-GB" sz="5257"/>
              <a:t>															</a:t>
            </a:r>
            <a:endParaRPr lang="en-US" sz="5257"/>
          </a:p>
        </p:txBody>
      </p:sp>
      <p:pic>
        <p:nvPicPr>
          <p:cNvPr id="24" name="Picture 23">
            <a:extLst>
              <a:ext uri="{FF2B5EF4-FFF2-40B4-BE49-F238E27FC236}">
                <a16:creationId xmlns:a16="http://schemas.microsoft.com/office/drawing/2014/main" id="{012D8715-7B0C-4BE6-9BCC-3781D33AB9B5}"/>
              </a:ext>
            </a:extLst>
          </p:cNvPr>
          <p:cNvPicPr>
            <a:picLocks noChangeAspect="1"/>
          </p:cNvPicPr>
          <p:nvPr/>
        </p:nvPicPr>
        <p:blipFill>
          <a:blip r:embed="rId6"/>
          <a:stretch>
            <a:fillRect/>
          </a:stretch>
        </p:blipFill>
        <p:spPr>
          <a:xfrm>
            <a:off x="10905892" y="37151979"/>
            <a:ext cx="8463427" cy="4623539"/>
          </a:xfrm>
          <a:prstGeom prst="rect">
            <a:avLst/>
          </a:prstGeom>
        </p:spPr>
      </p:pic>
    </p:spTree>
    <p:extLst>
      <p:ext uri="{BB962C8B-B14F-4D97-AF65-F5344CB8AC3E}">
        <p14:creationId xmlns:p14="http://schemas.microsoft.com/office/powerpoint/2010/main" val="68626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C18D3-9639-4AE5-8FB2-F2A57A62F38C}"/>
              </a:ext>
            </a:extLst>
          </p:cNvPr>
          <p:cNvSpPr txBox="1"/>
          <p:nvPr/>
        </p:nvSpPr>
        <p:spPr>
          <a:xfrm>
            <a:off x="1" y="2389239"/>
            <a:ext cx="30275212" cy="4946354"/>
          </a:xfrm>
          <a:prstGeom prst="rect">
            <a:avLst/>
          </a:prstGeom>
          <a:noFill/>
        </p:spPr>
        <p:txBody>
          <a:bodyPr wrap="square" rtlCol="0">
            <a:spAutoFit/>
          </a:bodyPr>
          <a:lstStyle/>
          <a:p>
            <a:r>
              <a:rPr lang="en-GB" sz="5257"/>
              <a:t>			+++ This lambda_handler function both GET and POST request, so we need to make a selection (This is because for a GET request, the data is in the query string and for a POST request the data is in the body). So inside “def lambda_handler…”, after open the event we need to make a SELECTION:</a:t>
            </a:r>
          </a:p>
          <a:p>
            <a:r>
              <a:rPr lang="en-GB" sz="5257"/>
              <a:t>				++++ The selection is best of the HTTP method, so we’re going to create a variable HTTP method with an empty value:</a:t>
            </a:r>
          </a:p>
          <a:p>
            <a:r>
              <a:rPr lang="en-GB" sz="5257"/>
              <a:t>			</a:t>
            </a:r>
          </a:p>
        </p:txBody>
      </p:sp>
      <p:pic>
        <p:nvPicPr>
          <p:cNvPr id="4" name="Picture 3">
            <a:extLst>
              <a:ext uri="{FF2B5EF4-FFF2-40B4-BE49-F238E27FC236}">
                <a16:creationId xmlns:a16="http://schemas.microsoft.com/office/drawing/2014/main" id="{1383DD3B-D531-4066-9DD4-B4315CA54650}"/>
              </a:ext>
            </a:extLst>
          </p:cNvPr>
          <p:cNvPicPr>
            <a:picLocks noChangeAspect="1"/>
          </p:cNvPicPr>
          <p:nvPr/>
        </p:nvPicPr>
        <p:blipFill>
          <a:blip r:embed="rId2"/>
          <a:stretch>
            <a:fillRect/>
          </a:stretch>
        </p:blipFill>
        <p:spPr>
          <a:xfrm>
            <a:off x="7756024" y="265470"/>
            <a:ext cx="14763164" cy="1917292"/>
          </a:xfrm>
          <a:prstGeom prst="rect">
            <a:avLst/>
          </a:prstGeom>
        </p:spPr>
      </p:pic>
      <p:pic>
        <p:nvPicPr>
          <p:cNvPr id="9" name="Picture 8">
            <a:extLst>
              <a:ext uri="{FF2B5EF4-FFF2-40B4-BE49-F238E27FC236}">
                <a16:creationId xmlns:a16="http://schemas.microsoft.com/office/drawing/2014/main" id="{C7B76FEB-E2F5-4D5B-ACC9-98A1B1450EBF}"/>
              </a:ext>
            </a:extLst>
          </p:cNvPr>
          <p:cNvPicPr>
            <a:picLocks noChangeAspect="1"/>
          </p:cNvPicPr>
          <p:nvPr/>
        </p:nvPicPr>
        <p:blipFill>
          <a:blip r:embed="rId3"/>
          <a:stretch>
            <a:fillRect/>
          </a:stretch>
        </p:blipFill>
        <p:spPr>
          <a:xfrm>
            <a:off x="9776024" y="6137164"/>
            <a:ext cx="10723163" cy="2809812"/>
          </a:xfrm>
          <a:prstGeom prst="rect">
            <a:avLst/>
          </a:prstGeom>
        </p:spPr>
      </p:pic>
      <p:sp>
        <p:nvSpPr>
          <p:cNvPr id="17" name="TextBox 16">
            <a:extLst>
              <a:ext uri="{FF2B5EF4-FFF2-40B4-BE49-F238E27FC236}">
                <a16:creationId xmlns:a16="http://schemas.microsoft.com/office/drawing/2014/main" id="{59E6AA7C-4E97-41EC-9CCF-F8D893F68A1B}"/>
              </a:ext>
            </a:extLst>
          </p:cNvPr>
          <p:cNvSpPr txBox="1"/>
          <p:nvPr/>
        </p:nvSpPr>
        <p:spPr>
          <a:xfrm>
            <a:off x="1" y="9266903"/>
            <a:ext cx="30275212" cy="1710340"/>
          </a:xfrm>
          <a:prstGeom prst="rect">
            <a:avLst/>
          </a:prstGeom>
          <a:noFill/>
        </p:spPr>
        <p:txBody>
          <a:bodyPr wrap="square" rtlCol="0">
            <a:spAutoFit/>
          </a:bodyPr>
          <a:lstStyle/>
          <a:p>
            <a:r>
              <a:rPr lang="en-GB" sz="5257"/>
              <a:t>				++++ Then we’re going to do an if statement (best of this http_method variable) to provide the different processing for the two methods we currently support:   			</a:t>
            </a:r>
          </a:p>
        </p:txBody>
      </p:sp>
      <p:pic>
        <p:nvPicPr>
          <p:cNvPr id="14" name="Picture 13">
            <a:extLst>
              <a:ext uri="{FF2B5EF4-FFF2-40B4-BE49-F238E27FC236}">
                <a16:creationId xmlns:a16="http://schemas.microsoft.com/office/drawing/2014/main" id="{F2F5DA34-B421-49FC-A806-67D1B571624F}"/>
              </a:ext>
            </a:extLst>
          </p:cNvPr>
          <p:cNvPicPr>
            <a:picLocks noChangeAspect="1"/>
          </p:cNvPicPr>
          <p:nvPr/>
        </p:nvPicPr>
        <p:blipFill>
          <a:blip r:embed="rId4"/>
          <a:stretch>
            <a:fillRect/>
          </a:stretch>
        </p:blipFill>
        <p:spPr>
          <a:xfrm>
            <a:off x="9818908" y="11297170"/>
            <a:ext cx="10637393" cy="5906624"/>
          </a:xfrm>
          <a:prstGeom prst="rect">
            <a:avLst/>
          </a:prstGeom>
        </p:spPr>
      </p:pic>
      <p:sp>
        <p:nvSpPr>
          <p:cNvPr id="21" name="TextBox 20">
            <a:extLst>
              <a:ext uri="{FF2B5EF4-FFF2-40B4-BE49-F238E27FC236}">
                <a16:creationId xmlns:a16="http://schemas.microsoft.com/office/drawing/2014/main" id="{E35E24F4-4BBF-4B89-97DE-8DB61513F314}"/>
              </a:ext>
            </a:extLst>
          </p:cNvPr>
          <p:cNvSpPr txBox="1"/>
          <p:nvPr/>
        </p:nvSpPr>
        <p:spPr>
          <a:xfrm>
            <a:off x="-2" y="17523721"/>
            <a:ext cx="30275212" cy="2519344"/>
          </a:xfrm>
          <a:prstGeom prst="rect">
            <a:avLst/>
          </a:prstGeom>
          <a:noFill/>
        </p:spPr>
        <p:txBody>
          <a:bodyPr wrap="square" rtlCol="0">
            <a:spAutoFit/>
          </a:bodyPr>
          <a:lstStyle/>
          <a:p>
            <a:r>
              <a:rPr lang="en-GB" sz="5257"/>
              <a:t>				++++ The event parameter comes in as a dictionary, so we have to use the bracket notation ‘[]’ to access the elements.	</a:t>
            </a:r>
          </a:p>
          <a:p>
            <a:r>
              <a:rPr lang="en-GB" sz="5257"/>
              <a:t>	</a:t>
            </a:r>
          </a:p>
        </p:txBody>
      </p:sp>
      <p:pic>
        <p:nvPicPr>
          <p:cNvPr id="18" name="Picture 17">
            <a:extLst>
              <a:ext uri="{FF2B5EF4-FFF2-40B4-BE49-F238E27FC236}">
                <a16:creationId xmlns:a16="http://schemas.microsoft.com/office/drawing/2014/main" id="{BD0ACB4C-8340-4F0E-9380-8D0D4CB8848A}"/>
              </a:ext>
            </a:extLst>
          </p:cNvPr>
          <p:cNvPicPr>
            <a:picLocks noChangeAspect="1"/>
          </p:cNvPicPr>
          <p:nvPr/>
        </p:nvPicPr>
        <p:blipFill>
          <a:blip r:embed="rId5"/>
          <a:stretch>
            <a:fillRect/>
          </a:stretch>
        </p:blipFill>
        <p:spPr>
          <a:xfrm>
            <a:off x="3461093" y="19242351"/>
            <a:ext cx="23353024" cy="10877858"/>
          </a:xfrm>
          <a:prstGeom prst="rect">
            <a:avLst/>
          </a:prstGeom>
        </p:spPr>
      </p:pic>
      <p:sp>
        <p:nvSpPr>
          <p:cNvPr id="25" name="TextBox 24">
            <a:extLst>
              <a:ext uri="{FF2B5EF4-FFF2-40B4-BE49-F238E27FC236}">
                <a16:creationId xmlns:a16="http://schemas.microsoft.com/office/drawing/2014/main" id="{89B24BD8-8116-4584-9EFD-073640550465}"/>
              </a:ext>
            </a:extLst>
          </p:cNvPr>
          <p:cNvSpPr txBox="1"/>
          <p:nvPr/>
        </p:nvSpPr>
        <p:spPr>
          <a:xfrm>
            <a:off x="26998852" y="23371297"/>
            <a:ext cx="3276361" cy="1710340"/>
          </a:xfrm>
          <a:prstGeom prst="rect">
            <a:avLst/>
          </a:prstGeom>
          <a:noFill/>
        </p:spPr>
        <p:txBody>
          <a:bodyPr wrap="square" rtlCol="0">
            <a:spAutoFit/>
          </a:bodyPr>
          <a:lstStyle/>
          <a:p>
            <a:pPr algn="ctr"/>
            <a:r>
              <a:rPr lang="en-GB" sz="5257" i="1"/>
              <a:t>Dictionary in python</a:t>
            </a:r>
          </a:p>
        </p:txBody>
      </p:sp>
      <p:sp>
        <p:nvSpPr>
          <p:cNvPr id="26" name="TextBox 25">
            <a:extLst>
              <a:ext uri="{FF2B5EF4-FFF2-40B4-BE49-F238E27FC236}">
                <a16:creationId xmlns:a16="http://schemas.microsoft.com/office/drawing/2014/main" id="{05C2E87E-A558-4A5F-AECB-C80050F53649}"/>
              </a:ext>
            </a:extLst>
          </p:cNvPr>
          <p:cNvSpPr txBox="1"/>
          <p:nvPr/>
        </p:nvSpPr>
        <p:spPr>
          <a:xfrm>
            <a:off x="-2" y="30726779"/>
            <a:ext cx="30275212" cy="1710340"/>
          </a:xfrm>
          <a:prstGeom prst="rect">
            <a:avLst/>
          </a:prstGeom>
          <a:noFill/>
        </p:spPr>
        <p:txBody>
          <a:bodyPr wrap="square" rtlCol="0">
            <a:spAutoFit/>
          </a:bodyPr>
          <a:lstStyle/>
          <a:p>
            <a:r>
              <a:rPr lang="en-GB" sz="5257"/>
              <a:t>				++++ So to get the ‘httpMethod’, we’ll use: event[‘httpMethod’] and replace “” at http_method:	</a:t>
            </a:r>
          </a:p>
          <a:p>
            <a:r>
              <a:rPr lang="en-GB" sz="5257"/>
              <a:t>	</a:t>
            </a:r>
          </a:p>
        </p:txBody>
      </p:sp>
      <p:pic>
        <p:nvPicPr>
          <p:cNvPr id="27" name="Picture 26">
            <a:extLst>
              <a:ext uri="{FF2B5EF4-FFF2-40B4-BE49-F238E27FC236}">
                <a16:creationId xmlns:a16="http://schemas.microsoft.com/office/drawing/2014/main" id="{C6841E98-E290-4737-8CC9-A2072D852C64}"/>
              </a:ext>
            </a:extLst>
          </p:cNvPr>
          <p:cNvPicPr>
            <a:picLocks noChangeAspect="1"/>
          </p:cNvPicPr>
          <p:nvPr/>
        </p:nvPicPr>
        <p:blipFill>
          <a:blip r:embed="rId6"/>
          <a:stretch>
            <a:fillRect/>
          </a:stretch>
        </p:blipFill>
        <p:spPr>
          <a:xfrm>
            <a:off x="7914246" y="31958246"/>
            <a:ext cx="14446716" cy="2170885"/>
          </a:xfrm>
          <a:prstGeom prst="rect">
            <a:avLst/>
          </a:prstGeom>
        </p:spPr>
      </p:pic>
      <p:pic>
        <p:nvPicPr>
          <p:cNvPr id="29" name="Picture 28">
            <a:extLst>
              <a:ext uri="{FF2B5EF4-FFF2-40B4-BE49-F238E27FC236}">
                <a16:creationId xmlns:a16="http://schemas.microsoft.com/office/drawing/2014/main" id="{0B9A8398-CF09-4FAA-9B35-300976815046}"/>
              </a:ext>
            </a:extLst>
          </p:cNvPr>
          <p:cNvPicPr>
            <a:picLocks noChangeAspect="1"/>
          </p:cNvPicPr>
          <p:nvPr/>
        </p:nvPicPr>
        <p:blipFill>
          <a:blip r:embed="rId7"/>
          <a:stretch>
            <a:fillRect/>
          </a:stretch>
        </p:blipFill>
        <p:spPr>
          <a:xfrm>
            <a:off x="8857560" y="34050998"/>
            <a:ext cx="12560088" cy="6481627"/>
          </a:xfrm>
          <a:prstGeom prst="rect">
            <a:avLst/>
          </a:prstGeom>
        </p:spPr>
      </p:pic>
    </p:spTree>
    <p:extLst>
      <p:ext uri="{BB962C8B-B14F-4D97-AF65-F5344CB8AC3E}">
        <p14:creationId xmlns:p14="http://schemas.microsoft.com/office/powerpoint/2010/main" val="198538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C18D3-9639-4AE5-8FB2-F2A57A62F38C}"/>
              </a:ext>
            </a:extLst>
          </p:cNvPr>
          <p:cNvSpPr txBox="1"/>
          <p:nvPr/>
        </p:nvSpPr>
        <p:spPr>
          <a:xfrm>
            <a:off x="-1073" y="0"/>
            <a:ext cx="30275212" cy="2519344"/>
          </a:xfrm>
          <a:prstGeom prst="rect">
            <a:avLst/>
          </a:prstGeom>
          <a:noFill/>
        </p:spPr>
        <p:txBody>
          <a:bodyPr wrap="square" rtlCol="0">
            <a:spAutoFit/>
          </a:bodyPr>
          <a:lstStyle/>
          <a:p>
            <a:r>
              <a:rPr lang="en-GB" sz="5257"/>
              <a:t>				++++ Inside the GET block, we’re going to get the query string parameters and assign them to our variables. We do that by using the bracket notation:</a:t>
            </a:r>
          </a:p>
          <a:p>
            <a:r>
              <a:rPr lang="en-GB" sz="5257"/>
              <a:t> 			</a:t>
            </a:r>
          </a:p>
        </p:txBody>
      </p:sp>
      <p:pic>
        <p:nvPicPr>
          <p:cNvPr id="3" name="Picture 2">
            <a:extLst>
              <a:ext uri="{FF2B5EF4-FFF2-40B4-BE49-F238E27FC236}">
                <a16:creationId xmlns:a16="http://schemas.microsoft.com/office/drawing/2014/main" id="{C8D17DD8-2A05-4047-A9A2-B22C13350647}"/>
              </a:ext>
            </a:extLst>
          </p:cNvPr>
          <p:cNvPicPr>
            <a:picLocks noChangeAspect="1"/>
          </p:cNvPicPr>
          <p:nvPr/>
        </p:nvPicPr>
        <p:blipFill>
          <a:blip r:embed="rId2"/>
          <a:stretch>
            <a:fillRect/>
          </a:stretch>
        </p:blipFill>
        <p:spPr>
          <a:xfrm>
            <a:off x="400852" y="2017899"/>
            <a:ext cx="11079924" cy="4283686"/>
          </a:xfrm>
          <a:prstGeom prst="rect">
            <a:avLst/>
          </a:prstGeom>
        </p:spPr>
      </p:pic>
      <p:pic>
        <p:nvPicPr>
          <p:cNvPr id="7" name="Picture 6">
            <a:extLst>
              <a:ext uri="{FF2B5EF4-FFF2-40B4-BE49-F238E27FC236}">
                <a16:creationId xmlns:a16="http://schemas.microsoft.com/office/drawing/2014/main" id="{4848AAC9-79B1-4B77-AF5A-4BB367A383AC}"/>
              </a:ext>
            </a:extLst>
          </p:cNvPr>
          <p:cNvPicPr>
            <a:picLocks noChangeAspect="1"/>
          </p:cNvPicPr>
          <p:nvPr/>
        </p:nvPicPr>
        <p:blipFill>
          <a:blip r:embed="rId3"/>
          <a:stretch>
            <a:fillRect/>
          </a:stretch>
        </p:blipFill>
        <p:spPr>
          <a:xfrm>
            <a:off x="11882701" y="2017899"/>
            <a:ext cx="18145674" cy="2259133"/>
          </a:xfrm>
          <a:prstGeom prst="rect">
            <a:avLst/>
          </a:prstGeom>
        </p:spPr>
      </p:pic>
      <p:sp>
        <p:nvSpPr>
          <p:cNvPr id="20" name="TextBox 19">
            <a:extLst>
              <a:ext uri="{FF2B5EF4-FFF2-40B4-BE49-F238E27FC236}">
                <a16:creationId xmlns:a16="http://schemas.microsoft.com/office/drawing/2014/main" id="{E8629832-AFE2-4756-A34A-DFE49CE8117D}"/>
              </a:ext>
            </a:extLst>
          </p:cNvPr>
          <p:cNvSpPr txBox="1"/>
          <p:nvPr/>
        </p:nvSpPr>
        <p:spPr>
          <a:xfrm>
            <a:off x="1" y="6641691"/>
            <a:ext cx="30275212" cy="1710340"/>
          </a:xfrm>
          <a:prstGeom prst="rect">
            <a:avLst/>
          </a:prstGeom>
          <a:noFill/>
        </p:spPr>
        <p:txBody>
          <a:bodyPr wrap="square" rtlCol="0">
            <a:spAutoFit/>
          </a:bodyPr>
          <a:lstStyle/>
          <a:p>
            <a:r>
              <a:rPr lang="en-GB" sz="5257"/>
              <a:t>				++++ The same for second_num and operator:</a:t>
            </a:r>
          </a:p>
          <a:p>
            <a:r>
              <a:rPr lang="en-GB" sz="5257"/>
              <a:t> 			</a:t>
            </a:r>
          </a:p>
        </p:txBody>
      </p:sp>
      <p:pic>
        <p:nvPicPr>
          <p:cNvPr id="15" name="Picture 14">
            <a:extLst>
              <a:ext uri="{FF2B5EF4-FFF2-40B4-BE49-F238E27FC236}">
                <a16:creationId xmlns:a16="http://schemas.microsoft.com/office/drawing/2014/main" id="{7D84D8CF-ECA3-46FD-9EEF-1FAD330D8CF6}"/>
              </a:ext>
            </a:extLst>
          </p:cNvPr>
          <p:cNvPicPr>
            <a:picLocks noChangeAspect="1"/>
          </p:cNvPicPr>
          <p:nvPr/>
        </p:nvPicPr>
        <p:blipFill>
          <a:blip r:embed="rId4"/>
          <a:stretch>
            <a:fillRect/>
          </a:stretch>
        </p:blipFill>
        <p:spPr>
          <a:xfrm>
            <a:off x="3039589" y="7496861"/>
            <a:ext cx="24193887" cy="3623423"/>
          </a:xfrm>
          <a:prstGeom prst="rect">
            <a:avLst/>
          </a:prstGeom>
        </p:spPr>
      </p:pic>
      <p:sp>
        <p:nvSpPr>
          <p:cNvPr id="28" name="TextBox 27">
            <a:extLst>
              <a:ext uri="{FF2B5EF4-FFF2-40B4-BE49-F238E27FC236}">
                <a16:creationId xmlns:a16="http://schemas.microsoft.com/office/drawing/2014/main" id="{62F34AE8-F196-4BDE-AD14-950A58AAC36E}"/>
              </a:ext>
            </a:extLst>
          </p:cNvPr>
          <p:cNvSpPr txBox="1"/>
          <p:nvPr/>
        </p:nvSpPr>
        <p:spPr>
          <a:xfrm>
            <a:off x="-1074" y="12433970"/>
            <a:ext cx="30275212" cy="3328347"/>
          </a:xfrm>
          <a:prstGeom prst="rect">
            <a:avLst/>
          </a:prstGeom>
          <a:noFill/>
        </p:spPr>
        <p:txBody>
          <a:bodyPr wrap="square" rtlCol="0">
            <a:spAutoFit/>
          </a:bodyPr>
          <a:lstStyle/>
          <a:p>
            <a:r>
              <a:rPr lang="en-GB" sz="5257"/>
              <a:t>				++++ Inside the POST block, we’re going to </a:t>
            </a:r>
            <a:r>
              <a:rPr lang="en-GB" sz="5257" b="1"/>
              <a:t>get the request body which is a string and convert it to a dictionary</a:t>
            </a:r>
            <a:r>
              <a:rPr lang="en-GB" sz="5257"/>
              <a:t>, so that we can access the elements and assign them to our variables. We do that by using the json.loads() method:</a:t>
            </a:r>
          </a:p>
          <a:p>
            <a:r>
              <a:rPr lang="en-GB" sz="5257"/>
              <a:t>		</a:t>
            </a:r>
          </a:p>
        </p:txBody>
      </p:sp>
      <p:pic>
        <p:nvPicPr>
          <p:cNvPr id="24" name="Picture 23">
            <a:extLst>
              <a:ext uri="{FF2B5EF4-FFF2-40B4-BE49-F238E27FC236}">
                <a16:creationId xmlns:a16="http://schemas.microsoft.com/office/drawing/2014/main" id="{C8C79C7C-16F9-4AA9-9804-324E43FFF102}"/>
              </a:ext>
            </a:extLst>
          </p:cNvPr>
          <p:cNvPicPr>
            <a:picLocks noChangeAspect="1"/>
          </p:cNvPicPr>
          <p:nvPr/>
        </p:nvPicPr>
        <p:blipFill>
          <a:blip r:embed="rId5"/>
          <a:stretch>
            <a:fillRect/>
          </a:stretch>
        </p:blipFill>
        <p:spPr>
          <a:xfrm>
            <a:off x="2056211" y="20249207"/>
            <a:ext cx="26160641" cy="1152674"/>
          </a:xfrm>
          <a:prstGeom prst="rect">
            <a:avLst/>
          </a:prstGeom>
        </p:spPr>
      </p:pic>
      <p:pic>
        <p:nvPicPr>
          <p:cNvPr id="32" name="Picture 31">
            <a:extLst>
              <a:ext uri="{FF2B5EF4-FFF2-40B4-BE49-F238E27FC236}">
                <a16:creationId xmlns:a16="http://schemas.microsoft.com/office/drawing/2014/main" id="{CE88BC47-8C90-4395-BA4A-A57C1B054F14}"/>
              </a:ext>
            </a:extLst>
          </p:cNvPr>
          <p:cNvPicPr>
            <a:picLocks noChangeAspect="1"/>
          </p:cNvPicPr>
          <p:nvPr/>
        </p:nvPicPr>
        <p:blipFill>
          <a:blip r:embed="rId6"/>
          <a:stretch>
            <a:fillRect/>
          </a:stretch>
        </p:blipFill>
        <p:spPr>
          <a:xfrm>
            <a:off x="1317416" y="14977889"/>
            <a:ext cx="27640379" cy="1568855"/>
          </a:xfrm>
          <a:prstGeom prst="rect">
            <a:avLst/>
          </a:prstGeom>
        </p:spPr>
      </p:pic>
      <p:pic>
        <p:nvPicPr>
          <p:cNvPr id="34" name="Picture 33">
            <a:extLst>
              <a:ext uri="{FF2B5EF4-FFF2-40B4-BE49-F238E27FC236}">
                <a16:creationId xmlns:a16="http://schemas.microsoft.com/office/drawing/2014/main" id="{B6933169-BD20-4E7B-8232-E4BA46207EF5}"/>
              </a:ext>
            </a:extLst>
          </p:cNvPr>
          <p:cNvPicPr>
            <a:picLocks noChangeAspect="1"/>
          </p:cNvPicPr>
          <p:nvPr/>
        </p:nvPicPr>
        <p:blipFill>
          <a:blip r:embed="rId7"/>
          <a:stretch>
            <a:fillRect/>
          </a:stretch>
        </p:blipFill>
        <p:spPr>
          <a:xfrm>
            <a:off x="8563604" y="16971348"/>
            <a:ext cx="13148004" cy="1764162"/>
          </a:xfrm>
          <a:prstGeom prst="rect">
            <a:avLst/>
          </a:prstGeom>
        </p:spPr>
      </p:pic>
      <p:sp>
        <p:nvSpPr>
          <p:cNvPr id="35" name="TextBox 34">
            <a:extLst>
              <a:ext uri="{FF2B5EF4-FFF2-40B4-BE49-F238E27FC236}">
                <a16:creationId xmlns:a16="http://schemas.microsoft.com/office/drawing/2014/main" id="{6D514D21-342A-4A99-96D0-530BDFD1A775}"/>
              </a:ext>
            </a:extLst>
          </p:cNvPr>
          <p:cNvSpPr txBox="1"/>
          <p:nvPr/>
        </p:nvSpPr>
        <p:spPr>
          <a:xfrm>
            <a:off x="-1074" y="19160114"/>
            <a:ext cx="30275212" cy="901337"/>
          </a:xfrm>
          <a:prstGeom prst="rect">
            <a:avLst/>
          </a:prstGeom>
          <a:noFill/>
        </p:spPr>
        <p:txBody>
          <a:bodyPr wrap="square" rtlCol="0">
            <a:spAutoFit/>
          </a:bodyPr>
          <a:lstStyle/>
          <a:p>
            <a:r>
              <a:rPr lang="en-GB" sz="5257"/>
              <a:t>				++++ Then I’ll just access the parameters in the body just like I did for the GET request: </a:t>
            </a:r>
          </a:p>
        </p:txBody>
      </p:sp>
      <p:pic>
        <p:nvPicPr>
          <p:cNvPr id="37" name="Picture 36">
            <a:extLst>
              <a:ext uri="{FF2B5EF4-FFF2-40B4-BE49-F238E27FC236}">
                <a16:creationId xmlns:a16="http://schemas.microsoft.com/office/drawing/2014/main" id="{179B16AA-2389-4BC5-A060-A221A8EA8945}"/>
              </a:ext>
            </a:extLst>
          </p:cNvPr>
          <p:cNvPicPr>
            <a:picLocks noChangeAspect="1"/>
          </p:cNvPicPr>
          <p:nvPr/>
        </p:nvPicPr>
        <p:blipFill>
          <a:blip r:embed="rId8"/>
          <a:stretch>
            <a:fillRect/>
          </a:stretch>
        </p:blipFill>
        <p:spPr>
          <a:xfrm>
            <a:off x="8562529" y="21867836"/>
            <a:ext cx="13148004" cy="4741350"/>
          </a:xfrm>
          <a:prstGeom prst="rect">
            <a:avLst/>
          </a:prstGeom>
        </p:spPr>
      </p:pic>
      <p:sp>
        <p:nvSpPr>
          <p:cNvPr id="38" name="TextBox 37">
            <a:extLst>
              <a:ext uri="{FF2B5EF4-FFF2-40B4-BE49-F238E27FC236}">
                <a16:creationId xmlns:a16="http://schemas.microsoft.com/office/drawing/2014/main" id="{37904B6C-9E58-4087-A09F-B0F0D5EB4B2C}"/>
              </a:ext>
            </a:extLst>
          </p:cNvPr>
          <p:cNvSpPr txBox="1"/>
          <p:nvPr/>
        </p:nvSpPr>
        <p:spPr>
          <a:xfrm>
            <a:off x="1" y="27483121"/>
            <a:ext cx="30275212" cy="3948325"/>
          </a:xfrm>
          <a:prstGeom prst="rect">
            <a:avLst/>
          </a:prstGeom>
          <a:noFill/>
        </p:spPr>
        <p:txBody>
          <a:bodyPr wrap="square" rtlCol="0">
            <a:spAutoFit/>
          </a:bodyPr>
          <a:lstStyle/>
          <a:p>
            <a:r>
              <a:rPr lang="en-GB" sz="5257"/>
              <a:t>				++++ Now we need to create a function which does the calculation: (</a:t>
            </a:r>
            <a:r>
              <a:rPr lang="en-GB" sz="6600" b="1">
                <a:solidFill>
                  <a:srgbClr val="FF0000"/>
                </a:solidFill>
              </a:rPr>
              <a:t>NOTE: WE HAVE TO CONVERT THEM THEM TO INTEGERS, BECAUSE ‘first_num’ AND ‘second_num’ ARE STRING TYPE</a:t>
            </a:r>
            <a:r>
              <a:rPr lang="en-GB" sz="5257"/>
              <a:t>)</a:t>
            </a:r>
          </a:p>
          <a:p>
            <a:endParaRPr lang="en-GB" sz="5257"/>
          </a:p>
        </p:txBody>
      </p:sp>
      <p:sp>
        <p:nvSpPr>
          <p:cNvPr id="41" name="TextBox 40">
            <a:extLst>
              <a:ext uri="{FF2B5EF4-FFF2-40B4-BE49-F238E27FC236}">
                <a16:creationId xmlns:a16="http://schemas.microsoft.com/office/drawing/2014/main" id="{DEA4D4F7-8C8A-454C-8F92-2D3B8D3BCE6E}"/>
              </a:ext>
            </a:extLst>
          </p:cNvPr>
          <p:cNvSpPr txBox="1"/>
          <p:nvPr/>
        </p:nvSpPr>
        <p:spPr>
          <a:xfrm>
            <a:off x="1" y="38653661"/>
            <a:ext cx="30275212" cy="1710340"/>
          </a:xfrm>
          <a:prstGeom prst="rect">
            <a:avLst/>
          </a:prstGeom>
          <a:noFill/>
        </p:spPr>
        <p:txBody>
          <a:bodyPr wrap="square" rtlCol="0">
            <a:spAutoFit/>
          </a:bodyPr>
          <a:lstStyle/>
          <a:p>
            <a:r>
              <a:rPr lang="en-GB" sz="5257"/>
              <a:t>				++++ Finally, add function in the ‘body’ part and click on “Deploy”, full code is below:</a:t>
            </a:r>
          </a:p>
          <a:p>
            <a:endParaRPr lang="en-GB" sz="5257"/>
          </a:p>
        </p:txBody>
      </p:sp>
      <p:pic>
        <p:nvPicPr>
          <p:cNvPr id="43" name="Picture 42">
            <a:extLst>
              <a:ext uri="{FF2B5EF4-FFF2-40B4-BE49-F238E27FC236}">
                <a16:creationId xmlns:a16="http://schemas.microsoft.com/office/drawing/2014/main" id="{FF6F9A46-CE48-4E80-AB21-AFEA9FC4B0A7}"/>
              </a:ext>
            </a:extLst>
          </p:cNvPr>
          <p:cNvPicPr>
            <a:picLocks noChangeAspect="1"/>
          </p:cNvPicPr>
          <p:nvPr/>
        </p:nvPicPr>
        <p:blipFill>
          <a:blip r:embed="rId9"/>
          <a:stretch>
            <a:fillRect/>
          </a:stretch>
        </p:blipFill>
        <p:spPr>
          <a:xfrm>
            <a:off x="7633858" y="30456314"/>
            <a:ext cx="15005346" cy="7623037"/>
          </a:xfrm>
          <a:prstGeom prst="rect">
            <a:avLst/>
          </a:prstGeom>
        </p:spPr>
      </p:pic>
    </p:spTree>
    <p:extLst>
      <p:ext uri="{BB962C8B-B14F-4D97-AF65-F5344CB8AC3E}">
        <p14:creationId xmlns:p14="http://schemas.microsoft.com/office/powerpoint/2010/main" val="81962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7064397-9ABF-4F8C-852A-010AED7AE368}"/>
              </a:ext>
            </a:extLst>
          </p:cNvPr>
          <p:cNvSpPr txBox="1"/>
          <p:nvPr/>
        </p:nvSpPr>
        <p:spPr>
          <a:xfrm>
            <a:off x="0" y="0"/>
            <a:ext cx="30275212" cy="33261478"/>
          </a:xfrm>
          <a:prstGeom prst="rect">
            <a:avLst/>
          </a:prstGeom>
          <a:noFill/>
        </p:spPr>
        <p:txBody>
          <a:bodyPr wrap="square" rtlCol="0">
            <a:spAutoFit/>
          </a:bodyPr>
          <a:lstStyle/>
          <a:p>
            <a:r>
              <a:rPr lang="en-GB" sz="5257"/>
              <a:t>import json</a:t>
            </a:r>
          </a:p>
          <a:p>
            <a:endParaRPr lang="en-GB" sz="5257"/>
          </a:p>
          <a:p>
            <a:r>
              <a:rPr lang="en-GB" sz="5257"/>
              <a:t>first_num = 0</a:t>
            </a:r>
          </a:p>
          <a:p>
            <a:r>
              <a:rPr lang="en-GB" sz="5257"/>
              <a:t>second_num = 0</a:t>
            </a:r>
          </a:p>
          <a:p>
            <a:r>
              <a:rPr lang="en-GB" sz="5257"/>
              <a:t>operator = "add"</a:t>
            </a:r>
          </a:p>
          <a:p>
            <a:endParaRPr lang="en-GB" sz="5257"/>
          </a:p>
          <a:p>
            <a:r>
              <a:rPr lang="en-GB" sz="5257"/>
              <a:t>def lambda_handler(event, context):</a:t>
            </a:r>
          </a:p>
          <a:p>
            <a:r>
              <a:rPr lang="en-GB" sz="5257"/>
              <a:t>    print(event)</a:t>
            </a:r>
          </a:p>
          <a:p>
            <a:r>
              <a:rPr lang="en-GB" sz="5257"/>
              <a:t>    </a:t>
            </a:r>
          </a:p>
          <a:p>
            <a:r>
              <a:rPr lang="en-GB" sz="5257"/>
              <a:t>    http_method = event['httpMethod']</a:t>
            </a:r>
          </a:p>
          <a:p>
            <a:r>
              <a:rPr lang="en-GB" sz="5257"/>
              <a:t>    </a:t>
            </a:r>
          </a:p>
          <a:p>
            <a:r>
              <a:rPr lang="en-GB" sz="5257"/>
              <a:t>    if http_method == 'GET':</a:t>
            </a:r>
          </a:p>
          <a:p>
            <a:r>
              <a:rPr lang="en-GB" sz="5257"/>
              <a:t>        first_num = event['queryStringParameters']['first_num']</a:t>
            </a:r>
          </a:p>
          <a:p>
            <a:r>
              <a:rPr lang="en-GB" sz="5257"/>
              <a:t>        second_num = event['queryStringParameters']['second_num']</a:t>
            </a:r>
          </a:p>
          <a:p>
            <a:r>
              <a:rPr lang="en-GB" sz="5257"/>
              <a:t>        operator = event['queryStringParameters']['operator']</a:t>
            </a:r>
          </a:p>
          <a:p>
            <a:r>
              <a:rPr lang="en-GB" sz="5257"/>
              <a:t>        </a:t>
            </a:r>
          </a:p>
          <a:p>
            <a:r>
              <a:rPr lang="en-GB" sz="5257"/>
              <a:t>    elif http_method == 'POST':</a:t>
            </a:r>
          </a:p>
          <a:p>
            <a:r>
              <a:rPr lang="en-GB" sz="5257"/>
              <a:t>        body = json.loads(event['body'])</a:t>
            </a:r>
          </a:p>
          <a:p>
            <a:r>
              <a:rPr lang="en-GB" sz="5257"/>
              <a:t>        </a:t>
            </a:r>
          </a:p>
          <a:p>
            <a:r>
              <a:rPr lang="en-GB" sz="5257"/>
              <a:t>        first_num = body['first_num']</a:t>
            </a:r>
          </a:p>
          <a:p>
            <a:r>
              <a:rPr lang="en-GB" sz="5257"/>
              <a:t>        second_num = body['second_num']</a:t>
            </a:r>
          </a:p>
          <a:p>
            <a:r>
              <a:rPr lang="en-GB" sz="5257"/>
              <a:t>        operator = body['operator']</a:t>
            </a:r>
          </a:p>
          <a:p>
            <a:r>
              <a:rPr lang="en-GB" sz="5257"/>
              <a:t>        </a:t>
            </a:r>
          </a:p>
          <a:p>
            <a:r>
              <a:rPr lang="en-GB" sz="5257"/>
              <a:t>    return {</a:t>
            </a:r>
          </a:p>
          <a:p>
            <a:r>
              <a:rPr lang="en-GB" sz="5257"/>
              <a:t>        'statusCode': 200,</a:t>
            </a:r>
          </a:p>
          <a:p>
            <a:r>
              <a:rPr lang="en-GB" sz="5257"/>
              <a:t>        'body': json.dumps(calculate(first_num, second_num, operator))</a:t>
            </a:r>
          </a:p>
          <a:p>
            <a:r>
              <a:rPr lang="en-GB" sz="5257"/>
              <a:t>    }</a:t>
            </a:r>
          </a:p>
          <a:p>
            <a:r>
              <a:rPr lang="en-GB" sz="5257"/>
              <a:t>    </a:t>
            </a:r>
          </a:p>
          <a:p>
            <a:r>
              <a:rPr lang="en-GB" sz="5257"/>
              <a:t>def calculate(first_num, second_num, operator):</a:t>
            </a:r>
          </a:p>
          <a:p>
            <a:r>
              <a:rPr lang="en-GB" sz="5257"/>
              <a:t>    result = 0</a:t>
            </a:r>
          </a:p>
          <a:p>
            <a:r>
              <a:rPr lang="en-GB" sz="5257"/>
              <a:t>    if(operator == 'add'):</a:t>
            </a:r>
          </a:p>
          <a:p>
            <a:r>
              <a:rPr lang="en-GB" sz="5257"/>
              <a:t>        result = int(first_num) + int(second_num)</a:t>
            </a:r>
          </a:p>
          <a:p>
            <a:r>
              <a:rPr lang="en-GB" sz="5257"/>
              <a:t>    if(operator == 'subtract'):</a:t>
            </a:r>
          </a:p>
          <a:p>
            <a:r>
              <a:rPr lang="en-GB" sz="5257"/>
              <a:t>        result = int(first_num) - int(second_num)</a:t>
            </a:r>
          </a:p>
          <a:p>
            <a:r>
              <a:rPr lang="en-GB" sz="5257"/>
              <a:t>    if(operator == 'multiply'):</a:t>
            </a:r>
          </a:p>
          <a:p>
            <a:r>
              <a:rPr lang="en-GB" sz="5257"/>
              <a:t>        result = int(first_num) * int(second_num)</a:t>
            </a:r>
          </a:p>
          <a:p>
            <a:r>
              <a:rPr lang="en-GB" sz="5257"/>
              <a:t>    if(operator == 'divide'):</a:t>
            </a:r>
          </a:p>
          <a:p>
            <a:r>
              <a:rPr lang="en-GB" sz="5257"/>
              <a:t>        if(second_num != 0):</a:t>
            </a:r>
          </a:p>
          <a:p>
            <a:r>
              <a:rPr lang="en-GB" sz="5257"/>
              <a:t>            result = int(first_num) / int(second_num)</a:t>
            </a:r>
          </a:p>
          <a:p>
            <a:r>
              <a:rPr lang="en-GB" sz="5257"/>
              <a:t>    </a:t>
            </a:r>
          </a:p>
          <a:p>
            <a:r>
              <a:rPr lang="en-GB" sz="5257"/>
              <a:t>    return result</a:t>
            </a:r>
          </a:p>
        </p:txBody>
      </p:sp>
    </p:spTree>
    <p:extLst>
      <p:ext uri="{BB962C8B-B14F-4D97-AF65-F5344CB8AC3E}">
        <p14:creationId xmlns:p14="http://schemas.microsoft.com/office/powerpoint/2010/main" val="265051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C18D3-9639-4AE5-8FB2-F2A57A62F38C}"/>
              </a:ext>
            </a:extLst>
          </p:cNvPr>
          <p:cNvSpPr txBox="1"/>
          <p:nvPr/>
        </p:nvSpPr>
        <p:spPr>
          <a:xfrm>
            <a:off x="-1073" y="0"/>
            <a:ext cx="30275212" cy="2519344"/>
          </a:xfrm>
          <a:prstGeom prst="rect">
            <a:avLst/>
          </a:prstGeom>
          <a:noFill/>
        </p:spPr>
        <p:txBody>
          <a:bodyPr wrap="square" rtlCol="0">
            <a:spAutoFit/>
          </a:bodyPr>
          <a:lstStyle/>
          <a:p>
            <a:r>
              <a:rPr lang="en-GB" sz="5257"/>
              <a:t>				++++ Test:</a:t>
            </a:r>
          </a:p>
          <a:p>
            <a:r>
              <a:rPr lang="en-GB" sz="5257"/>
              <a:t> </a:t>
            </a:r>
          </a:p>
          <a:p>
            <a:r>
              <a:rPr lang="en-GB" sz="5257"/>
              <a:t> 			</a:t>
            </a:r>
          </a:p>
        </p:txBody>
      </p:sp>
      <p:pic>
        <p:nvPicPr>
          <p:cNvPr id="4" name="Picture 3">
            <a:extLst>
              <a:ext uri="{FF2B5EF4-FFF2-40B4-BE49-F238E27FC236}">
                <a16:creationId xmlns:a16="http://schemas.microsoft.com/office/drawing/2014/main" id="{08AD84B8-0730-446D-986F-5DFD974A2B4A}"/>
              </a:ext>
            </a:extLst>
          </p:cNvPr>
          <p:cNvPicPr>
            <a:picLocks noChangeAspect="1"/>
          </p:cNvPicPr>
          <p:nvPr/>
        </p:nvPicPr>
        <p:blipFill>
          <a:blip r:embed="rId2"/>
          <a:stretch>
            <a:fillRect/>
          </a:stretch>
        </p:blipFill>
        <p:spPr>
          <a:xfrm>
            <a:off x="251416" y="1035259"/>
            <a:ext cx="29772380" cy="5748999"/>
          </a:xfrm>
          <a:prstGeom prst="rect">
            <a:avLst/>
          </a:prstGeom>
        </p:spPr>
      </p:pic>
      <p:pic>
        <p:nvPicPr>
          <p:cNvPr id="8" name="Picture 7">
            <a:extLst>
              <a:ext uri="{FF2B5EF4-FFF2-40B4-BE49-F238E27FC236}">
                <a16:creationId xmlns:a16="http://schemas.microsoft.com/office/drawing/2014/main" id="{8C311FFF-850B-48B9-82B0-57776B6550E1}"/>
              </a:ext>
            </a:extLst>
          </p:cNvPr>
          <p:cNvPicPr>
            <a:picLocks noChangeAspect="1"/>
          </p:cNvPicPr>
          <p:nvPr/>
        </p:nvPicPr>
        <p:blipFill>
          <a:blip r:embed="rId3"/>
          <a:stretch>
            <a:fillRect/>
          </a:stretch>
        </p:blipFill>
        <p:spPr>
          <a:xfrm>
            <a:off x="251416" y="7229581"/>
            <a:ext cx="29772379" cy="5748999"/>
          </a:xfrm>
          <a:prstGeom prst="rect">
            <a:avLst/>
          </a:prstGeom>
        </p:spPr>
      </p:pic>
      <p:sp>
        <p:nvSpPr>
          <p:cNvPr id="21" name="TextBox 20">
            <a:extLst>
              <a:ext uri="{FF2B5EF4-FFF2-40B4-BE49-F238E27FC236}">
                <a16:creationId xmlns:a16="http://schemas.microsoft.com/office/drawing/2014/main" id="{285B1BF7-B84E-41C5-AE96-E5E0F99FFAA0}"/>
              </a:ext>
            </a:extLst>
          </p:cNvPr>
          <p:cNvSpPr txBox="1"/>
          <p:nvPr/>
        </p:nvSpPr>
        <p:spPr>
          <a:xfrm>
            <a:off x="-1073" y="14841793"/>
            <a:ext cx="30275212" cy="2519344"/>
          </a:xfrm>
          <a:prstGeom prst="rect">
            <a:avLst/>
          </a:prstGeom>
          <a:noFill/>
        </p:spPr>
        <p:txBody>
          <a:bodyPr wrap="square" rtlCol="0">
            <a:spAutoFit/>
          </a:bodyPr>
          <a:lstStyle/>
          <a:p>
            <a:r>
              <a:rPr lang="en-GB" sz="5257"/>
              <a:t>		++ Now we can test using Postman:</a:t>
            </a:r>
          </a:p>
          <a:p>
            <a:r>
              <a:rPr lang="en-GB" sz="5257"/>
              <a:t> </a:t>
            </a:r>
          </a:p>
          <a:p>
            <a:r>
              <a:rPr lang="en-GB" sz="5257"/>
              <a:t> 			</a:t>
            </a:r>
          </a:p>
        </p:txBody>
      </p:sp>
      <p:pic>
        <p:nvPicPr>
          <p:cNvPr id="10" name="Picture 9">
            <a:extLst>
              <a:ext uri="{FF2B5EF4-FFF2-40B4-BE49-F238E27FC236}">
                <a16:creationId xmlns:a16="http://schemas.microsoft.com/office/drawing/2014/main" id="{E5E48192-E1FD-463F-8304-B2671AEF7FD0}"/>
              </a:ext>
            </a:extLst>
          </p:cNvPr>
          <p:cNvPicPr>
            <a:picLocks noChangeAspect="1"/>
          </p:cNvPicPr>
          <p:nvPr/>
        </p:nvPicPr>
        <p:blipFill>
          <a:blip r:embed="rId4"/>
          <a:stretch>
            <a:fillRect/>
          </a:stretch>
        </p:blipFill>
        <p:spPr>
          <a:xfrm>
            <a:off x="1167947" y="16344574"/>
            <a:ext cx="27939318" cy="12385284"/>
          </a:xfrm>
          <a:prstGeom prst="rect">
            <a:avLst/>
          </a:prstGeom>
        </p:spPr>
      </p:pic>
      <p:pic>
        <p:nvPicPr>
          <p:cNvPr id="12" name="Picture 11">
            <a:extLst>
              <a:ext uri="{FF2B5EF4-FFF2-40B4-BE49-F238E27FC236}">
                <a16:creationId xmlns:a16="http://schemas.microsoft.com/office/drawing/2014/main" id="{AB245214-CCAF-4F2E-B7F3-CA12732EF033}"/>
              </a:ext>
            </a:extLst>
          </p:cNvPr>
          <p:cNvPicPr>
            <a:picLocks noChangeAspect="1"/>
          </p:cNvPicPr>
          <p:nvPr/>
        </p:nvPicPr>
        <p:blipFill>
          <a:blip r:embed="rId5"/>
          <a:stretch>
            <a:fillRect/>
          </a:stretch>
        </p:blipFill>
        <p:spPr>
          <a:xfrm>
            <a:off x="1167947" y="29683586"/>
            <a:ext cx="27939318" cy="12701337"/>
          </a:xfrm>
          <a:prstGeom prst="rect">
            <a:avLst/>
          </a:prstGeom>
        </p:spPr>
      </p:pic>
    </p:spTree>
    <p:extLst>
      <p:ext uri="{BB962C8B-B14F-4D97-AF65-F5344CB8AC3E}">
        <p14:creationId xmlns:p14="http://schemas.microsoft.com/office/powerpoint/2010/main" val="3955380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511</TotalTime>
  <Words>2826</Words>
  <Application>Microsoft Office PowerPoint</Application>
  <PresentationFormat>Custom</PresentationFormat>
  <Paragraphs>200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vt:lpstr>
      <vt:lpstr>Helvetica Neue</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Hiê´u Đỗ</dc:creator>
  <cp:lastModifiedBy>Hiê´u Đỗ</cp:lastModifiedBy>
  <cp:revision>169</cp:revision>
  <dcterms:created xsi:type="dcterms:W3CDTF">2023-07-28T04:53:25Z</dcterms:created>
  <dcterms:modified xsi:type="dcterms:W3CDTF">2023-07-29T07:20:11Z</dcterms:modified>
</cp:coreProperties>
</file>