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EF40-79DE-4341-90E9-D96F869D1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BB09A33-4262-44DC-A582-0A965FF43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384F34E-BB07-45AF-A6F1-9647F9B35A8B}"/>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6A1B0C9A-1A70-43CD-98B0-C4C0D5FE1DF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6026C38-A60E-4CA4-8EC4-F91A28B95A21}"/>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54887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4A89-6376-44D0-8F70-84838A935B3A}"/>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0C077D90-E7F1-4617-A31D-26C93FB0F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758EE0A-0B4F-4EC6-AB7E-54EAFCC93623}"/>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09AC875F-BC7E-4A3D-A1A6-36DE1DB40F2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04593E4-FF6A-48FA-9824-4E3B7CF97779}"/>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116914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4A660-C13E-411E-802E-57A295FB42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F10D71E-EEF2-4BCE-845C-0FED577A3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96A8C8-E9C3-45C3-A292-B8843C650F15}"/>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8F8E9A04-62DC-4264-864B-22FA41CE9D1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09EDC36-6391-436E-A001-0063C4BC06BA}"/>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316616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6EA8-F0D5-4484-AD15-916DD6D243B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B77EE8D-9F63-43C9-863E-CFE03BB0F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8253456-D4A8-4E80-804A-0554695C9DB1}"/>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42253B8E-FCBD-4222-AB5C-7AEE9B919CA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19BD325-A072-40F0-B8DB-521937A5D170}"/>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280300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BB3F-F04C-4F92-9FD4-DFA5CF735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D28C0BF-3482-4819-B5ED-D7F71B44C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38E17-BBCB-4D4A-8C2C-EC04D68B9254}"/>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241337B7-B38E-4441-9EFB-A63FAC9A1D7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FD0527F-20E1-43CF-95EB-56E4BFCF9D06}"/>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9453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FF6F-9D1A-4887-843C-B0CA10243FD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A45D6D2-6916-4D11-B397-F6AB5CD9A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97F6D06-A10B-40C3-BE15-9485D61DB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0D3529B2-9A39-4473-8B92-5B22FC651A44}"/>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6" name="Footer Placeholder 5">
            <a:extLst>
              <a:ext uri="{FF2B5EF4-FFF2-40B4-BE49-F238E27FC236}">
                <a16:creationId xmlns:a16="http://schemas.microsoft.com/office/drawing/2014/main" id="{66B28470-F357-4AE6-B9C4-8F7175DAC48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7B2ECF2-76E2-4483-B79E-99FBAC59C482}"/>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104075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1779-4BB4-45E4-AC30-A7BF13753DF6}"/>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6503A2A-1F53-44A5-89F5-9037D387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E59A8-FA00-4479-BD8E-E910C59CF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17C2C3BC-CE8D-4B1F-AF75-9F5497B9B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B45A3-7625-4554-A1C8-02521C258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4BDF8CB7-F1BB-4EAC-A749-C3CC3F547F75}"/>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8" name="Footer Placeholder 7">
            <a:extLst>
              <a:ext uri="{FF2B5EF4-FFF2-40B4-BE49-F238E27FC236}">
                <a16:creationId xmlns:a16="http://schemas.microsoft.com/office/drawing/2014/main" id="{44383DE1-6F2E-4988-ADC9-F004A87564A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EC139A77-F212-4820-B4BA-4AD61F82820C}"/>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15074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75D4-08E5-4377-BCBC-47DF86E77E2B}"/>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B5F399A0-1184-46EC-AB2E-8C4866B5670C}"/>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4" name="Footer Placeholder 3">
            <a:extLst>
              <a:ext uri="{FF2B5EF4-FFF2-40B4-BE49-F238E27FC236}">
                <a16:creationId xmlns:a16="http://schemas.microsoft.com/office/drawing/2014/main" id="{7B724FDF-DC70-4E49-8CDF-6D731BB26BAD}"/>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00B1B04C-8C1D-43FD-B681-B42F9B26C354}"/>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84244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5F0C4-2285-4929-A7FC-8901AF847B02}"/>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3" name="Footer Placeholder 2">
            <a:extLst>
              <a:ext uri="{FF2B5EF4-FFF2-40B4-BE49-F238E27FC236}">
                <a16:creationId xmlns:a16="http://schemas.microsoft.com/office/drawing/2014/main" id="{637DEDE5-4DD9-46AC-84B9-EC075BFD09E8}"/>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DDDF6CA-221A-4367-A50F-BC285C9E684F}"/>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240814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0137-CEDC-45B0-8DFF-B6A76BF2C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2A2AB91B-F168-4059-BCF8-FA5716A06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65B9D38D-FD75-4572-8C61-5BA6A650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FF1C9-0AD8-4A92-9400-F6D1E7B2A00E}"/>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6" name="Footer Placeholder 5">
            <a:extLst>
              <a:ext uri="{FF2B5EF4-FFF2-40B4-BE49-F238E27FC236}">
                <a16:creationId xmlns:a16="http://schemas.microsoft.com/office/drawing/2014/main" id="{53BFB2E2-8610-4B0A-9781-1EADA86DB8B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957353A-FF2B-4A2E-ADCD-AACC3A2ECB8E}"/>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389920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CC6D-6805-4DF6-B620-9A22DA113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E3AD2D5-B1AB-444E-B8DC-FED754501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123B95EB-8DE4-48F0-BEA8-2C92E532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22BB5-9125-445E-816D-3010E4184EDB}"/>
              </a:ext>
            </a:extLst>
          </p:cNvPr>
          <p:cNvSpPr>
            <a:spLocks noGrp="1"/>
          </p:cNvSpPr>
          <p:nvPr>
            <p:ph type="dt" sz="half" idx="10"/>
          </p:nvPr>
        </p:nvSpPr>
        <p:spPr/>
        <p:txBody>
          <a:bodyPr/>
          <a:lstStyle/>
          <a:p>
            <a:fld id="{055674F3-FE11-45FD-AC81-9D657B1A263F}" type="datetimeFigureOut">
              <a:rPr lang="vi-VN" smtClean="0"/>
              <a:t>27/07/2023</a:t>
            </a:fld>
            <a:endParaRPr lang="vi-VN"/>
          </a:p>
        </p:txBody>
      </p:sp>
      <p:sp>
        <p:nvSpPr>
          <p:cNvPr id="6" name="Footer Placeholder 5">
            <a:extLst>
              <a:ext uri="{FF2B5EF4-FFF2-40B4-BE49-F238E27FC236}">
                <a16:creationId xmlns:a16="http://schemas.microsoft.com/office/drawing/2014/main" id="{C027ACA5-DC65-41AD-BF7F-92EBA9C983B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8B07B25-3961-4BE6-B996-3AC830284EA2}"/>
              </a:ext>
            </a:extLst>
          </p:cNvPr>
          <p:cNvSpPr>
            <a:spLocks noGrp="1"/>
          </p:cNvSpPr>
          <p:nvPr>
            <p:ph type="sldNum" sz="quarter" idx="12"/>
          </p:nvPr>
        </p:nvSpPr>
        <p:spPr/>
        <p:txBody>
          <a:bodyPr/>
          <a:lstStyle/>
          <a:p>
            <a:fld id="{110D4132-BCBF-4505-874F-95221EC1CDC0}" type="slidenum">
              <a:rPr lang="vi-VN" smtClean="0"/>
              <a:t>‹#›</a:t>
            </a:fld>
            <a:endParaRPr lang="vi-VN"/>
          </a:p>
        </p:txBody>
      </p:sp>
    </p:spTree>
    <p:extLst>
      <p:ext uri="{BB962C8B-B14F-4D97-AF65-F5344CB8AC3E}">
        <p14:creationId xmlns:p14="http://schemas.microsoft.com/office/powerpoint/2010/main" val="377674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21E42-4149-4A2B-ACC4-BF25C7676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F18C51C-2433-40ED-883A-6E823EA41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1C020A3-04C2-41D1-989A-EAFD1C7BB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674F3-FE11-45FD-AC81-9D657B1A263F}" type="datetimeFigureOut">
              <a:rPr lang="vi-VN" smtClean="0"/>
              <a:t>27/07/2023</a:t>
            </a:fld>
            <a:endParaRPr lang="vi-VN"/>
          </a:p>
        </p:txBody>
      </p:sp>
      <p:sp>
        <p:nvSpPr>
          <p:cNvPr id="5" name="Footer Placeholder 4">
            <a:extLst>
              <a:ext uri="{FF2B5EF4-FFF2-40B4-BE49-F238E27FC236}">
                <a16:creationId xmlns:a16="http://schemas.microsoft.com/office/drawing/2014/main" id="{C4EC15B6-8771-4554-AA76-0C63CD47C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1F57B598-AA9E-4CCE-B290-DB06B2425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D4132-BCBF-4505-874F-95221EC1CDC0}" type="slidenum">
              <a:rPr lang="vi-VN" smtClean="0"/>
              <a:t>‹#›</a:t>
            </a:fld>
            <a:endParaRPr lang="vi-VN"/>
          </a:p>
        </p:txBody>
      </p:sp>
    </p:spTree>
    <p:extLst>
      <p:ext uri="{BB962C8B-B14F-4D97-AF65-F5344CB8AC3E}">
        <p14:creationId xmlns:p14="http://schemas.microsoft.com/office/powerpoint/2010/main" val="108369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oto3.amazonaws.com/v1/documentation/api/latest/guide/quickstart.html#using-boto3"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E16F-9B57-4022-AC3D-2FAA534903D6}"/>
              </a:ext>
            </a:extLst>
          </p:cNvPr>
          <p:cNvSpPr>
            <a:spLocks noGrp="1"/>
          </p:cNvSpPr>
          <p:nvPr>
            <p:ph type="title"/>
          </p:nvPr>
        </p:nvSpPr>
        <p:spPr>
          <a:xfrm>
            <a:off x="838200" y="356634"/>
            <a:ext cx="10515600" cy="6144731"/>
          </a:xfrm>
        </p:spPr>
        <p:txBody>
          <a:bodyPr anchor="t" anchorCtr="0">
            <a:normAutofit/>
          </a:bodyPr>
          <a:lstStyle/>
          <a:p>
            <a:pPr>
              <a:lnSpc>
                <a:spcPct val="150000"/>
              </a:lnSpc>
            </a:pPr>
            <a:r>
              <a:rPr lang="en-US" sz="1400">
                <a:latin typeface="Arial" panose="020B0604020202020204" pitchFamily="34" charset="0"/>
                <a:cs typeface="Arial" panose="020B0604020202020204" pitchFamily="34" charset="0"/>
              </a:rPr>
              <a:t>Boto3 is the </a:t>
            </a:r>
            <a:r>
              <a:rPr lang="en-US" sz="1400" b="1">
                <a:latin typeface="Arial" panose="020B0604020202020204" pitchFamily="34" charset="0"/>
                <a:cs typeface="Arial" panose="020B0604020202020204" pitchFamily="34" charset="0"/>
              </a:rPr>
              <a:t>Amazon Web Services</a:t>
            </a:r>
            <a:r>
              <a:rPr lang="en-US" sz="1400">
                <a:latin typeface="Arial" panose="020B0604020202020204" pitchFamily="34" charset="0"/>
                <a:cs typeface="Arial" panose="020B0604020202020204" pitchFamily="34" charset="0"/>
              </a:rPr>
              <a:t> (AWS) SDK for Python. It’s enable Python Developers to </a:t>
            </a:r>
            <a:r>
              <a:rPr lang="en-GB" sz="1400">
                <a:latin typeface="Arial" panose="020B0604020202020204" pitchFamily="34" charset="0"/>
                <a:cs typeface="Arial" panose="020B0604020202020204" pitchFamily="34" charset="0"/>
              </a:rPr>
              <a:t>create, configure, and manage AWS services, such as Amazon Elastic Compute Cloud (Amazon EC2) and Amazon Simple Storage Service (Amazon S3). The SDK provides an object-oriented API as well as low-level access to AWS services.</a:t>
            </a:r>
            <a:br>
              <a:rPr lang="en-GB" sz="1400">
                <a:latin typeface="Arial" panose="020B0604020202020204" pitchFamily="34" charset="0"/>
                <a:cs typeface="Arial" panose="020B0604020202020204" pitchFamily="34" charset="0"/>
              </a:rPr>
            </a:br>
            <a:br>
              <a:rPr lang="en-GB" sz="1400">
                <a:latin typeface="Arial" panose="020B0604020202020204" pitchFamily="34" charset="0"/>
                <a:cs typeface="Arial" panose="020B0604020202020204" pitchFamily="34" charset="0"/>
              </a:rPr>
            </a:br>
            <a:r>
              <a:rPr lang="en-GB" sz="1400">
                <a:latin typeface="Arial" panose="020B0604020202020204" pitchFamily="34" charset="0"/>
                <a:cs typeface="Arial" panose="020B0604020202020204" pitchFamily="34" charset="0"/>
              </a:rPr>
              <a:t>For more details, access the link below:</a:t>
            </a:r>
            <a:br>
              <a:rPr lang="en-GB" sz="1400">
                <a:latin typeface="Arial" panose="020B0604020202020204" pitchFamily="34" charset="0"/>
                <a:cs typeface="Arial" panose="020B0604020202020204" pitchFamily="34" charset="0"/>
              </a:rPr>
            </a:br>
            <a:r>
              <a:rPr lang="en-GB" sz="1400">
                <a:latin typeface="Arial" panose="020B0604020202020204" pitchFamily="34" charset="0"/>
                <a:cs typeface="Arial" panose="020B0604020202020204" pitchFamily="34" charset="0"/>
                <a:hlinkClick r:id="rId2"/>
              </a:rPr>
              <a:t>https://boto3.amazonaws.com/v1/documentation/api/latest/guide/quickstart.html#using-boto3</a:t>
            </a:r>
            <a:br>
              <a:rPr lang="en-GB" sz="1400">
                <a:latin typeface="Arial" panose="020B0604020202020204" pitchFamily="34" charset="0"/>
                <a:cs typeface="Arial" panose="020B0604020202020204" pitchFamily="34" charset="0"/>
              </a:rPr>
            </a:br>
            <a:endParaRPr lang="vi-V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32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5AE-955C-44C2-8403-E05181237F26}"/>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Query S3 Storage Class using Python and Boto3 </a:t>
            </a:r>
            <a:r>
              <a:rPr lang="en-US" sz="1400" b="1">
                <a:latin typeface="Arial" panose="020B0604020202020204" pitchFamily="34" charset="0"/>
                <a:cs typeface="Arial" panose="020B0604020202020204" pitchFamily="34" charset="0"/>
              </a:rPr>
              <a:t>:</a:t>
            </a:r>
          </a:p>
          <a:p>
            <a:pPr algn="just">
              <a:lnSpc>
                <a:spcPct val="150000"/>
              </a:lnSpc>
            </a:pPr>
            <a:r>
              <a:rPr lang="en-GB" sz="1400" b="1">
                <a:latin typeface="Arial" panose="020B0604020202020204" pitchFamily="34" charset="0"/>
                <a:cs typeface="Arial" panose="020B0604020202020204" pitchFamily="34" charset="0"/>
              </a:rPr>
              <a:t>(1)</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for bucket_obj in my_bucket.objects.all():</a:t>
            </a:r>
          </a:p>
          <a:p>
            <a:pPr algn="just">
              <a:lnSpc>
                <a:spcPct val="150000"/>
              </a:lnSpc>
            </a:pPr>
            <a:r>
              <a:rPr lang="en-US" sz="1400">
                <a:latin typeface="Arial" panose="020B0604020202020204" pitchFamily="34" charset="0"/>
                <a:cs typeface="Arial" panose="020B0604020202020204" pitchFamily="34" charset="0"/>
              </a:rPr>
              <a:t>    object_name = bucket_obj.key</a:t>
            </a:r>
          </a:p>
          <a:p>
            <a:pPr algn="just">
              <a:lnSpc>
                <a:spcPct val="150000"/>
              </a:lnSpc>
            </a:pPr>
            <a:r>
              <a:rPr lang="en-US" sz="1400">
                <a:latin typeface="Arial" panose="020B0604020202020204" pitchFamily="34" charset="0"/>
                <a:cs typeface="Arial" panose="020B0604020202020204" pitchFamily="34" charset="0"/>
              </a:rPr>
              <a:t>    storage_class = bucket_obj.storage_class</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    print(f"This is the Key: {object_name} and this is the Storage class: {storage_class}\n")</a:t>
            </a:r>
          </a:p>
          <a:p>
            <a:pPr algn="just">
              <a:lnSpc>
                <a:spcPct val="150000"/>
              </a:lnSpc>
            </a:pPr>
            <a:endParaRPr lang="en-US" sz="14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47A9995-2997-4A48-B0B8-46CB44FCE4A9}"/>
              </a:ext>
            </a:extLst>
          </p:cNvPr>
          <p:cNvPicPr>
            <a:picLocks noChangeAspect="1"/>
          </p:cNvPicPr>
          <p:nvPr/>
        </p:nvPicPr>
        <p:blipFill>
          <a:blip r:embed="rId2"/>
          <a:stretch>
            <a:fillRect/>
          </a:stretch>
        </p:blipFill>
        <p:spPr>
          <a:xfrm>
            <a:off x="4562711" y="356634"/>
            <a:ext cx="7187329" cy="2395776"/>
          </a:xfrm>
          <a:prstGeom prst="rect">
            <a:avLst/>
          </a:prstGeom>
        </p:spPr>
      </p:pic>
      <p:pic>
        <p:nvPicPr>
          <p:cNvPr id="6" name="Picture 5">
            <a:extLst>
              <a:ext uri="{FF2B5EF4-FFF2-40B4-BE49-F238E27FC236}">
                <a16:creationId xmlns:a16="http://schemas.microsoft.com/office/drawing/2014/main" id="{01A0293C-3712-4715-AB8E-D385A8F3FB21}"/>
              </a:ext>
            </a:extLst>
          </p:cNvPr>
          <p:cNvPicPr>
            <a:picLocks noChangeAspect="1"/>
          </p:cNvPicPr>
          <p:nvPr/>
        </p:nvPicPr>
        <p:blipFill>
          <a:blip r:embed="rId3"/>
          <a:stretch>
            <a:fillRect/>
          </a:stretch>
        </p:blipFill>
        <p:spPr>
          <a:xfrm>
            <a:off x="828768" y="4447741"/>
            <a:ext cx="10921272" cy="319838"/>
          </a:xfrm>
          <a:prstGeom prst="rect">
            <a:avLst/>
          </a:prstGeom>
        </p:spPr>
      </p:pic>
      <p:pic>
        <p:nvPicPr>
          <p:cNvPr id="8" name="Picture 7">
            <a:extLst>
              <a:ext uri="{FF2B5EF4-FFF2-40B4-BE49-F238E27FC236}">
                <a16:creationId xmlns:a16="http://schemas.microsoft.com/office/drawing/2014/main" id="{8F8F587D-E966-4349-BC8C-08431941D2E9}"/>
              </a:ext>
            </a:extLst>
          </p:cNvPr>
          <p:cNvPicPr>
            <a:picLocks noChangeAspect="1"/>
          </p:cNvPicPr>
          <p:nvPr/>
        </p:nvPicPr>
        <p:blipFill>
          <a:blip r:embed="rId4"/>
          <a:stretch>
            <a:fillRect/>
          </a:stretch>
        </p:blipFill>
        <p:spPr>
          <a:xfrm>
            <a:off x="828768" y="4980939"/>
            <a:ext cx="11026540" cy="909321"/>
          </a:xfrm>
          <a:prstGeom prst="rect">
            <a:avLst/>
          </a:prstGeom>
        </p:spPr>
      </p:pic>
    </p:spTree>
    <p:extLst>
      <p:ext uri="{BB962C8B-B14F-4D97-AF65-F5344CB8AC3E}">
        <p14:creationId xmlns:p14="http://schemas.microsoft.com/office/powerpoint/2010/main" val="390465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5AE-955C-44C2-8403-E05181237F26}"/>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Query S3 Storage Class using Python and Boto3 </a:t>
            </a:r>
            <a:r>
              <a:rPr lang="en-US" sz="1400" b="1">
                <a:latin typeface="Arial" panose="020B0604020202020204" pitchFamily="34" charset="0"/>
                <a:cs typeface="Arial" panose="020B0604020202020204" pitchFamily="34" charset="0"/>
              </a:rPr>
              <a:t>:</a:t>
            </a:r>
          </a:p>
          <a:p>
            <a:pPr algn="just">
              <a:lnSpc>
                <a:spcPct val="150000"/>
              </a:lnSpc>
            </a:pPr>
            <a:r>
              <a:rPr lang="en-GB" sz="1400" b="1">
                <a:latin typeface="Arial" panose="020B0604020202020204" pitchFamily="34" charset="0"/>
                <a:cs typeface="Arial" panose="020B0604020202020204" pitchFamily="34" charset="0"/>
              </a:rPr>
              <a:t>(2)</a:t>
            </a:r>
            <a:endParaRPr lang="en-US" sz="1400" b="1">
              <a:latin typeface="Arial" panose="020B0604020202020204" pitchFamily="34" charset="0"/>
              <a:cs typeface="Arial" panose="020B0604020202020204" pitchFamily="34" charset="0"/>
            </a:endParaRPr>
          </a:p>
          <a:p>
            <a:pPr algn="just">
              <a:lnSpc>
                <a:spcPct val="150000"/>
              </a:lnSpc>
            </a:pPr>
            <a:endParaRPr lang="en-GB" sz="1400" b="1">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E304B8-D182-4C6F-B41A-40BCF77F2660}"/>
              </a:ext>
            </a:extLst>
          </p:cNvPr>
          <p:cNvPicPr>
            <a:picLocks noChangeAspect="1"/>
          </p:cNvPicPr>
          <p:nvPr/>
        </p:nvPicPr>
        <p:blipFill>
          <a:blip r:embed="rId2"/>
          <a:stretch>
            <a:fillRect/>
          </a:stretch>
        </p:blipFill>
        <p:spPr>
          <a:xfrm>
            <a:off x="3230120" y="761607"/>
            <a:ext cx="5731760" cy="5334786"/>
          </a:xfrm>
          <a:prstGeom prst="rect">
            <a:avLst/>
          </a:prstGeom>
        </p:spPr>
      </p:pic>
    </p:spTree>
    <p:extLst>
      <p:ext uri="{BB962C8B-B14F-4D97-AF65-F5344CB8AC3E}">
        <p14:creationId xmlns:p14="http://schemas.microsoft.com/office/powerpoint/2010/main" val="112552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FE60E37-9AF3-4C01-A1A3-B9844F6777D3}"/>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1400" b="1">
                <a:latin typeface="Arial" panose="020B0604020202020204" pitchFamily="34" charset="0"/>
                <a:cs typeface="Arial" panose="020B0604020202020204" pitchFamily="34" charset="0"/>
              </a:rPr>
              <a:t>Try using boto3:</a:t>
            </a:r>
          </a:p>
          <a:p>
            <a:pPr algn="just">
              <a:lnSpc>
                <a:spcPct val="150000"/>
              </a:lnSpc>
            </a:pPr>
            <a:r>
              <a:rPr lang="en-GB" sz="1400">
                <a:latin typeface="Arial" panose="020B0604020202020204" pitchFamily="34" charset="0"/>
                <a:cs typeface="Arial" panose="020B0604020202020204" pitchFamily="34" charset="0"/>
              </a:rPr>
              <a:t>To use Boto3, you must first </a:t>
            </a:r>
            <a:r>
              <a:rPr lang="en-GB" sz="1400" b="1">
                <a:latin typeface="Arial" panose="020B0604020202020204" pitchFamily="34" charset="0"/>
                <a:cs typeface="Arial" panose="020B0604020202020204" pitchFamily="34" charset="0"/>
              </a:rPr>
              <a:t>import it </a:t>
            </a:r>
            <a:r>
              <a:rPr lang="en-GB" sz="1400">
                <a:latin typeface="Arial" panose="020B0604020202020204" pitchFamily="34" charset="0"/>
                <a:cs typeface="Arial" panose="020B0604020202020204" pitchFamily="34" charset="0"/>
              </a:rPr>
              <a:t>and </a:t>
            </a:r>
            <a:r>
              <a:rPr lang="en-GB" sz="1400" b="1">
                <a:latin typeface="Arial" panose="020B0604020202020204" pitchFamily="34" charset="0"/>
                <a:cs typeface="Arial" panose="020B0604020202020204" pitchFamily="34" charset="0"/>
              </a:rPr>
              <a:t>indicate which service or services you’re going to use</a:t>
            </a:r>
            <a:r>
              <a:rPr lang="en-GB" sz="1400">
                <a:latin typeface="Arial" panose="020B0604020202020204" pitchFamily="34" charset="0"/>
                <a:cs typeface="Arial" panose="020B0604020202020204" pitchFamily="34" charset="0"/>
              </a:rPr>
              <a:t>:</a:t>
            </a:r>
          </a:p>
          <a:p>
            <a:pPr algn="just">
              <a:lnSpc>
                <a:spcPct val="150000"/>
              </a:lnSpc>
            </a:pPr>
            <a:r>
              <a:rPr lang="en-GB" sz="1400">
                <a:latin typeface="Arial" panose="020B0604020202020204" pitchFamily="34" charset="0"/>
                <a:cs typeface="Arial" panose="020B0604020202020204" pitchFamily="34" charset="0"/>
              </a:rPr>
              <a:t>	import boto3</a:t>
            </a:r>
          </a:p>
          <a:p>
            <a:pPr algn="just">
              <a:lnSpc>
                <a:spcPct val="150000"/>
              </a:lnSpc>
            </a:pPr>
            <a:r>
              <a:rPr lang="en-GB" sz="1400">
                <a:latin typeface="Arial" panose="020B0604020202020204" pitchFamily="34" charset="0"/>
                <a:cs typeface="Arial" panose="020B0604020202020204" pitchFamily="34" charset="0"/>
              </a:rPr>
              <a:t>	# Let's use Amazon S3</a:t>
            </a:r>
          </a:p>
          <a:p>
            <a:pPr algn="just">
              <a:lnSpc>
                <a:spcPct val="150000"/>
              </a:lnSpc>
            </a:pPr>
            <a:r>
              <a:rPr lang="en-GB" sz="1400">
                <a:latin typeface="Arial" panose="020B0604020202020204" pitchFamily="34" charset="0"/>
                <a:cs typeface="Arial" panose="020B0604020202020204" pitchFamily="34" charset="0"/>
              </a:rPr>
              <a:t>	s3 = boto3.resource('s3’)</a:t>
            </a:r>
          </a:p>
          <a:p>
            <a:pPr algn="just">
              <a:lnSpc>
                <a:spcPct val="150000"/>
              </a:lnSpc>
            </a:pPr>
            <a:endParaRPr lang="en-GB" sz="1400">
              <a:latin typeface="Arial" panose="020B0604020202020204" pitchFamily="34" charset="0"/>
              <a:cs typeface="Arial" panose="020B0604020202020204" pitchFamily="34" charset="0"/>
            </a:endParaRPr>
          </a:p>
          <a:p>
            <a:pPr algn="just">
              <a:lnSpc>
                <a:spcPct val="150000"/>
              </a:lnSpc>
            </a:pPr>
            <a:r>
              <a:rPr lang="en-GB" sz="1400">
                <a:latin typeface="Arial" panose="020B0604020202020204" pitchFamily="34" charset="0"/>
                <a:cs typeface="Arial" panose="020B0604020202020204" pitchFamily="34" charset="0"/>
              </a:rPr>
              <a:t>Now that you have an s3 resource, you can make send requests to the service. The following code uses the buckets collection to print out all bucket names: </a:t>
            </a:r>
          </a:p>
          <a:p>
            <a:pPr algn="just">
              <a:lnSpc>
                <a:spcPct val="150000"/>
              </a:lnSpc>
            </a:pPr>
            <a:r>
              <a:rPr lang="en-GB" sz="1400">
                <a:latin typeface="Arial" panose="020B0604020202020204" pitchFamily="34" charset="0"/>
                <a:cs typeface="Arial" panose="020B0604020202020204" pitchFamily="34" charset="0"/>
              </a:rPr>
              <a:t>	# Print out bucket names</a:t>
            </a:r>
          </a:p>
          <a:p>
            <a:pPr algn="just">
              <a:lnSpc>
                <a:spcPct val="150000"/>
              </a:lnSpc>
            </a:pPr>
            <a:r>
              <a:rPr lang="en-GB" sz="1400">
                <a:latin typeface="Arial" panose="020B0604020202020204" pitchFamily="34" charset="0"/>
                <a:cs typeface="Arial" panose="020B0604020202020204" pitchFamily="34" charset="0"/>
              </a:rPr>
              <a:t>	for bucket in s3.buckets.all():</a:t>
            </a:r>
          </a:p>
          <a:p>
            <a:pPr algn="just">
              <a:lnSpc>
                <a:spcPct val="150000"/>
              </a:lnSpc>
            </a:pPr>
            <a:r>
              <a:rPr lang="en-GB" sz="1400">
                <a:latin typeface="Arial" panose="020B0604020202020204" pitchFamily="34" charset="0"/>
                <a:cs typeface="Arial" panose="020B0604020202020204" pitchFamily="34" charset="0"/>
              </a:rPr>
              <a:t>    	      print(bucket.name)</a:t>
            </a:r>
          </a:p>
          <a:p>
            <a:pPr algn="just">
              <a:lnSpc>
                <a:spcPct val="150000"/>
              </a:lnSpc>
            </a:pPr>
            <a:endParaRPr lang="en-GB" sz="1400">
              <a:latin typeface="Arial" panose="020B0604020202020204" pitchFamily="34" charset="0"/>
              <a:cs typeface="Arial" panose="020B0604020202020204" pitchFamily="34" charset="0"/>
            </a:endParaRPr>
          </a:p>
          <a:p>
            <a:pPr algn="just">
              <a:lnSpc>
                <a:spcPct val="150000"/>
              </a:lnSpc>
            </a:pPr>
            <a:r>
              <a:rPr lang="en-GB" sz="1400">
                <a:latin typeface="Arial" panose="020B0604020202020204" pitchFamily="34" charset="0"/>
                <a:cs typeface="Arial" panose="020B0604020202020204" pitchFamily="34" charset="0"/>
              </a:rPr>
              <a:t>You can also upload and download binary data. For example, the following uploads a new file to S3, assuming that the bucket </a:t>
            </a:r>
            <a:r>
              <a:rPr lang="en-GB" sz="1400" b="1">
                <a:latin typeface="Arial" panose="020B0604020202020204" pitchFamily="34" charset="0"/>
                <a:cs typeface="Arial" panose="020B0604020202020204" pitchFamily="34" charset="0"/>
              </a:rPr>
              <a:t>my-bucket</a:t>
            </a:r>
            <a:r>
              <a:rPr lang="en-GB" sz="1400">
                <a:latin typeface="Arial" panose="020B0604020202020204" pitchFamily="34" charset="0"/>
                <a:cs typeface="Arial" panose="020B0604020202020204" pitchFamily="34" charset="0"/>
              </a:rPr>
              <a:t> already exists: </a:t>
            </a:r>
          </a:p>
          <a:p>
            <a:pPr algn="just">
              <a:lnSpc>
                <a:spcPct val="150000"/>
              </a:lnSpc>
            </a:pPr>
            <a:r>
              <a:rPr lang="en-GB" sz="1400">
                <a:latin typeface="Arial" panose="020B0604020202020204" pitchFamily="34" charset="0"/>
                <a:cs typeface="Arial" panose="020B0604020202020204" pitchFamily="34" charset="0"/>
              </a:rPr>
              <a:t>	# Upload a new file</a:t>
            </a:r>
          </a:p>
          <a:p>
            <a:pPr algn="just">
              <a:lnSpc>
                <a:spcPct val="150000"/>
              </a:lnSpc>
            </a:pPr>
            <a:r>
              <a:rPr lang="en-GB" sz="1400">
                <a:latin typeface="Arial" panose="020B0604020202020204" pitchFamily="34" charset="0"/>
                <a:cs typeface="Arial" panose="020B0604020202020204" pitchFamily="34" charset="0"/>
              </a:rPr>
              <a:t>	data = open('test.jpg', 'rb’)</a:t>
            </a:r>
          </a:p>
          <a:p>
            <a:pPr algn="just">
              <a:lnSpc>
                <a:spcPct val="150000"/>
              </a:lnSpc>
            </a:pPr>
            <a:r>
              <a:rPr lang="en-GB" sz="1400">
                <a:latin typeface="Arial" panose="020B0604020202020204" pitchFamily="34" charset="0"/>
                <a:cs typeface="Arial" panose="020B0604020202020204" pitchFamily="34" charset="0"/>
              </a:rPr>
              <a:t>	s3.Bucket('my-bucket').put_object(Key='test.jpg', Body=data)</a:t>
            </a:r>
          </a:p>
          <a:p>
            <a:pPr algn="just">
              <a:lnSpc>
                <a:spcPct val="150000"/>
              </a:lnSpc>
            </a:pPr>
            <a:endParaRPr lang="en-GB" sz="1400">
              <a:latin typeface="Arial" panose="020B0604020202020204" pitchFamily="34" charset="0"/>
              <a:cs typeface="Arial" panose="020B0604020202020204" pitchFamily="34" charset="0"/>
            </a:endParaRPr>
          </a:p>
          <a:p>
            <a:pPr algn="just">
              <a:lnSpc>
                <a:spcPct val="150000"/>
              </a:lnSpc>
            </a:pP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666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A37147-7D22-4CC2-942F-01F21384AE8B}"/>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1400" b="1">
                <a:latin typeface="Arial" panose="020B0604020202020204" pitchFamily="34" charset="0"/>
                <a:cs typeface="Arial" panose="020B0604020202020204" pitchFamily="34" charset="0"/>
              </a:rPr>
              <a:t>List all the objects in all S3 Buckets:</a:t>
            </a:r>
          </a:p>
          <a:p>
            <a:pPr algn="just">
              <a:lnSpc>
                <a:spcPct val="150000"/>
              </a:lnSpc>
            </a:pPr>
            <a:r>
              <a:rPr lang="en-GB"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for bucket in s3.buckets.all():</a:t>
            </a:r>
          </a:p>
          <a:p>
            <a:pPr algn="just">
              <a:lnSpc>
                <a:spcPct val="150000"/>
              </a:lnSpc>
            </a:pPr>
            <a:r>
              <a:rPr lang="en-US" sz="1400">
                <a:latin typeface="Arial" panose="020B0604020202020204" pitchFamily="34" charset="0"/>
                <a:cs typeface="Arial" panose="020B0604020202020204" pitchFamily="34" charset="0"/>
              </a:rPr>
              <a:t>    my_bucket = s3.Bucket(bucket.name)</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    for file in my_bucket.objects.all():</a:t>
            </a:r>
          </a:p>
          <a:p>
            <a:pPr algn="just">
              <a:lnSpc>
                <a:spcPct val="150000"/>
              </a:lnSpc>
            </a:pPr>
            <a:r>
              <a:rPr lang="en-US" sz="1400">
                <a:latin typeface="Arial" panose="020B0604020202020204" pitchFamily="34" charset="0"/>
                <a:cs typeface="Arial" panose="020B0604020202020204" pitchFamily="34" charset="0"/>
              </a:rPr>
              <a:t>        print(f"Bucket: {bucket.name} Key: {file.key}")</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_________________________________________________</a:t>
            </a:r>
          </a:p>
          <a:p>
            <a:pPr algn="just">
              <a:lnSpc>
                <a:spcPct val="150000"/>
              </a:lnSpc>
            </a:pPr>
            <a:r>
              <a:rPr lang="en-US" sz="1400">
                <a:latin typeface="Arial" panose="020B0604020202020204" pitchFamily="34" charset="0"/>
                <a:cs typeface="Arial" panose="020B0604020202020204" pitchFamily="34" charset="0"/>
              </a:rPr>
              <a:t>Bucket.name -&gt; print the name of the current bucket</a:t>
            </a:r>
          </a:p>
          <a:p>
            <a:pPr algn="just">
              <a:lnSpc>
                <a:spcPct val="150000"/>
              </a:lnSpc>
            </a:pPr>
            <a:r>
              <a:rPr lang="en-US" sz="1400">
                <a:latin typeface="Arial" panose="020B0604020202020204" pitchFamily="34" charset="0"/>
                <a:cs typeface="Arial" panose="020B0604020202020204" pitchFamily="34" charset="0"/>
              </a:rPr>
              <a:t>File.key -&gt; print the name of the objects in the current path</a:t>
            </a:r>
          </a:p>
        </p:txBody>
      </p:sp>
    </p:spTree>
    <p:extLst>
      <p:ext uri="{BB962C8B-B14F-4D97-AF65-F5344CB8AC3E}">
        <p14:creationId xmlns:p14="http://schemas.microsoft.com/office/powerpoint/2010/main" val="6292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FE8685-9780-487F-973B-E9CB4E362BF5}"/>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1400" b="1">
                <a:latin typeface="Arial" panose="020B0604020202020204" pitchFamily="34" charset="0"/>
                <a:cs typeface="Arial" panose="020B0604020202020204" pitchFamily="34" charset="0"/>
              </a:rPr>
              <a:t>Work with particular bucket (Filter Objects in S3 Buckets):</a:t>
            </a:r>
          </a:p>
          <a:p>
            <a:pPr algn="just">
              <a:lnSpc>
                <a:spcPct val="150000"/>
              </a:lnSpc>
            </a:pPr>
            <a:r>
              <a:rPr lang="en-GB" sz="1400">
                <a:latin typeface="Arial" panose="020B0604020202020204" pitchFamily="34" charset="0"/>
                <a:cs typeface="Arial" panose="020B0604020202020204" pitchFamily="34" charset="0"/>
              </a:rPr>
              <a:t>(bucket.objects.filter(Prefix = &lt;folder_path_1&gt;), bucket.objects.filter(Prefix = &lt;folder_path_2&gt;), …)</a:t>
            </a:r>
          </a:p>
          <a:p>
            <a:pPr algn="just">
              <a:lnSpc>
                <a:spcPct val="150000"/>
              </a:lnSpc>
            </a:pPr>
            <a:endParaRPr lang="en-GB"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r>
              <a:rPr lang="en-US" sz="1400">
                <a:latin typeface="Arial" panose="020B0604020202020204" pitchFamily="34" charset="0"/>
                <a:cs typeface="Arial" panose="020B0604020202020204" pitchFamily="34" charset="0"/>
              </a:rPr>
              <a:t>for file in my_bucket.objects.filter(Prefix="testFolder/tempFolder/"):</a:t>
            </a:r>
          </a:p>
          <a:p>
            <a:pPr algn="just">
              <a:lnSpc>
                <a:spcPct val="150000"/>
              </a:lnSpc>
            </a:pPr>
            <a:r>
              <a:rPr lang="en-US" sz="1400">
                <a:latin typeface="Arial" panose="020B0604020202020204" pitchFamily="34" charset="0"/>
                <a:cs typeface="Arial" panose="020B0604020202020204" pitchFamily="34" charset="0"/>
              </a:rPr>
              <a:t>    print(my_bucket.name)</a:t>
            </a:r>
          </a:p>
          <a:p>
            <a:pPr algn="just">
              <a:lnSpc>
                <a:spcPct val="150000"/>
              </a:lnSpc>
            </a:pPr>
            <a:r>
              <a:rPr lang="en-US" sz="1400">
                <a:latin typeface="Arial" panose="020B0604020202020204" pitchFamily="34" charset="0"/>
                <a:cs typeface="Arial" panose="020B0604020202020204" pitchFamily="34" charset="0"/>
              </a:rPr>
              <a:t>    print(file.key)</a:t>
            </a:r>
          </a:p>
          <a:p>
            <a:pPr algn="just">
              <a:lnSpc>
                <a:spcPct val="150000"/>
              </a:lnSpc>
            </a:pPr>
            <a:endParaRPr lang="en-US" sz="14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0477FAC-CBEE-4CB4-B486-E0CD7D0579C3}"/>
              </a:ext>
            </a:extLst>
          </p:cNvPr>
          <p:cNvPicPr>
            <a:picLocks noChangeAspect="1"/>
          </p:cNvPicPr>
          <p:nvPr/>
        </p:nvPicPr>
        <p:blipFill>
          <a:blip r:embed="rId2"/>
          <a:stretch>
            <a:fillRect/>
          </a:stretch>
        </p:blipFill>
        <p:spPr>
          <a:xfrm>
            <a:off x="299621" y="3479157"/>
            <a:ext cx="5237114" cy="3022208"/>
          </a:xfrm>
          <a:prstGeom prst="rect">
            <a:avLst/>
          </a:prstGeom>
        </p:spPr>
      </p:pic>
      <p:pic>
        <p:nvPicPr>
          <p:cNvPr id="8" name="Picture 7">
            <a:extLst>
              <a:ext uri="{FF2B5EF4-FFF2-40B4-BE49-F238E27FC236}">
                <a16:creationId xmlns:a16="http://schemas.microsoft.com/office/drawing/2014/main" id="{B9F21E07-38D1-431A-A4B1-5EEB7E1FAF6B}"/>
              </a:ext>
            </a:extLst>
          </p:cNvPr>
          <p:cNvPicPr>
            <a:picLocks noChangeAspect="1"/>
          </p:cNvPicPr>
          <p:nvPr/>
        </p:nvPicPr>
        <p:blipFill>
          <a:blip r:embed="rId3"/>
          <a:stretch>
            <a:fillRect/>
          </a:stretch>
        </p:blipFill>
        <p:spPr>
          <a:xfrm>
            <a:off x="5889972" y="3479157"/>
            <a:ext cx="6082115" cy="3022208"/>
          </a:xfrm>
          <a:prstGeom prst="rect">
            <a:avLst/>
          </a:prstGeom>
        </p:spPr>
      </p:pic>
    </p:spTree>
    <p:extLst>
      <p:ext uri="{BB962C8B-B14F-4D97-AF65-F5344CB8AC3E}">
        <p14:creationId xmlns:p14="http://schemas.microsoft.com/office/powerpoint/2010/main" val="402368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F266-9B97-4161-84D8-75A0B763D1D9}"/>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List Objects Starting </a:t>
            </a:r>
            <a:r>
              <a:rPr lang="en-GB" sz="1400" b="1" u="sng">
                <a:latin typeface="Arial" panose="020B0604020202020204" pitchFamily="34" charset="0"/>
                <a:cs typeface="Arial" panose="020B0604020202020204" pitchFamily="34" charset="0"/>
              </a:rPr>
              <a:t>From</a:t>
            </a:r>
            <a:r>
              <a:rPr lang="en-GB" sz="1400" b="1">
                <a:latin typeface="Arial" panose="020B0604020202020204" pitchFamily="34" charset="0"/>
                <a:cs typeface="Arial" panose="020B0604020202020204" pitchFamily="34" charset="0"/>
              </a:rPr>
              <a:t> Specific Objects: (1)</a:t>
            </a:r>
          </a:p>
          <a:p>
            <a:pPr algn="just">
              <a:lnSpc>
                <a:spcPct val="150000"/>
              </a:lnSpc>
            </a:pPr>
            <a:r>
              <a:rPr lang="en-GB" sz="1400" b="1">
                <a:latin typeface="Arial" panose="020B0604020202020204" pitchFamily="34" charset="0"/>
                <a:cs typeface="Arial" panose="020B0604020202020204" pitchFamily="34" charset="0"/>
              </a:rPr>
              <a:t> </a:t>
            </a:r>
            <a:r>
              <a:rPr lang="en-GB"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r>
              <a:rPr lang="en-US" sz="1400">
                <a:latin typeface="Arial" panose="020B0604020202020204" pitchFamily="34" charset="0"/>
                <a:cs typeface="Arial" panose="020B0604020202020204" pitchFamily="34" charset="0"/>
              </a:rPr>
              <a:t>for file in my_bucket.objects.filter(Marker="testFolder/tempFolder/BGmixigaming.jpg"):</a:t>
            </a:r>
          </a:p>
          <a:p>
            <a:pPr algn="just">
              <a:lnSpc>
                <a:spcPct val="150000"/>
              </a:lnSpc>
            </a:pPr>
            <a:r>
              <a:rPr lang="en-US" sz="1400">
                <a:latin typeface="Arial" panose="020B0604020202020204" pitchFamily="34" charset="0"/>
                <a:cs typeface="Arial" panose="020B0604020202020204" pitchFamily="34" charset="0"/>
              </a:rPr>
              <a:t>    print(my_bucket.name)</a:t>
            </a:r>
          </a:p>
          <a:p>
            <a:pPr algn="just">
              <a:lnSpc>
                <a:spcPct val="150000"/>
              </a:lnSpc>
            </a:pPr>
            <a:r>
              <a:rPr lang="en-US" sz="1400">
                <a:latin typeface="Arial" panose="020B0604020202020204" pitchFamily="34" charset="0"/>
                <a:cs typeface="Arial" panose="020B0604020202020204" pitchFamily="34" charset="0"/>
              </a:rPr>
              <a:t>    print(file.key)</a:t>
            </a:r>
          </a:p>
        </p:txBody>
      </p:sp>
      <p:pic>
        <p:nvPicPr>
          <p:cNvPr id="4" name="Picture 3">
            <a:extLst>
              <a:ext uri="{FF2B5EF4-FFF2-40B4-BE49-F238E27FC236}">
                <a16:creationId xmlns:a16="http://schemas.microsoft.com/office/drawing/2014/main" id="{2A25C8A2-12EB-4E75-89E7-5E47FE3099E9}"/>
              </a:ext>
            </a:extLst>
          </p:cNvPr>
          <p:cNvPicPr>
            <a:picLocks noChangeAspect="1"/>
          </p:cNvPicPr>
          <p:nvPr/>
        </p:nvPicPr>
        <p:blipFill>
          <a:blip r:embed="rId2"/>
          <a:stretch>
            <a:fillRect/>
          </a:stretch>
        </p:blipFill>
        <p:spPr>
          <a:xfrm>
            <a:off x="351093" y="3219457"/>
            <a:ext cx="4606802" cy="3140172"/>
          </a:xfrm>
          <a:prstGeom prst="rect">
            <a:avLst/>
          </a:prstGeom>
        </p:spPr>
      </p:pic>
      <p:pic>
        <p:nvPicPr>
          <p:cNvPr id="6" name="Picture 5">
            <a:extLst>
              <a:ext uri="{FF2B5EF4-FFF2-40B4-BE49-F238E27FC236}">
                <a16:creationId xmlns:a16="http://schemas.microsoft.com/office/drawing/2014/main" id="{FB651131-CED9-4207-92DF-622F66C61B49}"/>
              </a:ext>
            </a:extLst>
          </p:cNvPr>
          <p:cNvPicPr>
            <a:picLocks noChangeAspect="1"/>
          </p:cNvPicPr>
          <p:nvPr/>
        </p:nvPicPr>
        <p:blipFill>
          <a:blip r:embed="rId3"/>
          <a:stretch>
            <a:fillRect/>
          </a:stretch>
        </p:blipFill>
        <p:spPr>
          <a:xfrm>
            <a:off x="5440857" y="3482956"/>
            <a:ext cx="5943003" cy="2613174"/>
          </a:xfrm>
          <a:prstGeom prst="rect">
            <a:avLst/>
          </a:prstGeom>
        </p:spPr>
      </p:pic>
    </p:spTree>
    <p:extLst>
      <p:ext uri="{BB962C8B-B14F-4D97-AF65-F5344CB8AC3E}">
        <p14:creationId xmlns:p14="http://schemas.microsoft.com/office/powerpoint/2010/main" val="178641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6D27-3333-422C-8254-F3A9E2B614F4}"/>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List Objects Starting From Specific Objects: (2)</a:t>
            </a:r>
          </a:p>
          <a:p>
            <a:pPr algn="just">
              <a:lnSpc>
                <a:spcPct val="150000"/>
              </a:lnSpc>
            </a:pPr>
            <a:r>
              <a:rPr lang="en-GB" sz="1400" b="1">
                <a:latin typeface="Arial" panose="020B0604020202020204" pitchFamily="34" charset="0"/>
                <a:cs typeface="Arial" panose="020B0604020202020204" pitchFamily="34" charset="0"/>
              </a:rPr>
              <a:t>-&gt; List files with certain “.&lt;…&gt;” file, ignore other files =&gt; use pure python</a:t>
            </a:r>
            <a:r>
              <a:rPr lang="en-GB"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r>
              <a:rPr lang="en-US" sz="1400">
                <a:latin typeface="Arial" panose="020B0604020202020204" pitchFamily="34" charset="0"/>
                <a:cs typeface="Arial" panose="020B0604020202020204" pitchFamily="34" charset="0"/>
              </a:rPr>
              <a:t>for file in my_bucket.objects.filter(Marker="testFolder/tempFolder/BGmixigaming.jpg"):</a:t>
            </a:r>
          </a:p>
          <a:p>
            <a:pPr algn="just">
              <a:lnSpc>
                <a:spcPct val="150000"/>
              </a:lnSpc>
            </a:pPr>
            <a:r>
              <a:rPr lang="en-US" sz="1400">
                <a:latin typeface="Arial" panose="020B0604020202020204" pitchFamily="34" charset="0"/>
                <a:cs typeface="Arial" panose="020B0604020202020204" pitchFamily="34" charset="0"/>
              </a:rPr>
              <a:t>    if file.key.endswith(".jpg"):</a:t>
            </a:r>
          </a:p>
          <a:p>
            <a:pPr algn="just">
              <a:lnSpc>
                <a:spcPct val="150000"/>
              </a:lnSpc>
            </a:pPr>
            <a:r>
              <a:rPr lang="en-US" sz="1400">
                <a:latin typeface="Arial" panose="020B0604020202020204" pitchFamily="34" charset="0"/>
                <a:cs typeface="Arial" panose="020B0604020202020204" pitchFamily="34" charset="0"/>
              </a:rPr>
              <a:t>        print(my_bucket.name)</a:t>
            </a:r>
          </a:p>
          <a:p>
            <a:pPr algn="just">
              <a:lnSpc>
                <a:spcPct val="150000"/>
              </a:lnSpc>
            </a:pPr>
            <a:r>
              <a:rPr lang="en-US" sz="1400">
                <a:latin typeface="Arial" panose="020B0604020202020204" pitchFamily="34" charset="0"/>
                <a:cs typeface="Arial" panose="020B0604020202020204" pitchFamily="34" charset="0"/>
              </a:rPr>
              <a:t>        print(file.key)</a:t>
            </a:r>
          </a:p>
          <a:p>
            <a:pPr algn="just">
              <a:lnSpc>
                <a:spcPct val="150000"/>
              </a:lnSpc>
            </a:pPr>
            <a:endParaRPr lang="en-US" sz="14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F15D64-E2B8-4CCA-94F5-45869EE9A896}"/>
              </a:ext>
            </a:extLst>
          </p:cNvPr>
          <p:cNvPicPr>
            <a:picLocks noChangeAspect="1"/>
          </p:cNvPicPr>
          <p:nvPr/>
        </p:nvPicPr>
        <p:blipFill>
          <a:blip r:embed="rId2"/>
          <a:stretch>
            <a:fillRect/>
          </a:stretch>
        </p:blipFill>
        <p:spPr>
          <a:xfrm>
            <a:off x="3534479" y="2752397"/>
            <a:ext cx="5123041" cy="3392470"/>
          </a:xfrm>
          <a:prstGeom prst="rect">
            <a:avLst/>
          </a:prstGeom>
        </p:spPr>
      </p:pic>
    </p:spTree>
    <p:extLst>
      <p:ext uri="{BB962C8B-B14F-4D97-AF65-F5344CB8AC3E}">
        <p14:creationId xmlns:p14="http://schemas.microsoft.com/office/powerpoint/2010/main" val="230426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5AE-955C-44C2-8403-E05181237F26}"/>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Download Objects from S3 with Boto3</a:t>
            </a:r>
            <a:r>
              <a:rPr lang="en-US" sz="1400" b="1">
                <a:latin typeface="Arial" panose="020B0604020202020204" pitchFamily="34" charset="0"/>
                <a:cs typeface="Arial" panose="020B0604020202020204" pitchFamily="34" charset="0"/>
              </a:rPr>
              <a:t>:	</a:t>
            </a:r>
            <a:r>
              <a:rPr lang="en-GB" sz="1400" b="1">
                <a:latin typeface="Arial" panose="020B0604020202020204" pitchFamily="34" charset="0"/>
                <a:cs typeface="Arial" panose="020B0604020202020204" pitchFamily="34" charset="0"/>
              </a:rPr>
              <a:t>my_bucket.download_file(Key, Local_filename)</a:t>
            </a:r>
            <a:endParaRPr lang="en-GB" sz="1400">
              <a:latin typeface="Arial" panose="020B0604020202020204" pitchFamily="34" charset="0"/>
              <a:cs typeface="Arial" panose="020B0604020202020204" pitchFamily="34" charset="0"/>
            </a:endParaRP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import os # os module help to interact with Operating System</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local_path = r"C:\Users\ADMIN\OneDrive - Unicorn\Desktop\AWS_testFolder“</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for file in my_bucket.objects.filter(Prefix="testFolder/tempFolder/"):</a:t>
            </a:r>
          </a:p>
          <a:p>
            <a:pPr algn="just">
              <a:lnSpc>
                <a:spcPct val="150000"/>
              </a:lnSpc>
            </a:pPr>
            <a:r>
              <a:rPr lang="en-US" sz="1400">
                <a:latin typeface="Arial" panose="020B0604020202020204" pitchFamily="34" charset="0"/>
                <a:cs typeface="Arial" panose="020B0604020202020204" pitchFamily="34" charset="0"/>
              </a:rPr>
              <a:t>    if file.key.endswith(".jpg"): </a:t>
            </a:r>
          </a:p>
          <a:p>
            <a:pPr algn="just">
              <a:lnSpc>
                <a:spcPct val="150000"/>
              </a:lnSpc>
            </a:pPr>
            <a:r>
              <a:rPr lang="en-US" sz="1400">
                <a:latin typeface="Arial" panose="020B0604020202020204" pitchFamily="34" charset="0"/>
                <a:cs typeface="Arial" panose="020B0604020202020204" pitchFamily="34" charset="0"/>
              </a:rPr>
              <a:t>        local_file_name = os.path.join(local_path, file.key.split("/")[2])</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        print("Downloading {file.key} to {local_file_name}")</a:t>
            </a:r>
          </a:p>
          <a:p>
            <a:pPr algn="just">
              <a:lnSpc>
                <a:spcPct val="150000"/>
              </a:lnSpc>
            </a:pPr>
            <a:r>
              <a:rPr lang="en-US" sz="1400">
                <a:latin typeface="Arial" panose="020B0604020202020204" pitchFamily="34" charset="0"/>
                <a:cs typeface="Arial" panose="020B0604020202020204" pitchFamily="34" charset="0"/>
              </a:rPr>
              <a:t>        my_bucket.download_file(file.key, local_file_name)</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        print("Finished downloading {local_file_name}\n")</a:t>
            </a:r>
          </a:p>
        </p:txBody>
      </p:sp>
      <p:pic>
        <p:nvPicPr>
          <p:cNvPr id="4" name="Picture 3">
            <a:extLst>
              <a:ext uri="{FF2B5EF4-FFF2-40B4-BE49-F238E27FC236}">
                <a16:creationId xmlns:a16="http://schemas.microsoft.com/office/drawing/2014/main" id="{22DDD30D-F9FB-475B-91A2-6B382F6CC5C3}"/>
              </a:ext>
            </a:extLst>
          </p:cNvPr>
          <p:cNvPicPr>
            <a:picLocks noChangeAspect="1"/>
          </p:cNvPicPr>
          <p:nvPr/>
        </p:nvPicPr>
        <p:blipFill>
          <a:blip r:embed="rId2"/>
          <a:stretch>
            <a:fillRect/>
          </a:stretch>
        </p:blipFill>
        <p:spPr>
          <a:xfrm>
            <a:off x="6782415" y="989532"/>
            <a:ext cx="4829849" cy="1648055"/>
          </a:xfrm>
          <a:prstGeom prst="rect">
            <a:avLst/>
          </a:prstGeom>
        </p:spPr>
      </p:pic>
      <p:pic>
        <p:nvPicPr>
          <p:cNvPr id="6" name="Picture 5">
            <a:extLst>
              <a:ext uri="{FF2B5EF4-FFF2-40B4-BE49-F238E27FC236}">
                <a16:creationId xmlns:a16="http://schemas.microsoft.com/office/drawing/2014/main" id="{671F8D05-5CD0-45EB-83AA-F9B76F917C84}"/>
              </a:ext>
            </a:extLst>
          </p:cNvPr>
          <p:cNvPicPr>
            <a:picLocks noChangeAspect="1"/>
          </p:cNvPicPr>
          <p:nvPr/>
        </p:nvPicPr>
        <p:blipFill>
          <a:blip r:embed="rId3"/>
          <a:stretch>
            <a:fillRect/>
          </a:stretch>
        </p:blipFill>
        <p:spPr>
          <a:xfrm>
            <a:off x="6782415" y="3007158"/>
            <a:ext cx="3143689" cy="1562318"/>
          </a:xfrm>
          <a:prstGeom prst="rect">
            <a:avLst/>
          </a:prstGeom>
        </p:spPr>
      </p:pic>
    </p:spTree>
    <p:extLst>
      <p:ext uri="{BB962C8B-B14F-4D97-AF65-F5344CB8AC3E}">
        <p14:creationId xmlns:p14="http://schemas.microsoft.com/office/powerpoint/2010/main" val="98864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5AE-955C-44C2-8403-E05181237F26}"/>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Upload Objects to S3 with Boto3:	my_bucket.upload_file(‘/local/file/here.txt’, ‘folder/sub/path/to/s3key’)</a:t>
            </a:r>
          </a:p>
          <a:p>
            <a:pPr algn="just">
              <a:lnSpc>
                <a:spcPct val="150000"/>
              </a:lnSpc>
            </a:pPr>
            <a:r>
              <a:rPr lang="en-GB" sz="1400" b="1">
                <a:latin typeface="Arial" panose="020B0604020202020204" pitchFamily="34" charset="0"/>
                <a:cs typeface="Arial" panose="020B0604020202020204" pitchFamily="34" charset="0"/>
              </a:rPr>
              <a:t>						  (Local file at first and where you want to put it)</a:t>
            </a:r>
            <a:r>
              <a:rPr lang="en-GB"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import os # os module help to interact with Operating System</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local_upload_dir = r"C:\Users\ADMIN\OneDrive - Unicorn\Desktop\AWS_testFolder\AWS_UploadFolder"</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for images in os.listdir(local_upload_dir):</a:t>
            </a:r>
          </a:p>
          <a:p>
            <a:pPr algn="just">
              <a:lnSpc>
                <a:spcPct val="150000"/>
              </a:lnSpc>
            </a:pPr>
            <a:r>
              <a:rPr lang="en-US" sz="1400">
                <a:latin typeface="Arial" panose="020B0604020202020204" pitchFamily="34" charset="0"/>
                <a:cs typeface="Arial" panose="020B0604020202020204" pitchFamily="34" charset="0"/>
              </a:rPr>
              <a:t>    full_upload_path = os.path.join(local_upload_dir, images)</a:t>
            </a:r>
          </a:p>
          <a:p>
            <a:pPr algn="just">
              <a:lnSpc>
                <a:spcPct val="150000"/>
              </a:lnSpc>
            </a:pPr>
            <a:r>
              <a:rPr lang="en-US" sz="1400">
                <a:latin typeface="Arial" panose="020B0604020202020204" pitchFamily="34" charset="0"/>
                <a:cs typeface="Arial" panose="020B0604020202020204" pitchFamily="34" charset="0"/>
              </a:rPr>
              <a:t>    #print(full_upload_path)</a:t>
            </a:r>
          </a:p>
          <a:p>
            <a:pPr algn="just">
              <a:lnSpc>
                <a:spcPct val="150000"/>
              </a:lnSpc>
            </a:pPr>
            <a:r>
              <a:rPr lang="en-US"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    print(f"Uploading {full_upload_path} to testUploadFolder/{images}")</a:t>
            </a:r>
          </a:p>
          <a:p>
            <a:pPr algn="just">
              <a:lnSpc>
                <a:spcPct val="150000"/>
              </a:lnSpc>
            </a:pPr>
            <a:r>
              <a:rPr lang="en-US"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    my_bucket.upload_file(full_upload_path, f"testFolder/testUploadFolder/{images}")</a:t>
            </a:r>
          </a:p>
          <a:p>
            <a:pPr algn="just">
              <a:lnSpc>
                <a:spcPct val="150000"/>
              </a:lnSpc>
            </a:pPr>
            <a:r>
              <a:rPr lang="en-US" sz="1400">
                <a:latin typeface="Arial" panose="020B0604020202020204" pitchFamily="34" charset="0"/>
                <a:cs typeface="Arial" panose="020B0604020202020204" pitchFamily="34" charset="0"/>
              </a:rPr>
              <a:t>    # Cause we're connecting to a particular bucket (my_bucket), </a:t>
            </a:r>
          </a:p>
          <a:p>
            <a:pPr algn="just">
              <a:lnSpc>
                <a:spcPct val="150000"/>
              </a:lnSpc>
            </a:pPr>
            <a:r>
              <a:rPr lang="en-US" sz="1400">
                <a:latin typeface="Arial" panose="020B0604020202020204" pitchFamily="34" charset="0"/>
                <a:cs typeface="Arial" panose="020B0604020202020204" pitchFamily="34" charset="0"/>
              </a:rPr>
              <a:t>    # so it's assuming that it's in that bucket and we don't have to tell it which bucket in the path</a:t>
            </a:r>
          </a:p>
          <a:p>
            <a:pPr algn="just">
              <a:lnSpc>
                <a:spcPct val="150000"/>
              </a:lnSpc>
            </a:pPr>
            <a:r>
              <a:rPr lang="en-US" sz="1400">
                <a:latin typeface="Arial" panose="020B0604020202020204" pitchFamily="34" charset="0"/>
                <a:cs typeface="Arial" panose="020B0604020202020204" pitchFamily="34" charset="0"/>
              </a:rPr>
              <a:t>    # And if we don't have that foler on the S3 bucket, it's automatically create a new folder with that name</a:t>
            </a:r>
          </a:p>
          <a:p>
            <a:pPr algn="just">
              <a:lnSpc>
                <a:spcPct val="150000"/>
              </a:lnSpc>
            </a:pPr>
            <a:r>
              <a:rPr lang="en-US"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    print(f"Done uploading {full_upload_path}\n") </a:t>
            </a:r>
          </a:p>
        </p:txBody>
      </p:sp>
      <p:pic>
        <p:nvPicPr>
          <p:cNvPr id="4" name="Picture 3">
            <a:extLst>
              <a:ext uri="{FF2B5EF4-FFF2-40B4-BE49-F238E27FC236}">
                <a16:creationId xmlns:a16="http://schemas.microsoft.com/office/drawing/2014/main" id="{EE2684F5-3BBF-43FD-9EA5-B8DD3FC7251A}"/>
              </a:ext>
            </a:extLst>
          </p:cNvPr>
          <p:cNvPicPr>
            <a:picLocks noChangeAspect="1"/>
          </p:cNvPicPr>
          <p:nvPr/>
        </p:nvPicPr>
        <p:blipFill>
          <a:blip r:embed="rId2"/>
          <a:stretch>
            <a:fillRect/>
          </a:stretch>
        </p:blipFill>
        <p:spPr>
          <a:xfrm>
            <a:off x="8013925" y="2615242"/>
            <a:ext cx="3699428" cy="2909258"/>
          </a:xfrm>
          <a:prstGeom prst="rect">
            <a:avLst/>
          </a:prstGeom>
        </p:spPr>
      </p:pic>
      <p:pic>
        <p:nvPicPr>
          <p:cNvPr id="6" name="Picture 5">
            <a:extLst>
              <a:ext uri="{FF2B5EF4-FFF2-40B4-BE49-F238E27FC236}">
                <a16:creationId xmlns:a16="http://schemas.microsoft.com/office/drawing/2014/main" id="{44CB4ED7-0598-4E67-ADC0-9D676EB73492}"/>
              </a:ext>
            </a:extLst>
          </p:cNvPr>
          <p:cNvPicPr>
            <a:picLocks noChangeAspect="1"/>
          </p:cNvPicPr>
          <p:nvPr/>
        </p:nvPicPr>
        <p:blipFill>
          <a:blip r:embed="rId3"/>
          <a:stretch>
            <a:fillRect/>
          </a:stretch>
        </p:blipFill>
        <p:spPr>
          <a:xfrm>
            <a:off x="7081379" y="977144"/>
            <a:ext cx="4821061" cy="1273488"/>
          </a:xfrm>
          <a:prstGeom prst="rect">
            <a:avLst/>
          </a:prstGeom>
        </p:spPr>
      </p:pic>
    </p:spTree>
    <p:extLst>
      <p:ext uri="{BB962C8B-B14F-4D97-AF65-F5344CB8AC3E}">
        <p14:creationId xmlns:p14="http://schemas.microsoft.com/office/powerpoint/2010/main" val="357659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5AE-955C-44C2-8403-E05181237F26}"/>
              </a:ext>
            </a:extLst>
          </p:cNvPr>
          <p:cNvSpPr txBox="1">
            <a:spLocks/>
          </p:cNvSpPr>
          <p:nvPr/>
        </p:nvSpPr>
        <p:spPr>
          <a:xfrm>
            <a:off x="135622" y="356634"/>
            <a:ext cx="11920756" cy="614473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GB" sz="1400" b="1">
                <a:latin typeface="Arial" panose="020B0604020202020204" pitchFamily="34" charset="0"/>
                <a:cs typeface="Arial" panose="020B0604020202020204" pitchFamily="34" charset="0"/>
              </a:rPr>
              <a:t>List All Objects and Write to Text File</a:t>
            </a:r>
            <a:r>
              <a:rPr lang="en-US" sz="1400" b="1">
                <a:latin typeface="Arial" panose="020B0604020202020204" pitchFamily="34" charset="0"/>
                <a:cs typeface="Arial" panose="020B0604020202020204" pitchFamily="34" charset="0"/>
              </a:rPr>
              <a:t>:</a:t>
            </a:r>
          </a:p>
          <a:p>
            <a:pPr algn="just">
              <a:lnSpc>
                <a:spcPct val="150000"/>
              </a:lnSpc>
            </a:pPr>
            <a:r>
              <a:rPr lang="en-GB" sz="1400">
                <a:latin typeface="Arial" panose="020B0604020202020204" pitchFamily="34" charset="0"/>
                <a:cs typeface="Arial" panose="020B0604020202020204" pitchFamily="34" charset="0"/>
              </a:rPr>
              <a:t>	</a:t>
            </a:r>
          </a:p>
          <a:p>
            <a:pPr algn="just">
              <a:lnSpc>
                <a:spcPct val="150000"/>
              </a:lnSpc>
            </a:pPr>
            <a:r>
              <a:rPr lang="en-US" sz="1400">
                <a:latin typeface="Arial" panose="020B0604020202020204" pitchFamily="34" charset="0"/>
                <a:cs typeface="Arial" panose="020B0604020202020204" pitchFamily="34" charset="0"/>
              </a:rPr>
              <a:t>import boto3</a:t>
            </a:r>
          </a:p>
          <a:p>
            <a:pPr algn="just">
              <a:lnSpc>
                <a:spcPct val="150000"/>
              </a:lnSpc>
            </a:pPr>
            <a:r>
              <a:rPr lang="en-US" sz="1400">
                <a:latin typeface="Arial" panose="020B0604020202020204" pitchFamily="34" charset="0"/>
                <a:cs typeface="Arial" panose="020B0604020202020204" pitchFamily="34" charset="0"/>
              </a:rPr>
              <a:t>import os # os module help to interact with Operating System</a:t>
            </a:r>
          </a:p>
          <a:p>
            <a:pPr algn="just">
              <a:lnSpc>
                <a:spcPct val="150000"/>
              </a:lnSpc>
            </a:pPr>
            <a:r>
              <a:rPr lang="en-US" sz="1400">
                <a:latin typeface="Arial" panose="020B0604020202020204" pitchFamily="34" charset="0"/>
                <a:cs typeface="Arial" panose="020B0604020202020204" pitchFamily="34" charset="0"/>
              </a:rPr>
              <a:t>s3 = boto3.resource('s3')</a:t>
            </a:r>
          </a:p>
          <a:p>
            <a:pPr algn="just">
              <a:lnSpc>
                <a:spcPct val="150000"/>
              </a:lnSpc>
            </a:pPr>
            <a:r>
              <a:rPr lang="en-US" sz="1400">
                <a:latin typeface="Arial" panose="020B0604020202020204" pitchFamily="34" charset="0"/>
                <a:cs typeface="Arial" panose="020B0604020202020204" pitchFamily="34" charset="0"/>
              </a:rPr>
              <a:t>my_bucket = s3.Bucket("myfirst-upload-api")</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text_file_dir = r'C:\Users\ADMIN\OneDrive - Unicorn\Desktop\AWS_testFolder\AWS_writeTextFile\boto3_list.txt'</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with open(text_file_dir, 'a') as text_file: # "text_file" is optional, any name</a:t>
            </a:r>
          </a:p>
          <a:p>
            <a:pPr algn="just">
              <a:lnSpc>
                <a:spcPct val="150000"/>
              </a:lnSpc>
            </a:pPr>
            <a:r>
              <a:rPr lang="en-US" sz="1400">
                <a:latin typeface="Arial" panose="020B0604020202020204" pitchFamily="34" charset="0"/>
                <a:cs typeface="Arial" panose="020B0604020202020204" pitchFamily="34" charset="0"/>
              </a:rPr>
              <a:t># "a" means append, it means if theres a stuff in that file, it'll write at the bottom of the file</a:t>
            </a:r>
          </a:p>
          <a:p>
            <a:pPr algn="just">
              <a:lnSpc>
                <a:spcPct val="150000"/>
              </a:lnSpc>
            </a:pPr>
            <a:r>
              <a:rPr lang="en-US" sz="1400">
                <a:latin typeface="Arial" panose="020B0604020202020204" pitchFamily="34" charset="0"/>
                <a:cs typeface="Arial" panose="020B0604020202020204" pitchFamily="34" charset="0"/>
              </a:rPr>
              <a:t># if we use "w" means write, it'll overwrite every time we run </a:t>
            </a:r>
          </a:p>
          <a:p>
            <a:pPr algn="just">
              <a:lnSpc>
                <a:spcPct val="150000"/>
              </a:lnSpc>
            </a:pPr>
            <a:r>
              <a:rPr lang="en-US" sz="1400">
                <a:latin typeface="Arial" panose="020B0604020202020204" pitchFamily="34" charset="0"/>
                <a:cs typeface="Arial" panose="020B0604020202020204" pitchFamily="34" charset="0"/>
              </a:rPr>
              <a:t>    for file in my_bucket.objects.filter(Prefix="testFolder/tempFolder/"):</a:t>
            </a:r>
          </a:p>
          <a:p>
            <a:pPr algn="just">
              <a:lnSpc>
                <a:spcPct val="150000"/>
              </a:lnSpc>
            </a:pPr>
            <a:r>
              <a:rPr lang="en-US" sz="1400">
                <a:latin typeface="Arial" panose="020B0604020202020204" pitchFamily="34" charset="0"/>
                <a:cs typeface="Arial" panose="020B0604020202020204" pitchFamily="34" charset="0"/>
              </a:rPr>
              <a:t>        if file.key.endswith(".jpg"): </a:t>
            </a:r>
          </a:p>
          <a:p>
            <a:pPr algn="just">
              <a:lnSpc>
                <a:spcPct val="150000"/>
              </a:lnSpc>
            </a:pPr>
            <a:r>
              <a:rPr lang="en-US" sz="1400">
                <a:latin typeface="Arial" panose="020B0604020202020204" pitchFamily="34" charset="0"/>
                <a:cs typeface="Arial" panose="020B0604020202020204" pitchFamily="34" charset="0"/>
              </a:rPr>
              <a:t>            print(file.key)</a:t>
            </a:r>
          </a:p>
          <a:p>
            <a:pPr algn="just">
              <a:lnSpc>
                <a:spcPct val="150000"/>
              </a:lnSpc>
            </a:pPr>
            <a:r>
              <a:rPr lang="en-US" sz="1400">
                <a:latin typeface="Arial" panose="020B0604020202020204" pitchFamily="34" charset="0"/>
                <a:cs typeface="Arial" panose="020B0604020202020204" pitchFamily="34" charset="0"/>
              </a:rPr>
              <a:t>            text_file.write(file.key + '\n')</a:t>
            </a:r>
          </a:p>
          <a:p>
            <a:pPr algn="just">
              <a:lnSpc>
                <a:spcPct val="150000"/>
              </a:lnSpc>
            </a:pPr>
            <a:endParaRPr lang="en-US" sz="1400">
              <a:latin typeface="Arial" panose="020B0604020202020204" pitchFamily="34" charset="0"/>
              <a:cs typeface="Arial" panose="020B0604020202020204" pitchFamily="34" charset="0"/>
            </a:endParaRPr>
          </a:p>
          <a:p>
            <a:pPr algn="just">
              <a:lnSpc>
                <a:spcPct val="150000"/>
              </a:lnSpc>
            </a:pPr>
            <a:r>
              <a:rPr lang="en-US" sz="1400">
                <a:latin typeface="Arial" panose="020B0604020202020204" pitchFamily="34" charset="0"/>
                <a:cs typeface="Arial" panose="020B0604020202020204" pitchFamily="34" charset="0"/>
              </a:rPr>
              <a:t>print("Done write to text file\n")</a:t>
            </a:r>
          </a:p>
        </p:txBody>
      </p:sp>
      <p:pic>
        <p:nvPicPr>
          <p:cNvPr id="4" name="Picture 3">
            <a:extLst>
              <a:ext uri="{FF2B5EF4-FFF2-40B4-BE49-F238E27FC236}">
                <a16:creationId xmlns:a16="http://schemas.microsoft.com/office/drawing/2014/main" id="{93FCA6E9-72E4-415D-BF6A-41269B56BC60}"/>
              </a:ext>
            </a:extLst>
          </p:cNvPr>
          <p:cNvPicPr>
            <a:picLocks noChangeAspect="1"/>
          </p:cNvPicPr>
          <p:nvPr/>
        </p:nvPicPr>
        <p:blipFill>
          <a:blip r:embed="rId2"/>
          <a:stretch>
            <a:fillRect/>
          </a:stretch>
        </p:blipFill>
        <p:spPr>
          <a:xfrm>
            <a:off x="7235834" y="735226"/>
            <a:ext cx="4410691" cy="1486107"/>
          </a:xfrm>
          <a:prstGeom prst="rect">
            <a:avLst/>
          </a:prstGeom>
        </p:spPr>
      </p:pic>
      <p:pic>
        <p:nvPicPr>
          <p:cNvPr id="6" name="Picture 5">
            <a:extLst>
              <a:ext uri="{FF2B5EF4-FFF2-40B4-BE49-F238E27FC236}">
                <a16:creationId xmlns:a16="http://schemas.microsoft.com/office/drawing/2014/main" id="{69B23E84-3C5E-4669-8342-EA89243F3B64}"/>
              </a:ext>
            </a:extLst>
          </p:cNvPr>
          <p:cNvPicPr>
            <a:picLocks noChangeAspect="1"/>
          </p:cNvPicPr>
          <p:nvPr/>
        </p:nvPicPr>
        <p:blipFill>
          <a:blip r:embed="rId3"/>
          <a:stretch>
            <a:fillRect/>
          </a:stretch>
        </p:blipFill>
        <p:spPr>
          <a:xfrm>
            <a:off x="6849296" y="4131197"/>
            <a:ext cx="4797229" cy="1991577"/>
          </a:xfrm>
          <a:prstGeom prst="rect">
            <a:avLst/>
          </a:prstGeom>
        </p:spPr>
      </p:pic>
    </p:spTree>
    <p:extLst>
      <p:ext uri="{BB962C8B-B14F-4D97-AF65-F5344CB8AC3E}">
        <p14:creationId xmlns:p14="http://schemas.microsoft.com/office/powerpoint/2010/main" val="311730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1382</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Boto3 is the Amazon Web Services (AWS) SDK for Python. It’s enable Python Developers to create, configure, and manage AWS services, such as Amazon Elastic Compute Cloud (Amazon EC2) and Amazon Simple Storage Service (Amazon S3). The SDK provides an object-oriented API as well as low-level access to AWS services.  For more details, access the link below: https://boto3.amazonaws.com/v1/documentation/api/latest/guide/quickstart.html#using-boto3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Hiê´u Đỗ</dc:creator>
  <cp:lastModifiedBy>Hiê´u Đỗ</cp:lastModifiedBy>
  <cp:revision>54</cp:revision>
  <dcterms:created xsi:type="dcterms:W3CDTF">2023-07-26T09:24:53Z</dcterms:created>
  <dcterms:modified xsi:type="dcterms:W3CDTF">2023-07-27T04:39:30Z</dcterms:modified>
</cp:coreProperties>
</file>