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32"/>
  </p:notesMasterIdLst>
  <p:sldIdLst>
    <p:sldId id="256" r:id="rId2"/>
    <p:sldId id="272" r:id="rId3"/>
    <p:sldId id="273" r:id="rId4"/>
    <p:sldId id="258" r:id="rId5"/>
    <p:sldId id="287" r:id="rId6"/>
    <p:sldId id="262" r:id="rId7"/>
    <p:sldId id="261" r:id="rId8"/>
    <p:sldId id="260" r:id="rId9"/>
    <p:sldId id="263" r:id="rId10"/>
    <p:sldId id="264" r:id="rId11"/>
    <p:sldId id="265" r:id="rId12"/>
    <p:sldId id="274" r:id="rId13"/>
    <p:sldId id="267" r:id="rId14"/>
    <p:sldId id="266" r:id="rId15"/>
    <p:sldId id="268" r:id="rId16"/>
    <p:sldId id="269" r:id="rId17"/>
    <p:sldId id="271" r:id="rId18"/>
    <p:sldId id="285" r:id="rId19"/>
    <p:sldId id="284" r:id="rId20"/>
    <p:sldId id="275" r:id="rId21"/>
    <p:sldId id="276" r:id="rId22"/>
    <p:sldId id="277" r:id="rId23"/>
    <p:sldId id="278" r:id="rId24"/>
    <p:sldId id="279" r:id="rId25"/>
    <p:sldId id="288" r:id="rId26"/>
    <p:sldId id="270" r:id="rId27"/>
    <p:sldId id="280" r:id="rId28"/>
    <p:sldId id="281" r:id="rId29"/>
    <p:sldId id="282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0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A0D22-C3F1-4A6C-9E0A-26A228DD4AE3}" type="datetimeFigureOut">
              <a:rPr lang="vi-VN" smtClean="0"/>
              <a:t>08/05/19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C020C-90E9-4A2F-BF97-2BC57F5223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4164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A9180F4-DC0F-4D8B-862C-B717838B15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cs-CZ" altLang="vi-VN"/>
              <a:t>Pattern Recognition Techniques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48F6A6F-7E6B-4F68-9F50-252CDEB891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cs-CZ" altLang="vi-VN"/>
              <a:t>B Ribeiro           DEI-FCTUC 2006/2007</a:t>
            </a:r>
          </a:p>
        </p:txBody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0E08FFA4-B6CD-441C-AF3B-5085E66909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3D3098A4-8DA9-43D9-B1A8-70E42F958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826365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3DCB057-4397-4BAB-B523-59ED1714FD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cs-CZ" altLang="vi-VN"/>
              <a:t>Pattern Recognition Techniques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73F70C-5CA3-4F38-A311-8CD59A4D19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cs-CZ" altLang="vi-VN"/>
              <a:t>B Ribeiro           DEI-FCTUC 2006/2007</a:t>
            </a:r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AC056509-328A-4404-9CB3-DDE875E7CA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5E9EAC90-A0A9-4ACF-AD74-332D2C3B12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327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FDF0364-1758-4C79-B0AE-3F500959EB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cs-CZ" altLang="vi-VN"/>
              <a:t>Pattern Recognition Techniques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4E0D693-2419-4957-A209-139A55C4FA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cs-CZ" altLang="vi-VN"/>
              <a:t>B Ribeiro           DEI-FCTUC 2006/2007</a:t>
            </a:r>
          </a:p>
        </p:txBody>
      </p:sp>
      <p:sp>
        <p:nvSpPr>
          <p:cNvPr id="210946" name="Rectangle 2">
            <a:extLst>
              <a:ext uri="{FF2B5EF4-FFF2-40B4-BE49-F238E27FC236}">
                <a16:creationId xmlns:a16="http://schemas.microsoft.com/office/drawing/2014/main" id="{4DCA0877-2F91-48BA-AA98-7B6318B3F1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5EF28D8B-AF45-40A8-93D6-C5214188E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61881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FCBC93CD-8998-4610-A9F2-6D98501E47A2}" type="datetimeFigureOut">
              <a:rPr lang="vi-VN" smtClean="0"/>
              <a:t>08/05/19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84DEB6A-50DB-43C9-AF4C-B39B5118B44D}" type="slidenum">
              <a:rPr lang="vi-VN" smtClean="0"/>
              <a:t>‹#›</a:t>
            </a:fld>
            <a:endParaRPr lang="vi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03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93CD-8998-4610-A9F2-6D98501E47A2}" type="datetimeFigureOut">
              <a:rPr lang="vi-VN" smtClean="0"/>
              <a:t>08/05/19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EB6A-50DB-43C9-AF4C-B39B5118B4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32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93CD-8998-4610-A9F2-6D98501E47A2}" type="datetimeFigureOut">
              <a:rPr lang="vi-VN" smtClean="0"/>
              <a:t>08/05/19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EB6A-50DB-43C9-AF4C-B39B5118B44D}" type="slidenum">
              <a:rPr lang="vi-VN" smtClean="0"/>
              <a:t>‹#›</a:t>
            </a:fld>
            <a:endParaRPr lang="vi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409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93CD-8998-4610-A9F2-6D98501E47A2}" type="datetimeFigureOut">
              <a:rPr lang="vi-VN" smtClean="0"/>
              <a:t>08/05/19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EB6A-50DB-43C9-AF4C-B39B5118B44D}" type="slidenum">
              <a:rPr lang="vi-VN" smtClean="0"/>
              <a:t>‹#›</a:t>
            </a:fld>
            <a:endParaRPr lang="vi-VN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261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93CD-8998-4610-A9F2-6D98501E47A2}" type="datetimeFigureOut">
              <a:rPr lang="vi-VN" smtClean="0"/>
              <a:t>08/05/19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EB6A-50DB-43C9-AF4C-B39B5118B4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8832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93CD-8998-4610-A9F2-6D98501E47A2}" type="datetimeFigureOut">
              <a:rPr lang="vi-VN" smtClean="0"/>
              <a:t>08/05/19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EB6A-50DB-43C9-AF4C-B39B5118B44D}" type="slidenum">
              <a:rPr lang="vi-VN" smtClean="0"/>
              <a:t>‹#›</a:t>
            </a:fld>
            <a:endParaRPr lang="vi-VN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962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93CD-8998-4610-A9F2-6D98501E47A2}" type="datetimeFigureOut">
              <a:rPr lang="vi-VN" smtClean="0"/>
              <a:t>08/05/19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EB6A-50DB-43C9-AF4C-B39B5118B44D}" type="slidenum">
              <a:rPr lang="vi-VN" smtClean="0"/>
              <a:t>‹#›</a:t>
            </a:fld>
            <a:endParaRPr lang="vi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159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93CD-8998-4610-A9F2-6D98501E47A2}" type="datetimeFigureOut">
              <a:rPr lang="vi-VN" smtClean="0"/>
              <a:t>08/05/19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EB6A-50DB-43C9-AF4C-B39B5118B44D}" type="slidenum">
              <a:rPr lang="vi-VN" smtClean="0"/>
              <a:t>‹#›</a:t>
            </a:fld>
            <a:endParaRPr lang="vi-V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880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93CD-8998-4610-A9F2-6D98501E47A2}" type="datetimeFigureOut">
              <a:rPr lang="vi-VN" smtClean="0"/>
              <a:t>08/05/19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EB6A-50DB-43C9-AF4C-B39B5118B44D}" type="slidenum">
              <a:rPr lang="vi-VN" smtClean="0"/>
              <a:t>‹#›</a:t>
            </a:fld>
            <a:endParaRPr lang="vi-V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473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938590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938590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4BD03E-B10E-4387-ACAF-99C521B4D9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5669626-D7AA-4E69-AD17-332CE0CB60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0579467-07C0-452C-BF98-79F6741A44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F6087F-D4AE-4B6D-8718-3122D46BFC4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5951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0839-61B0-4684-91BA-8FA564B29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719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6658-8332-40AB-B791-700F92A2E01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341438"/>
            <a:ext cx="4038600" cy="511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C35B1-4C36-425C-8768-9901B0B49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511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679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80065" y="1292847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624085"/>
            <a:ext cx="6798734" cy="574795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1386815"/>
            <a:ext cx="6798736" cy="454831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93CD-8998-4610-A9F2-6D98501E47A2}" type="datetimeFigureOut">
              <a:rPr lang="vi-VN" smtClean="0"/>
              <a:t>08/05/19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EB6A-50DB-43C9-AF4C-B39B5118B4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728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344516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93CD-8998-4610-A9F2-6D98501E47A2}" type="datetimeFigureOut">
              <a:rPr lang="vi-VN" smtClean="0"/>
              <a:t>08/05/19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EB6A-50DB-43C9-AF4C-B39B5118B44D}" type="slidenum">
              <a:rPr lang="vi-VN" smtClean="0"/>
              <a:t>‹#›</a:t>
            </a:fld>
            <a:endParaRPr lang="vi-V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35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47385" y="1157381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785" y="518330"/>
            <a:ext cx="6798734" cy="61281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9893" y="1307253"/>
            <a:ext cx="3674533" cy="46272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1" y="1307253"/>
            <a:ext cx="3618315" cy="462720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93CD-8998-4610-A9F2-6D98501E47A2}" type="datetimeFigureOut">
              <a:rPr lang="vi-VN" smtClean="0"/>
              <a:t>08/05/19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EB6A-50DB-43C9-AF4C-B39B5118B4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504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465" y="542805"/>
            <a:ext cx="6798734" cy="452876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894" y="1092957"/>
            <a:ext cx="3337560" cy="3251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0533" y="1519677"/>
            <a:ext cx="3633895" cy="443021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1097281"/>
            <a:ext cx="3337560" cy="3251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1519677"/>
            <a:ext cx="3709688" cy="443021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93CD-8998-4610-A9F2-6D98501E47A2}" type="datetimeFigureOut">
              <a:rPr lang="vi-VN" smtClean="0"/>
              <a:t>08/05/19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EB6A-50DB-43C9-AF4C-B39B5118B44D}" type="slidenum">
              <a:rPr lang="vi-VN" smtClean="0"/>
              <a:t>‹#›</a:t>
            </a:fld>
            <a:endParaRPr lang="vi-VN"/>
          </a:p>
        </p:txBody>
      </p:sp>
      <p:cxnSp>
        <p:nvCxnSpPr>
          <p:cNvPr id="41" name="Straight Connector 40"/>
          <p:cNvCxnSpPr/>
          <p:nvPr/>
        </p:nvCxnSpPr>
        <p:spPr>
          <a:xfrm>
            <a:off x="1423210" y="995681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14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6" y="522484"/>
            <a:ext cx="6798735" cy="547703"/>
          </a:xfrm>
        </p:spPr>
        <p:txBody>
          <a:bodyPr>
            <a:noAutofit/>
          </a:bodyPr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93CD-8998-4610-A9F2-6D98501E47A2}" type="datetimeFigureOut">
              <a:rPr lang="vi-VN" smtClean="0"/>
              <a:t>08/05/19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EB6A-50DB-43C9-AF4C-B39B5118B44D}" type="slidenum">
              <a:rPr lang="vi-VN" smtClean="0"/>
              <a:t>‹#›</a:t>
            </a:fld>
            <a:endParaRPr lang="vi-V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80067" y="1070187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00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93CD-8998-4610-A9F2-6D98501E47A2}" type="datetimeFigureOut">
              <a:rPr lang="vi-VN" smtClean="0"/>
              <a:t>08/05/19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EB6A-50DB-43C9-AF4C-B39B5118B4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070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93CD-8998-4610-A9F2-6D98501E47A2}" type="datetimeFigureOut">
              <a:rPr lang="vi-VN" smtClean="0"/>
              <a:t>08/05/19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EB6A-50DB-43C9-AF4C-B39B5118B44D}" type="slidenum">
              <a:rPr lang="vi-VN" smtClean="0"/>
              <a:t>‹#›</a:t>
            </a:fld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77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93CD-8998-4610-A9F2-6D98501E47A2}" type="datetimeFigureOut">
              <a:rPr lang="vi-VN" smtClean="0"/>
              <a:t>08/05/19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EB6A-50DB-43C9-AF4C-B39B5118B4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686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BC93CD-8998-4610-A9F2-6D98501E47A2}" type="datetimeFigureOut">
              <a:rPr lang="vi-VN" smtClean="0"/>
              <a:t>08/05/19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4DEB6A-50DB-43C9-AF4C-B39B5118B4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348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bability_distribution" TargetMode="External"/><Relationship Id="rId2" Type="http://schemas.openxmlformats.org/officeDocument/2006/relationships/hyperlink" Target="https://en.wikipedia.org/wiki/Frequency_distribu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Data_binning" TargetMode="External"/><Relationship Id="rId4" Type="http://schemas.openxmlformats.org/officeDocument/2006/relationships/hyperlink" Target="https://en.wikipedia.org/wiki/Continuous_variabl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jpeg"/><Relationship Id="rId5" Type="http://schemas.openxmlformats.org/officeDocument/2006/relationships/image" Target="../media/image7.emf"/><Relationship Id="rId10" Type="http://schemas.openxmlformats.org/officeDocument/2006/relationships/image" Target="../media/image11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B378-FA43-45C1-BE1B-DDB1F4BC6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pattern recognition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A07B5-DB74-4EB3-95CE-75718BB55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1934" y="3602038"/>
            <a:ext cx="5589209" cy="702767"/>
          </a:xfrm>
        </p:spPr>
        <p:txBody>
          <a:bodyPr/>
          <a:lstStyle/>
          <a:p>
            <a:r>
              <a:rPr lang="en-US" dirty="0"/>
              <a:t>Associate Prof. </a:t>
            </a:r>
            <a:r>
              <a:rPr lang="en-US" dirty="0" err="1"/>
              <a:t>Huỳnh</a:t>
            </a:r>
            <a:r>
              <a:rPr lang="en-US" dirty="0"/>
              <a:t> Trung </a:t>
            </a:r>
            <a:r>
              <a:rPr lang="en-US" dirty="0" err="1"/>
              <a:t>Hiếu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01908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character recognition">
            <a:extLst>
              <a:ext uri="{FF2B5EF4-FFF2-40B4-BE49-F238E27FC236}">
                <a16:creationId xmlns:a16="http://schemas.microsoft.com/office/drawing/2014/main" id="{889592C8-823A-4E5F-907F-6AEFDF711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941" y="4802941"/>
            <a:ext cx="1828800" cy="140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lated image">
            <a:extLst>
              <a:ext uri="{FF2B5EF4-FFF2-40B4-BE49-F238E27FC236}">
                <a16:creationId xmlns:a16="http://schemas.microsoft.com/office/drawing/2014/main" id="{AC68A82F-6C64-4A72-BB00-F95FF0188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185" y="871685"/>
            <a:ext cx="6144311" cy="380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05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5048C7-A190-42E4-89D7-B7DC9028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61" y="1363653"/>
            <a:ext cx="4781663" cy="39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4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AC1DAFFC-90BF-496F-B53F-80514992AD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vi-VN"/>
              <a:t>CPR  2007-2008</a:t>
            </a:r>
            <a:r>
              <a:rPr lang="en-AU" altLang="vi-VN" sz="1600"/>
              <a:t>                      </a:t>
            </a:r>
            <a:fld id="{409BA0F1-C4BE-4824-A852-C0FBAAA1735F}" type="slidenum">
              <a:rPr lang="en-AU" altLang="vi-VN" sz="1600"/>
              <a:pPr/>
              <a:t>12</a:t>
            </a:fld>
            <a:endParaRPr lang="en-AU" altLang="vi-VN" sz="1600"/>
          </a:p>
        </p:txBody>
      </p:sp>
      <p:sp>
        <p:nvSpPr>
          <p:cNvPr id="8205" name="Rectangle 13">
            <a:extLst>
              <a:ext uri="{FF2B5EF4-FFF2-40B4-BE49-F238E27FC236}">
                <a16:creationId xmlns:a16="http://schemas.microsoft.com/office/drawing/2014/main" id="{E5F9DFE6-6D82-42D4-BF3A-96A4EEF08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002213"/>
            <a:ext cx="4916384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B4348246-70CC-44EE-9C9E-7B189821C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087813"/>
            <a:ext cx="4916384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80FC2DB3-9E97-409A-8A38-D73EB7D6E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16213"/>
            <a:ext cx="4916384" cy="121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A98208F5-FD44-4ECD-A68D-CC2AC83C8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864519"/>
            <a:ext cx="3276600" cy="3388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cs-CZ" altLang="vi-VN" dirty="0"/>
              <a:t> </a:t>
            </a:r>
            <a:r>
              <a:rPr lang="cs-CZ" altLang="vi-VN" b="1" dirty="0"/>
              <a:t>Optical Character Recognition (OCR)</a:t>
            </a:r>
            <a:endParaRPr lang="en-US" altLang="vi-VN" b="1" dirty="0"/>
          </a:p>
          <a:p>
            <a:pPr eaLnBrk="0" hangingPunct="0">
              <a:buFontTx/>
              <a:buChar char="•"/>
            </a:pPr>
            <a:endParaRPr lang="en-US" altLang="vi-VN" b="1" dirty="0"/>
          </a:p>
          <a:p>
            <a:pPr eaLnBrk="0" hangingPunct="0"/>
            <a:endParaRPr lang="en-US" altLang="vi-VN" b="1" dirty="0"/>
          </a:p>
          <a:p>
            <a:pPr eaLnBrk="0" hangingPunct="0"/>
            <a:endParaRPr lang="cs-CZ" altLang="vi-VN" dirty="0"/>
          </a:p>
          <a:p>
            <a:pPr eaLnBrk="0" hangingPunct="0">
              <a:lnSpc>
                <a:spcPct val="180000"/>
              </a:lnSpc>
              <a:spcBef>
                <a:spcPct val="50000"/>
              </a:spcBef>
              <a:buFontTx/>
              <a:buChar char="•"/>
            </a:pPr>
            <a:r>
              <a:rPr lang="cs-CZ" altLang="vi-VN" dirty="0"/>
              <a:t> </a:t>
            </a:r>
            <a:r>
              <a:rPr lang="cs-CZ" altLang="vi-VN" b="1" dirty="0"/>
              <a:t>Biometrics</a:t>
            </a:r>
            <a:endParaRPr lang="cs-CZ" altLang="vi-VN" dirty="0"/>
          </a:p>
          <a:p>
            <a:pPr eaLnBrk="0" hangingPunct="0">
              <a:lnSpc>
                <a:spcPct val="180000"/>
              </a:lnSpc>
              <a:spcBef>
                <a:spcPct val="50000"/>
              </a:spcBef>
              <a:buFontTx/>
              <a:buChar char="•"/>
            </a:pPr>
            <a:r>
              <a:rPr lang="cs-CZ" altLang="vi-VN" b="1" dirty="0"/>
              <a:t>Diagnostic systems</a:t>
            </a:r>
            <a:endParaRPr lang="cs-CZ" altLang="vi-VN" dirty="0"/>
          </a:p>
          <a:p>
            <a:pPr eaLnBrk="0" hangingPunct="0">
              <a:lnSpc>
                <a:spcPct val="180000"/>
              </a:lnSpc>
              <a:spcBef>
                <a:spcPct val="50000"/>
              </a:spcBef>
              <a:buFontTx/>
              <a:buChar char="•"/>
            </a:pPr>
            <a:r>
              <a:rPr lang="cs-CZ" altLang="vi-VN" b="1" dirty="0"/>
              <a:t>Military applications</a:t>
            </a:r>
            <a:endParaRPr lang="cs-CZ" altLang="vi-VN" dirty="0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4D4144C7-AC6A-4CF7-B3A7-ABEA676B1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268413"/>
            <a:ext cx="4916384" cy="1371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DF36ABE9-8059-4F28-87B0-7C1FA1F10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344613"/>
            <a:ext cx="495300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cs-CZ" altLang="vi-VN" sz="2000"/>
              <a:t> Handwritten: sorting letters by postal code, input device for PDA‘s.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cs-CZ" altLang="vi-VN" sz="2000"/>
              <a:t> Printed texts: reading machines for blind people, digitalization of  text documents.</a:t>
            </a: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AB8A6258-D19F-4817-9F23-9F3BB39FE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792413"/>
            <a:ext cx="4953000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cs-CZ" altLang="vi-VN" sz="2000"/>
              <a:t> Face recognition, verification, retrieval.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cs-CZ" altLang="vi-VN" sz="2000"/>
              <a:t> Finger prints recognition.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cs-CZ" altLang="vi-VN" sz="2000"/>
              <a:t> Speech recognition.</a:t>
            </a:r>
          </a:p>
        </p:txBody>
      </p:sp>
      <p:sp>
        <p:nvSpPr>
          <p:cNvPr id="8202" name="Text Box 10">
            <a:extLst>
              <a:ext uri="{FF2B5EF4-FFF2-40B4-BE49-F238E27FC236}">
                <a16:creationId xmlns:a16="http://schemas.microsoft.com/office/drawing/2014/main" id="{AB894730-3D88-49D2-B604-025BF2E55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240213"/>
            <a:ext cx="5029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cs-CZ" altLang="vi-VN" sz="2000"/>
              <a:t> Medical diagnosis: X-Ray, EKG analysis.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cs-CZ" altLang="vi-VN" sz="2000"/>
              <a:t> Machine diagnostics, waster detection. </a:t>
            </a:r>
            <a:endParaRPr lang="cs-CZ" altLang="vi-VN"/>
          </a:p>
        </p:txBody>
      </p:sp>
      <p:sp>
        <p:nvSpPr>
          <p:cNvPr id="8204" name="Text Box 12">
            <a:extLst>
              <a:ext uri="{FF2B5EF4-FFF2-40B4-BE49-F238E27FC236}">
                <a16:creationId xmlns:a16="http://schemas.microsoft.com/office/drawing/2014/main" id="{081E837E-C385-49BA-AA88-AD9973934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078413"/>
            <a:ext cx="510540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cs-CZ" altLang="vi-VN" sz="2000"/>
              <a:t> Automated Target Recognition (ATR).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cs-CZ" altLang="vi-VN" sz="2000"/>
              <a:t> Image segmentation and analysis (recognition from aerial or satelite photographs).</a:t>
            </a:r>
            <a:endParaRPr lang="cs-CZ" altLang="vi-VN"/>
          </a:p>
        </p:txBody>
      </p:sp>
      <p:sp>
        <p:nvSpPr>
          <p:cNvPr id="8208" name="Line 16">
            <a:extLst>
              <a:ext uri="{FF2B5EF4-FFF2-40B4-BE49-F238E27FC236}">
                <a16:creationId xmlns:a16="http://schemas.microsoft.com/office/drawing/2014/main" id="{8750260A-FE7A-42D7-A14C-0E796D5515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1636" y="1954213"/>
            <a:ext cx="727364" cy="32712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8212" name="Line 20">
            <a:extLst>
              <a:ext uri="{FF2B5EF4-FFF2-40B4-BE49-F238E27FC236}">
                <a16:creationId xmlns:a16="http://schemas.microsoft.com/office/drawing/2014/main" id="{AC90FEF8-E7EB-4F81-B3C1-D73C1B5944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2244" y="3249612"/>
            <a:ext cx="1356756" cy="4107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8213" name="Line 21">
            <a:extLst>
              <a:ext uri="{FF2B5EF4-FFF2-40B4-BE49-F238E27FC236}">
                <a16:creationId xmlns:a16="http://schemas.microsoft.com/office/drawing/2014/main" id="{BD34EFF0-5684-433B-8A12-778DCEC447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1013" y="4393870"/>
            <a:ext cx="667987" cy="7494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8214" name="Line 22">
            <a:extLst>
              <a:ext uri="{FF2B5EF4-FFF2-40B4-BE49-F238E27FC236}">
                <a16:creationId xmlns:a16="http://schemas.microsoft.com/office/drawing/2014/main" id="{1C00E6F8-E03A-4E4C-A23F-67EC4F4AC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078413"/>
            <a:ext cx="609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8217" name="Rectangle 25">
            <a:extLst>
              <a:ext uri="{FF2B5EF4-FFF2-40B4-BE49-F238E27FC236}">
                <a16:creationId xmlns:a16="http://schemas.microsoft.com/office/drawing/2014/main" id="{1A712473-BE9D-41BB-9E1B-372A01385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560287"/>
            <a:ext cx="7772400" cy="482701"/>
          </a:xfrm>
          <a:noFill/>
          <a:ln/>
        </p:spPr>
        <p:txBody>
          <a:bodyPr/>
          <a:lstStyle/>
          <a:p>
            <a:r>
              <a:rPr lang="en-US" altLang="vi-VN" dirty="0"/>
              <a:t>Examples of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4997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5048C7-A190-42E4-89D7-B7DC9028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805" y="1310215"/>
            <a:ext cx="4781663" cy="39517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B1DC6F-35FC-4E2F-B444-1C6E6FBA1D33}"/>
              </a:ext>
            </a:extLst>
          </p:cNvPr>
          <p:cNvSpPr txBox="1"/>
          <p:nvPr/>
        </p:nvSpPr>
        <p:spPr>
          <a:xfrm>
            <a:off x="2544726" y="5663610"/>
            <a:ext cx="4521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 System??</a:t>
            </a:r>
            <a:endParaRPr lang="vi-V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51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C874-D92F-458F-A38C-3BCD115A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Pattern recognition system</a:t>
            </a:r>
            <a:endParaRPr lang="vi-V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2EFA87E-7DA6-4840-A6C9-7E8823288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70" y="1425708"/>
            <a:ext cx="3783012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9479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4679D36-DECC-4089-8DCA-0BC3A4D4B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Recognition system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EFD7DCB-046E-4E5C-8209-86D5C97A62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76865" y="1386815"/>
            <a:ext cx="6798736" cy="3974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Sensing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Transducer such as a camera or a microphone array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Segmentation and grouping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For reliable feature extraction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Can handle overlapping sample or coarticulation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One of the deepest problems in pattern recognition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Feature extraction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Properties for robust features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Invariance: translation, rotation, scale, rate</a:t>
            </a:r>
          </a:p>
        </p:txBody>
      </p:sp>
    </p:spTree>
    <p:extLst>
      <p:ext uri="{BB962C8B-B14F-4D97-AF65-F5344CB8AC3E}">
        <p14:creationId xmlns:p14="http://schemas.microsoft.com/office/powerpoint/2010/main" val="2190798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A8C47DD8-444D-41ED-BE0A-1BD010133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Recognition system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6087CD1-ED4E-4E36-B0DE-FC0A4CFC85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Classification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Classifier design problem – training problem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Noise problem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Noise is any property of the sensed pattern which is not due to the true underlying model but instead to randomness in the world or the sensor.	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What is the best performance that is possible?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Missing feature problem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Post processing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Recommendation for action with classifier results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Risk minimization rather than error rate minimization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Exploitation of context and multiple classification results</a:t>
            </a:r>
          </a:p>
        </p:txBody>
      </p:sp>
    </p:spTree>
    <p:extLst>
      <p:ext uri="{BB962C8B-B14F-4D97-AF65-F5344CB8AC3E}">
        <p14:creationId xmlns:p14="http://schemas.microsoft.com/office/powerpoint/2010/main" val="4110074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ACA-6BF9-4769-ADB3-2C04667E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Test?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06C29-D024-4A4E-97A2-2DD192FF4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144198"/>
          </a:xfrm>
        </p:spPr>
        <p:txBody>
          <a:bodyPr/>
          <a:lstStyle/>
          <a:p>
            <a:r>
              <a:rPr lang="en-US" dirty="0"/>
              <a:t>The values of features for nine samples from class A are 1,2,3,3,4,4,6,6,8. Nine samples from class B had x values of 4,6,7,7,8,9,9,10,12. Find a decision boundary (threshold) that minimizes the total number of misclassifications.</a:t>
            </a:r>
            <a:endParaRPr lang="vi-VN" dirty="0"/>
          </a:p>
          <a:p>
            <a:r>
              <a:rPr lang="en-US" dirty="0"/>
              <a:t>Solutions:????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14851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00B8-B18A-48BE-9363-FADA44E9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2A45F-F457-4FC1-B1A2-AC30EB761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Definitions?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14758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C51E-81E1-4B54-985A-2A0A2194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C5DAD-F856-4B17-A192-084C2ADE0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histogram</a:t>
            </a:r>
            <a:r>
              <a:rPr lang="en-US" dirty="0"/>
              <a:t> is an accurate graphical representation of the </a:t>
            </a:r>
            <a:r>
              <a:rPr lang="en-US" dirty="0">
                <a:hlinkClick r:id="rId2" tooltip="Frequency distribution"/>
              </a:rPr>
              <a:t>distribution</a:t>
            </a:r>
            <a:r>
              <a:rPr lang="en-US" dirty="0"/>
              <a:t> of numerical data. It is an estimate of the </a:t>
            </a:r>
            <a:r>
              <a:rPr lang="en-US" dirty="0">
                <a:hlinkClick r:id="rId3" tooltip="Probability distribution"/>
              </a:rPr>
              <a:t>probability distribution</a:t>
            </a:r>
            <a:r>
              <a:rPr lang="en-US" dirty="0"/>
              <a:t> of a </a:t>
            </a:r>
            <a:r>
              <a:rPr lang="en-US" dirty="0">
                <a:hlinkClick r:id="rId4" tooltip="Continuous variable"/>
              </a:rPr>
              <a:t>continuous variable</a:t>
            </a:r>
            <a:r>
              <a:rPr lang="en-US" dirty="0"/>
              <a:t>(quantitative variable). It is a kind of bar graph.</a:t>
            </a:r>
          </a:p>
          <a:p>
            <a:r>
              <a:rPr lang="en-US" dirty="0"/>
              <a:t>To construct a histogram, the first step is to "</a:t>
            </a:r>
            <a:r>
              <a:rPr lang="en-US" dirty="0">
                <a:hlinkClick r:id="rId5" tooltip="Data binning"/>
              </a:rPr>
              <a:t>bin</a:t>
            </a:r>
            <a:r>
              <a:rPr lang="en-US" dirty="0"/>
              <a:t>" the range of values—that is, divide the entire range of values into a series of intervals—and then count how many values fall into each interval.</a:t>
            </a:r>
          </a:p>
          <a:p>
            <a:r>
              <a:rPr lang="en-US" dirty="0"/>
              <a:t>Mathematical definitions???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4572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782789C-090B-4094-A025-9AC83283BF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vi-VN"/>
              <a:t>CPR  2007-2008</a:t>
            </a:r>
            <a:r>
              <a:rPr lang="en-AU" altLang="vi-VN" sz="1600"/>
              <a:t>                      </a:t>
            </a:r>
            <a:fld id="{52F46150-008A-4494-A659-807F0F7E12E3}" type="slidenum">
              <a:rPr lang="en-AU" altLang="vi-VN" sz="1600"/>
              <a:pPr/>
              <a:t>2</a:t>
            </a:fld>
            <a:endParaRPr lang="en-AU" altLang="vi-VN" sz="1600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21F18E68-4115-46F6-A657-C7CC125D8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72400" cy="762000"/>
          </a:xfrm>
        </p:spPr>
        <p:txBody>
          <a:bodyPr/>
          <a:lstStyle/>
          <a:p>
            <a:r>
              <a:rPr lang="pt-PT" altLang="vi-VN"/>
              <a:t>Pattern Recognition?</a:t>
            </a:r>
            <a:endParaRPr lang="cs-CZ" altLang="vi-VN" sz="48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424660B-3BBA-4C0D-8199-E7491BD4F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892" y="2114536"/>
            <a:ext cx="7867403" cy="39529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PT" altLang="vi-VN" dirty="0"/>
              <a:t>A</a:t>
            </a:r>
            <a:r>
              <a:rPr lang="cs-CZ" altLang="vi-VN" dirty="0"/>
              <a:t> </a:t>
            </a:r>
            <a:r>
              <a:rPr lang="cs-CZ" altLang="vi-VN" b="1" dirty="0"/>
              <a:t>p</a:t>
            </a:r>
            <a:r>
              <a:rPr lang="pt-PT" altLang="vi-VN" b="1" dirty="0"/>
              <a:t>attern </a:t>
            </a:r>
            <a:r>
              <a:rPr lang="pt-PT" altLang="vi-VN" dirty="0"/>
              <a:t>is an object, process or event</a:t>
            </a:r>
            <a:r>
              <a:rPr lang="cs-CZ" altLang="vi-VN" dirty="0"/>
              <a:t> </a:t>
            </a:r>
            <a:endParaRPr lang="pt-PT" altLang="vi-VN" dirty="0"/>
          </a:p>
          <a:p>
            <a:pPr>
              <a:lnSpc>
                <a:spcPct val="80000"/>
              </a:lnSpc>
            </a:pPr>
            <a:endParaRPr lang="pt-PT" altLang="vi-VN" dirty="0"/>
          </a:p>
          <a:p>
            <a:pPr>
              <a:lnSpc>
                <a:spcPct val="80000"/>
              </a:lnSpc>
            </a:pPr>
            <a:r>
              <a:rPr lang="pt-PT" altLang="vi-VN" dirty="0"/>
              <a:t>A</a:t>
            </a:r>
            <a:r>
              <a:rPr lang="cs-CZ" altLang="vi-VN" dirty="0"/>
              <a:t> </a:t>
            </a:r>
            <a:r>
              <a:rPr lang="pt-PT" altLang="vi-VN" b="1" dirty="0"/>
              <a:t>class</a:t>
            </a:r>
            <a:r>
              <a:rPr lang="cs-CZ" altLang="vi-VN" b="1" dirty="0"/>
              <a:t> </a:t>
            </a:r>
            <a:r>
              <a:rPr lang="cs-CZ" altLang="vi-VN" dirty="0"/>
              <a:t> (o</a:t>
            </a:r>
            <a:r>
              <a:rPr lang="pt-PT" altLang="vi-VN" dirty="0"/>
              <a:t>r category)</a:t>
            </a:r>
            <a:r>
              <a:rPr lang="cs-CZ" altLang="vi-VN" dirty="0"/>
              <a:t> </a:t>
            </a:r>
            <a:r>
              <a:rPr lang="pt-PT" altLang="vi-VN" dirty="0"/>
              <a:t>is a set of patterns that share common attribute (features) usually from the same information source</a:t>
            </a:r>
          </a:p>
          <a:p>
            <a:pPr>
              <a:lnSpc>
                <a:spcPct val="80000"/>
              </a:lnSpc>
            </a:pPr>
            <a:endParaRPr lang="pt-PT" altLang="vi-VN" dirty="0"/>
          </a:p>
          <a:p>
            <a:pPr>
              <a:lnSpc>
                <a:spcPct val="80000"/>
              </a:lnSpc>
            </a:pPr>
            <a:r>
              <a:rPr lang="pt-PT" altLang="vi-VN" dirty="0"/>
              <a:t>During  </a:t>
            </a:r>
            <a:r>
              <a:rPr lang="cs-CZ" altLang="vi-VN" b="1" dirty="0"/>
              <a:t>reco</a:t>
            </a:r>
            <a:r>
              <a:rPr lang="pt-PT" altLang="vi-VN" b="1" dirty="0"/>
              <a:t>gnition </a:t>
            </a:r>
            <a:r>
              <a:rPr lang="cs-CZ" altLang="vi-VN" dirty="0"/>
              <a:t>(or </a:t>
            </a:r>
            <a:r>
              <a:rPr lang="cs-CZ" altLang="vi-VN" b="1" dirty="0"/>
              <a:t>classifica</a:t>
            </a:r>
            <a:r>
              <a:rPr lang="pt-PT" altLang="vi-VN" b="1" dirty="0"/>
              <a:t>tion</a:t>
            </a:r>
            <a:r>
              <a:rPr lang="cs-CZ" altLang="vi-VN" dirty="0"/>
              <a:t>) </a:t>
            </a:r>
            <a:r>
              <a:rPr lang="pt-PT" altLang="vi-VN" dirty="0"/>
              <a:t>classes are assigned to the objects</a:t>
            </a:r>
            <a:r>
              <a:rPr lang="cs-CZ" altLang="vi-VN" dirty="0"/>
              <a:t>.</a:t>
            </a:r>
            <a:endParaRPr lang="en-US" altLang="vi-VN" dirty="0"/>
          </a:p>
          <a:p>
            <a:pPr>
              <a:lnSpc>
                <a:spcPct val="80000"/>
              </a:lnSpc>
            </a:pPr>
            <a:endParaRPr lang="cs-CZ" altLang="vi-VN" dirty="0"/>
          </a:p>
          <a:p>
            <a:pPr>
              <a:lnSpc>
                <a:spcPct val="80000"/>
              </a:lnSpc>
            </a:pPr>
            <a:r>
              <a:rPr lang="pt-PT" altLang="vi-VN" dirty="0"/>
              <a:t>A</a:t>
            </a:r>
            <a:r>
              <a:rPr lang="cs-CZ" altLang="vi-VN" dirty="0"/>
              <a:t> </a:t>
            </a:r>
            <a:r>
              <a:rPr lang="cs-CZ" altLang="vi-VN" b="1" dirty="0"/>
              <a:t>classifi</a:t>
            </a:r>
            <a:r>
              <a:rPr lang="pt-PT" altLang="vi-VN" b="1" dirty="0"/>
              <a:t>er</a:t>
            </a:r>
            <a:r>
              <a:rPr lang="cs-CZ" altLang="vi-VN" dirty="0"/>
              <a:t> </a:t>
            </a:r>
            <a:r>
              <a:rPr lang="pt-PT" altLang="vi-VN" dirty="0"/>
              <a:t>is a machine that performs such task</a:t>
            </a:r>
            <a:endParaRPr lang="cs-CZ" altLang="vi-VN" dirty="0"/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E87A391A-67A7-4B7A-9D8F-26F2E6EFB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94" y="1454728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vi-VN" dirty="0">
                <a:latin typeface="Tahoma" panose="020B0604030504040204" pitchFamily="34" charset="0"/>
              </a:rPr>
              <a:t>“The assignment of a physical object or event to one of several pre-specified categories” -- </a:t>
            </a:r>
            <a:r>
              <a:rPr lang="en-US" altLang="vi-VN" dirty="0" err="1">
                <a:latin typeface="Tahoma" panose="020B0604030504040204" pitchFamily="34" charset="0"/>
              </a:rPr>
              <a:t>Duda</a:t>
            </a:r>
            <a:r>
              <a:rPr lang="en-US" altLang="vi-VN" dirty="0">
                <a:latin typeface="Tahoma" panose="020B0604030504040204" pitchFamily="34" charset="0"/>
              </a:rPr>
              <a:t> &amp; Hart</a:t>
            </a:r>
            <a:endParaRPr lang="cs-CZ" altLang="vi-VN" sz="1800" dirty="0"/>
          </a:p>
        </p:txBody>
      </p:sp>
    </p:spTree>
    <p:extLst>
      <p:ext uri="{BB962C8B-B14F-4D97-AF65-F5344CB8AC3E}">
        <p14:creationId xmlns:p14="http://schemas.microsoft.com/office/powerpoint/2010/main" val="2684162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F863F11-6B46-475C-98C1-BF7E243B9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</a:t>
            </a:r>
          </a:p>
        </p:txBody>
      </p:sp>
      <p:pic>
        <p:nvPicPr>
          <p:cNvPr id="37893" name="Picture 5">
            <a:extLst>
              <a:ext uri="{FF2B5EF4-FFF2-40B4-BE49-F238E27FC236}">
                <a16:creationId xmlns:a16="http://schemas.microsoft.com/office/drawing/2014/main" id="{9ED1FE2F-66BC-4032-9B27-00BA07911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48" y="1815173"/>
            <a:ext cx="7345363" cy="410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5" name="Text Box 7">
            <a:extLst>
              <a:ext uri="{FF2B5EF4-FFF2-40B4-BE49-F238E27FC236}">
                <a16:creationId xmlns:a16="http://schemas.microsoft.com/office/drawing/2014/main" id="{075F8CD4-8A71-447F-8FD1-9D1C6452F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1916113"/>
            <a:ext cx="1943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34" charset="-127"/>
              </a:rPr>
              <a:t>Sensor : Camera</a:t>
            </a:r>
          </a:p>
        </p:txBody>
      </p:sp>
    </p:spTree>
    <p:extLst>
      <p:ext uri="{BB962C8B-B14F-4D97-AF65-F5344CB8AC3E}">
        <p14:creationId xmlns:p14="http://schemas.microsoft.com/office/powerpoint/2010/main" val="227625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CDDA838-1CA3-41A1-9EBB-8E0455506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</a:t>
            </a:r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D3891BE-99AA-4727-A48E-72F73AB6E8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Preprocessing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Light level adjustment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Image thresholding to remove the background of the conveyor belt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Some kind of segmentation</a:t>
            </a:r>
          </a:p>
          <a:p>
            <a:r>
              <a:rPr lang="en-US" altLang="ko-KR">
                <a:ea typeface="굴림" panose="020B0600000101010101" pitchFamily="34" charset="-127"/>
              </a:rPr>
              <a:t>Feature extraction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Length of a fish – from the experience of a person </a:t>
            </a:r>
          </a:p>
          <a:p>
            <a:pPr lvl="2"/>
            <a:r>
              <a:rPr lang="en-US" altLang="ko-KR">
                <a:ea typeface="굴림" panose="020B0600000101010101" pitchFamily="34" charset="-127"/>
              </a:rPr>
              <a:t>Obtaining critical value of a length we can classify the fish depending upon ( sea bass &gt; salmon )</a:t>
            </a:r>
          </a:p>
          <a:p>
            <a:pPr lvl="2"/>
            <a:r>
              <a:rPr lang="en-US" altLang="ko-KR">
                <a:ea typeface="굴림" panose="020B0600000101010101" pitchFamily="34" charset="-127"/>
              </a:rPr>
              <a:t>Critical value based on training samples of the different types of fish  </a:t>
            </a:r>
          </a:p>
        </p:txBody>
      </p:sp>
    </p:spTree>
    <p:extLst>
      <p:ext uri="{BB962C8B-B14F-4D97-AF65-F5344CB8AC3E}">
        <p14:creationId xmlns:p14="http://schemas.microsoft.com/office/powerpoint/2010/main" val="3448023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ECB64E3-9128-46E8-B446-64CCC9BE9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28F75AD-CACC-4A62-9317-2E5915A68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Histograms for the length feature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Poor results : necessity of new features</a:t>
            </a:r>
          </a:p>
        </p:txBody>
      </p:sp>
      <p:pic>
        <p:nvPicPr>
          <p:cNvPr id="40964" name="Picture 4">
            <a:extLst>
              <a:ext uri="{FF2B5EF4-FFF2-40B4-BE49-F238E27FC236}">
                <a16:creationId xmlns:a16="http://schemas.microsoft.com/office/drawing/2014/main" id="{D3B95FC2-427F-487A-A929-2E533FC74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794" y="2517898"/>
            <a:ext cx="4968875" cy="320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232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420C0C9-0C12-4BC9-BD0C-E3AF33486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6D01DD3-5965-4D54-8E54-028FA9AF2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Additional feature : lightness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Elimination of illumination variations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Unsuitability of  symmetric cost</a:t>
            </a:r>
          </a:p>
          <a:p>
            <a:pPr lvl="2"/>
            <a:r>
              <a:rPr lang="en-US" altLang="ko-KR">
                <a:ea typeface="굴림" panose="020B0600000101010101" pitchFamily="34" charset="-127"/>
              </a:rPr>
              <a:t>What is the best decision?</a:t>
            </a:r>
          </a:p>
          <a:p>
            <a:pPr lvl="3"/>
            <a:r>
              <a:rPr lang="en-US" altLang="ko-KR">
                <a:ea typeface="굴림" panose="020B0600000101010101" pitchFamily="34" charset="-127"/>
              </a:rPr>
              <a:t>Decision cost -&gt; decision theory</a:t>
            </a:r>
          </a:p>
          <a:p>
            <a:pPr lvl="1"/>
            <a:endParaRPr lang="ko-KR" altLang="en-US">
              <a:ea typeface="굴림" panose="020B0600000101010101" pitchFamily="34" charset="-127"/>
            </a:endParaRPr>
          </a:p>
        </p:txBody>
      </p:sp>
      <p:pic>
        <p:nvPicPr>
          <p:cNvPr id="41988" name="Picture 4">
            <a:extLst>
              <a:ext uri="{FF2B5EF4-FFF2-40B4-BE49-F238E27FC236}">
                <a16:creationId xmlns:a16="http://schemas.microsoft.com/office/drawing/2014/main" id="{D15F0E62-23DB-4CB2-A5CA-5308A7790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500438"/>
            <a:ext cx="4968875" cy="264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662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2AF98E52-246A-484E-9B2D-B9199DA8C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C9A8B35-0E35-4A37-963F-6FF07B4F52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Using two features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Lightness and width ( sea bass &gt; salmon )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Two dimensional feature space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Linear decision boundary</a:t>
            </a:r>
          </a:p>
        </p:txBody>
      </p:sp>
      <p:pic>
        <p:nvPicPr>
          <p:cNvPr id="43012" name="Picture 4">
            <a:extLst>
              <a:ext uri="{FF2B5EF4-FFF2-40B4-BE49-F238E27FC236}">
                <a16:creationId xmlns:a16="http://schemas.microsoft.com/office/drawing/2014/main" id="{94B8C199-9397-4BBE-A6CF-F3EE95B09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480" y="3327875"/>
            <a:ext cx="45910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987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A35F-F97A-44CA-ACE8-80361912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Quiz?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C861F-6DBC-4A07-8D1C-C6732CF1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5" y="1386815"/>
            <a:ext cx="6798736" cy="1368260"/>
          </a:xfrm>
        </p:spPr>
        <p:txBody>
          <a:bodyPr/>
          <a:lstStyle/>
          <a:p>
            <a:r>
              <a:rPr lang="en-US" dirty="0"/>
              <a:t>Invent a set of numeric features that could be used for identifying the models of automobiles from side-view photographs of unknown scale?</a:t>
            </a:r>
            <a:endParaRPr lang="vi-VN" dirty="0"/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E326785A-DDF8-43E4-BFCE-304D929C6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957" y="3230500"/>
            <a:ext cx="3950057" cy="185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147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DEB12A7-246D-4043-AF4F-CB50B87531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887721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Design cycle</a:t>
            </a:r>
          </a:p>
        </p:txBody>
      </p:sp>
      <p:pic>
        <p:nvPicPr>
          <p:cNvPr id="54276" name="Picture 4">
            <a:extLst>
              <a:ext uri="{FF2B5EF4-FFF2-40B4-BE49-F238E27FC236}">
                <a16:creationId xmlns:a16="http://schemas.microsoft.com/office/drawing/2014/main" id="{440B5DE8-CD12-4019-AF30-FD1D10F75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1" y="1494353"/>
            <a:ext cx="43529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690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C02F0C45-C959-4DD7-8469-5F45D9867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Design cycle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D5D24FF-BCE7-481C-A45D-D65BBE839E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6865" y="1386815"/>
            <a:ext cx="6798736" cy="4479595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Data collection</a:t>
            </a:r>
          </a:p>
          <a:p>
            <a:pPr lvl="1"/>
            <a:r>
              <a:rPr lang="en-US" altLang="vi-VN" dirty="0"/>
              <a:t>How do we know when we have collected an adequately large and representative set of examples for training and testing the system?</a:t>
            </a:r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Feature choice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Prior knowledge – </a:t>
            </a:r>
            <a:r>
              <a:rPr lang="en-US" altLang="ko-KR" i="1" dirty="0">
                <a:ea typeface="굴림" panose="020B0600000101010101" pitchFamily="34" charset="-127"/>
              </a:rPr>
              <a:t>a priori</a:t>
            </a:r>
            <a:r>
              <a:rPr lang="en-US" altLang="ko-KR" dirty="0">
                <a:ea typeface="굴림" panose="020B0600000101010101" pitchFamily="34" charset="-127"/>
              </a:rPr>
              <a:t> information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Features that is simple to extract, invariant to irrelevant transformations, insensitive to noise, and useful for discrimination patterns in different categories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How do we combine prior knowledge and empirical data to find relevant and effective features?</a:t>
            </a:r>
          </a:p>
        </p:txBody>
      </p:sp>
    </p:spTree>
    <p:extLst>
      <p:ext uri="{BB962C8B-B14F-4D97-AF65-F5344CB8AC3E}">
        <p14:creationId xmlns:p14="http://schemas.microsoft.com/office/powerpoint/2010/main" val="2078021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BB371540-95DE-445D-BFFE-715AE52A3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Design cycle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D5B25FCD-0EED-4133-8BDF-059892B9B3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Model choice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How are we to know to reject a class of models and try another one? Random and tedious trial and error?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Incorporation with prior knowledge also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Training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Process of using data to determine the classifier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No universal methods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The most effective methods for developing classifiers involve learning from examples</a:t>
            </a:r>
          </a:p>
        </p:txBody>
      </p:sp>
    </p:spTree>
    <p:extLst>
      <p:ext uri="{BB962C8B-B14F-4D97-AF65-F5344CB8AC3E}">
        <p14:creationId xmlns:p14="http://schemas.microsoft.com/office/powerpoint/2010/main" val="2478018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499BC223-FB3A-4FD0-BE30-6F9043BB3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Design cycle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AF249BE-6B4A-4FB5-8592-40AAE8DA50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8207375" cy="5111750"/>
          </a:xfrm>
        </p:spPr>
        <p:txBody>
          <a:bodyPr/>
          <a:lstStyle/>
          <a:p>
            <a:r>
              <a:rPr lang="en-US" altLang="ko-KR" sz="2400" dirty="0">
                <a:ea typeface="굴림" panose="020B0600000101010101" pitchFamily="34" charset="-127"/>
              </a:rPr>
              <a:t>Evaluation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System performance measurement 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Identification of the need for improvements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Adjustment of the complexity of the model</a:t>
            </a:r>
          </a:p>
          <a:p>
            <a:pPr lvl="2"/>
            <a:r>
              <a:rPr lang="en-US" altLang="ko-KR" sz="1800" dirty="0">
                <a:ea typeface="굴림" panose="020B0600000101010101" pitchFamily="34" charset="-127"/>
              </a:rPr>
              <a:t>Overfitting with complicated model</a:t>
            </a:r>
          </a:p>
          <a:p>
            <a:pPr lvl="2"/>
            <a:r>
              <a:rPr lang="en-US" altLang="ko-KR" sz="1800" dirty="0">
                <a:ea typeface="굴림" panose="020B0600000101010101" pitchFamily="34" charset="-127"/>
              </a:rPr>
              <a:t>Poor classification with not too complex model</a:t>
            </a:r>
          </a:p>
          <a:p>
            <a:r>
              <a:rPr lang="en-US" altLang="ko-KR" sz="2400" dirty="0">
                <a:ea typeface="굴림" panose="020B0600000101010101" pitchFamily="34" charset="-127"/>
              </a:rPr>
              <a:t>Computational complexity</a:t>
            </a:r>
          </a:p>
          <a:p>
            <a:pPr lvl="1">
              <a:buFontTx/>
              <a:buNone/>
            </a:pPr>
            <a:r>
              <a:rPr lang="en-US" altLang="vi-VN" dirty="0"/>
              <a:t>What is the trade off between computational ease and performance?</a:t>
            </a:r>
          </a:p>
          <a:p>
            <a:pPr lvl="1">
              <a:buFontTx/>
              <a:buNone/>
            </a:pPr>
            <a:r>
              <a:rPr lang="en-US" altLang="vi-VN" dirty="0"/>
              <a:t>	(How an algorithm scales as a function of the number of features, number or training examples, number patterns or categories?)</a:t>
            </a:r>
          </a:p>
          <a:p>
            <a:endParaRPr lang="ko-KR" altLang="en-US" sz="24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31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D7131966-93F5-4837-9033-A37600B17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700" y="434975"/>
            <a:ext cx="7772400" cy="762000"/>
          </a:xfrm>
        </p:spPr>
        <p:txBody>
          <a:bodyPr/>
          <a:lstStyle/>
          <a:p>
            <a:r>
              <a:rPr lang="en-US" altLang="vi-V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rus BT" pitchFamily="18" charset="0"/>
              </a:rPr>
              <a:t>What is a pattern?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E4C70827-4E81-436F-9A07-F930BCB8B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9075" y="1240895"/>
            <a:ext cx="7291450" cy="675218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vi-VN" dirty="0"/>
              <a:t>“A pattern is the opposite of a  chaos; it is an entity vaguely defined, that could be given a name.” </a:t>
            </a:r>
          </a:p>
        </p:txBody>
      </p:sp>
      <p:graphicFrame>
        <p:nvGraphicFramePr>
          <p:cNvPr id="137225" name="Object 9">
            <a:extLst>
              <a:ext uri="{FF2B5EF4-FFF2-40B4-BE49-F238E27FC236}">
                <a16:creationId xmlns:a16="http://schemas.microsoft.com/office/drawing/2014/main" id="{77DA25A6-CA1E-40CF-AD85-23D321614D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391541"/>
              </p:ext>
            </p:extLst>
          </p:nvPr>
        </p:nvGraphicFramePr>
        <p:xfrm>
          <a:off x="5164550" y="5327914"/>
          <a:ext cx="3059113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Worksheet" r:id="rId4" imgW="3056128" imgH="678417" progId="Excel.Sheet.8">
                  <p:embed/>
                </p:oleObj>
              </mc:Choice>
              <mc:Fallback>
                <p:oleObj name="Worksheet" r:id="rId4" imgW="3056128" imgH="678417" progId="Excel.Sheet.8">
                  <p:embed/>
                  <p:pic>
                    <p:nvPicPr>
                      <p:cNvPr id="137225" name="Object 9">
                        <a:extLst>
                          <a:ext uri="{FF2B5EF4-FFF2-40B4-BE49-F238E27FC236}">
                            <a16:creationId xmlns:a16="http://schemas.microsoft.com/office/drawing/2014/main" id="{77DA25A6-CA1E-40CF-AD85-23D321614D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550" y="5327914"/>
                        <a:ext cx="3059113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6" name="Oval 10">
            <a:extLst>
              <a:ext uri="{FF2B5EF4-FFF2-40B4-BE49-F238E27FC236}">
                <a16:creationId xmlns:a16="http://schemas.microsoft.com/office/drawing/2014/main" id="{0DA62E83-3905-460B-8FED-4E6910068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5459413"/>
            <a:ext cx="120650" cy="111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7227" name="Oval 11">
            <a:extLst>
              <a:ext uri="{FF2B5EF4-FFF2-40B4-BE49-F238E27FC236}">
                <a16:creationId xmlns:a16="http://schemas.microsoft.com/office/drawing/2014/main" id="{3C7D3540-5E9B-4020-9518-4DE08E4E5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613" y="5681663"/>
            <a:ext cx="120650" cy="111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7228" name="Oval 12">
            <a:extLst>
              <a:ext uri="{FF2B5EF4-FFF2-40B4-BE49-F238E27FC236}">
                <a16:creationId xmlns:a16="http://schemas.microsoft.com/office/drawing/2014/main" id="{A44244E8-02E1-4E2E-817C-9953D1DCD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613" y="5916613"/>
            <a:ext cx="120650" cy="111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7229" name="Oval 13">
            <a:extLst>
              <a:ext uri="{FF2B5EF4-FFF2-40B4-BE49-F238E27FC236}">
                <a16:creationId xmlns:a16="http://schemas.microsoft.com/office/drawing/2014/main" id="{6CBA35F0-F52D-4FD2-9B76-DD605D999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613" y="6069013"/>
            <a:ext cx="120650" cy="111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7230" name="Oval 14">
            <a:extLst>
              <a:ext uri="{FF2B5EF4-FFF2-40B4-BE49-F238E27FC236}">
                <a16:creationId xmlns:a16="http://schemas.microsoft.com/office/drawing/2014/main" id="{7CAEA8A4-CB41-4A91-BF85-1F906114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681663"/>
            <a:ext cx="120650" cy="111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7231" name="Oval 15">
            <a:extLst>
              <a:ext uri="{FF2B5EF4-FFF2-40B4-BE49-F238E27FC236}">
                <a16:creationId xmlns:a16="http://schemas.microsoft.com/office/drawing/2014/main" id="{9B07260F-7B00-4BE4-9BAC-87C832837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5527675"/>
            <a:ext cx="120650" cy="111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graphicFrame>
        <p:nvGraphicFramePr>
          <p:cNvPr id="137232" name="Object 16">
            <a:extLst>
              <a:ext uri="{FF2B5EF4-FFF2-40B4-BE49-F238E27FC236}">
                <a16:creationId xmlns:a16="http://schemas.microsoft.com/office/drawing/2014/main" id="{7CB96E9B-AEB7-4DE5-8D3A-9245AA4EA4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762757"/>
              </p:ext>
            </p:extLst>
          </p:nvPr>
        </p:nvGraphicFramePr>
        <p:xfrm>
          <a:off x="3237845" y="4885563"/>
          <a:ext cx="10334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Photo House" r:id="rId6" imgW="478078" imgH="470489" progId="Photohse.Document">
                  <p:embed/>
                </p:oleObj>
              </mc:Choice>
              <mc:Fallback>
                <p:oleObj name="Photo House" r:id="rId6" imgW="478078" imgH="470489" progId="Photohse.Document">
                  <p:embed/>
                  <p:pic>
                    <p:nvPicPr>
                      <p:cNvPr id="137232" name="Object 16">
                        <a:extLst>
                          <a:ext uri="{FF2B5EF4-FFF2-40B4-BE49-F238E27FC236}">
                            <a16:creationId xmlns:a16="http://schemas.microsoft.com/office/drawing/2014/main" id="{7CB96E9B-AEB7-4DE5-8D3A-9245AA4EA4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7845" y="4885563"/>
                        <a:ext cx="103346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7253" name="Picture 37" descr="CADFOI29">
            <a:extLst>
              <a:ext uri="{FF2B5EF4-FFF2-40B4-BE49-F238E27FC236}">
                <a16:creationId xmlns:a16="http://schemas.microsoft.com/office/drawing/2014/main" id="{ADB18565-6D3E-4725-8915-60BE57419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779" y="3565525"/>
            <a:ext cx="1727200" cy="10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254" name="Picture 38" descr="dihedral">
            <a:extLst>
              <a:ext uri="{FF2B5EF4-FFF2-40B4-BE49-F238E27FC236}">
                <a16:creationId xmlns:a16="http://schemas.microsoft.com/office/drawing/2014/main" id="{79AEC08E-36BD-4649-8239-733AF0919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025351"/>
            <a:ext cx="208756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256" name="Picture 40" descr="fingerprints">
            <a:extLst>
              <a:ext uri="{FF2B5EF4-FFF2-40B4-BE49-F238E27FC236}">
                <a16:creationId xmlns:a16="http://schemas.microsoft.com/office/drawing/2014/main" id="{706AE89C-04F4-484A-8198-584964812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7" y="3427279"/>
            <a:ext cx="1909763" cy="237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0EF9CD1-D194-4402-8E77-3F78CA275AA8}"/>
              </a:ext>
            </a:extLst>
          </p:cNvPr>
          <p:cNvGrpSpPr/>
          <p:nvPr/>
        </p:nvGrpSpPr>
        <p:grpSpPr>
          <a:xfrm>
            <a:off x="5651500" y="3789363"/>
            <a:ext cx="2305050" cy="1296987"/>
            <a:chOff x="5651500" y="3789363"/>
            <a:chExt cx="2305050" cy="1296987"/>
          </a:xfrm>
        </p:grpSpPr>
        <p:sp>
          <p:nvSpPr>
            <p:cNvPr id="137263" name="AutoShape 47">
              <a:extLst>
                <a:ext uri="{FF2B5EF4-FFF2-40B4-BE49-F238E27FC236}">
                  <a16:creationId xmlns:a16="http://schemas.microsoft.com/office/drawing/2014/main" id="{F013C081-5623-4289-B637-11D3E8CEB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963" y="4652963"/>
              <a:ext cx="649287" cy="431800"/>
            </a:xfrm>
            <a:prstGeom prst="plus">
              <a:avLst>
                <a:gd name="adj" fmla="val 25000"/>
              </a:avLst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7264" name="AutoShape 48">
              <a:extLst>
                <a:ext uri="{FF2B5EF4-FFF2-40B4-BE49-F238E27FC236}">
                  <a16:creationId xmlns:a16="http://schemas.microsoft.com/office/drawing/2014/main" id="{32BB6688-5D67-4AAE-9323-CBDBD63B9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763" y="3933825"/>
              <a:ext cx="431800" cy="431800"/>
            </a:xfrm>
            <a:prstGeom prst="rtTriangle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7265" name="AutoShape 49">
              <a:extLst>
                <a:ext uri="{FF2B5EF4-FFF2-40B4-BE49-F238E27FC236}">
                  <a16:creationId xmlns:a16="http://schemas.microsoft.com/office/drawing/2014/main" id="{7695A0FA-D69E-4DDF-B85B-AE5441A55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563" y="4508500"/>
              <a:ext cx="503237" cy="504825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7266" name="AutoShape 50">
              <a:extLst>
                <a:ext uri="{FF2B5EF4-FFF2-40B4-BE49-F238E27FC236}">
                  <a16:creationId xmlns:a16="http://schemas.microsoft.com/office/drawing/2014/main" id="{14AD52B1-B5F5-4014-A475-D24FE0A49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8850" y="4365625"/>
              <a:ext cx="647700" cy="720725"/>
            </a:xfrm>
            <a:prstGeom prst="diamond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7267" name="AutoShape 51">
              <a:extLst>
                <a:ext uri="{FF2B5EF4-FFF2-40B4-BE49-F238E27FC236}">
                  <a16:creationId xmlns:a16="http://schemas.microsoft.com/office/drawing/2014/main" id="{C908C529-DA3E-406C-A251-199B8FA8C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563" y="3789363"/>
              <a:ext cx="577850" cy="360362"/>
            </a:xfrm>
            <a:prstGeom prst="roundRect">
              <a:avLst>
                <a:gd name="adj" fmla="val 16667"/>
              </a:avLst>
            </a:prstGeom>
            <a:solidFill>
              <a:srgbClr val="99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7268" name="Oval 52">
              <a:extLst>
                <a:ext uri="{FF2B5EF4-FFF2-40B4-BE49-F238E27FC236}">
                  <a16:creationId xmlns:a16="http://schemas.microsoft.com/office/drawing/2014/main" id="{1A51B250-F54C-4B08-BBB7-63F382D83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500" y="4076700"/>
              <a:ext cx="360363" cy="358775"/>
            </a:xfrm>
            <a:prstGeom prst="ellipse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pic>
        <p:nvPicPr>
          <p:cNvPr id="137270" name="Picture 54" descr="HW">
            <a:extLst>
              <a:ext uri="{FF2B5EF4-FFF2-40B4-BE49-F238E27FC236}">
                <a16:creationId xmlns:a16="http://schemas.microsoft.com/office/drawing/2014/main" id="{120548ED-7DC9-4FCC-A884-F475A542A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9" t="44160" r="15359" b="44160"/>
          <a:stretch>
            <a:fillRect/>
          </a:stretch>
        </p:blipFill>
        <p:spPr bwMode="auto">
          <a:xfrm>
            <a:off x="5364163" y="2270356"/>
            <a:ext cx="2808287" cy="68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271" name="Picture 55" descr="ocr1">
            <a:extLst>
              <a:ext uri="{FF2B5EF4-FFF2-40B4-BE49-F238E27FC236}">
                <a16:creationId xmlns:a16="http://schemas.microsoft.com/office/drawing/2014/main" id="{835215FF-6559-46B0-B6F6-FED53F08C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21" y="1981431"/>
            <a:ext cx="11557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005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FD2BD38-3FA8-4B8D-A888-4E63DD1FF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ea typeface="굴림" panose="020B0600000101010101" pitchFamily="34" charset="-127"/>
              </a:rPr>
              <a:t>Learning and adaptation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ED88E12-74CC-4FC0-86DC-7730565477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Learning: some form of algorithm for reducing the error on a set of training data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Supervised learning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Labeled or categorized training pattern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Unsupervised learning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Unlabeled patterns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Natural groupings of the input patterns: cost function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Different clusters from different clustering algorithms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Reinforcement learning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No feedback how it is wrong: true or false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How can the system learn from such feedback?</a:t>
            </a:r>
          </a:p>
        </p:txBody>
      </p:sp>
    </p:spTree>
    <p:extLst>
      <p:ext uri="{BB962C8B-B14F-4D97-AF65-F5344CB8AC3E}">
        <p14:creationId xmlns:p14="http://schemas.microsoft.com/office/powerpoint/2010/main" val="108821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76E4-A003-4861-B424-794B365B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648" y="605642"/>
            <a:ext cx="7511885" cy="611494"/>
          </a:xfrm>
        </p:spPr>
        <p:txBody>
          <a:bodyPr>
            <a:normAutofit/>
          </a:bodyPr>
          <a:lstStyle/>
          <a:p>
            <a:r>
              <a:rPr lang="en-US" dirty="0"/>
              <a:t>Applications of pattern recognitions</a:t>
            </a:r>
            <a:endParaRPr lang="vi-VN" dirty="0"/>
          </a:p>
        </p:txBody>
      </p:sp>
      <p:pic>
        <p:nvPicPr>
          <p:cNvPr id="9218" name="Picture 2" descr="https://scontent.fsgn3-1.fna.fbcdn.net/v/t45.1600-4/c6.2.528.277/p540x282/20627482_6074927505432_6939829240871256064_n.png?oh=bb138fabfb33f0912ee99238d1cee91f&amp;oe=5A1EC171">
            <a:extLst>
              <a:ext uri="{FF2B5EF4-FFF2-40B4-BE49-F238E27FC236}">
                <a16:creationId xmlns:a16="http://schemas.microsoft.com/office/drawing/2014/main" id="{62BC6BCF-DA29-4F09-9A3B-B45089A9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71" y="1753527"/>
            <a:ext cx="7217230" cy="378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32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76E4-A003-4861-B424-794B365B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648" y="605642"/>
            <a:ext cx="7511885" cy="611494"/>
          </a:xfrm>
        </p:spPr>
        <p:txBody>
          <a:bodyPr>
            <a:normAutofit/>
          </a:bodyPr>
          <a:lstStyle/>
          <a:p>
            <a:r>
              <a:rPr lang="en-US" dirty="0"/>
              <a:t>Applications of pattern recognitions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DD010-E026-4D71-926E-8333129CF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01" y="1466519"/>
            <a:ext cx="7886700" cy="4779902"/>
          </a:xfrm>
        </p:spPr>
        <p:txBody>
          <a:bodyPr>
            <a:noAutofit/>
          </a:bodyPr>
          <a:lstStyle/>
          <a:p>
            <a:r>
              <a:rPr lang="en-US" sz="1800" dirty="0"/>
              <a:t>Can be found any where.</a:t>
            </a:r>
          </a:p>
          <a:p>
            <a:r>
              <a:rPr lang="en-US" sz="1800" dirty="0"/>
              <a:t>Examples:</a:t>
            </a:r>
          </a:p>
          <a:p>
            <a:pPr lvl="1"/>
            <a:r>
              <a:rPr lang="en-US" altLang="zh-TW" sz="1800" dirty="0"/>
              <a:t>disease categorization</a:t>
            </a:r>
          </a:p>
          <a:p>
            <a:pPr lvl="1"/>
            <a:r>
              <a:rPr lang="en-US" altLang="zh-TW" sz="1800" dirty="0"/>
              <a:t>prediction of survival rates for patients of  specific disease</a:t>
            </a:r>
          </a:p>
          <a:p>
            <a:pPr lvl="1"/>
            <a:r>
              <a:rPr lang="en-US" altLang="zh-TW" sz="1800" dirty="0"/>
              <a:t>fingerprint verification</a:t>
            </a:r>
          </a:p>
          <a:p>
            <a:pPr lvl="1"/>
            <a:r>
              <a:rPr lang="en-US" altLang="zh-TW" sz="1800" dirty="0"/>
              <a:t>face recognition</a:t>
            </a:r>
          </a:p>
          <a:p>
            <a:pPr lvl="1"/>
            <a:r>
              <a:rPr lang="en-US" altLang="zh-TW" sz="1800" dirty="0"/>
              <a:t>iris discrimination</a:t>
            </a:r>
          </a:p>
          <a:p>
            <a:pPr lvl="1"/>
            <a:r>
              <a:rPr lang="en-US" altLang="zh-TW" sz="1800" dirty="0"/>
              <a:t>chromosome shape discrimination</a:t>
            </a:r>
          </a:p>
          <a:p>
            <a:pPr lvl="1"/>
            <a:r>
              <a:rPr lang="en-US" altLang="zh-TW" sz="1800" dirty="0"/>
              <a:t>optical character recognition</a:t>
            </a:r>
          </a:p>
          <a:p>
            <a:pPr lvl="1"/>
            <a:r>
              <a:rPr lang="en-US" altLang="zh-TW" sz="1800" dirty="0"/>
              <a:t>texture discrimination</a:t>
            </a:r>
          </a:p>
          <a:p>
            <a:pPr lvl="1"/>
            <a:r>
              <a:rPr lang="en-US" altLang="zh-TW" sz="1800" dirty="0"/>
              <a:t>speech recognition</a:t>
            </a:r>
          </a:p>
          <a:p>
            <a:pPr lvl="1"/>
            <a:r>
              <a:rPr lang="en-US" altLang="zh-TW" sz="1800" dirty="0"/>
              <a:t>and </a:t>
            </a:r>
            <a:r>
              <a:rPr lang="en-US" altLang="zh-TW" sz="1800" dirty="0" err="1"/>
              <a:t>etc</a:t>
            </a:r>
            <a:endParaRPr lang="vi-VN" sz="1800" dirty="0"/>
          </a:p>
        </p:txBody>
      </p:sp>
    </p:spTree>
    <p:extLst>
      <p:ext uri="{BB962C8B-B14F-4D97-AF65-F5344CB8AC3E}">
        <p14:creationId xmlns:p14="http://schemas.microsoft.com/office/powerpoint/2010/main" val="372755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C5196C5-A24E-4E02-868A-AAED41C05CA9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Shape Discrimination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DBF538-E3E5-4558-BCEE-5A6B52B4A78E}"/>
              </a:ext>
            </a:extLst>
          </p:cNvPr>
          <p:cNvGrpSpPr/>
          <p:nvPr/>
        </p:nvGrpSpPr>
        <p:grpSpPr>
          <a:xfrm>
            <a:off x="2255156" y="1711181"/>
            <a:ext cx="4858163" cy="3323956"/>
            <a:chOff x="5651500" y="3789363"/>
            <a:chExt cx="2305050" cy="1296987"/>
          </a:xfrm>
        </p:grpSpPr>
        <p:sp>
          <p:nvSpPr>
            <p:cNvPr id="16" name="AutoShape 47">
              <a:extLst>
                <a:ext uri="{FF2B5EF4-FFF2-40B4-BE49-F238E27FC236}">
                  <a16:creationId xmlns:a16="http://schemas.microsoft.com/office/drawing/2014/main" id="{9D066B1B-3AD1-4660-9AFE-243E87652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963" y="4652963"/>
              <a:ext cx="649287" cy="431800"/>
            </a:xfrm>
            <a:prstGeom prst="plus">
              <a:avLst>
                <a:gd name="adj" fmla="val 25000"/>
              </a:avLst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7" name="AutoShape 48">
              <a:extLst>
                <a:ext uri="{FF2B5EF4-FFF2-40B4-BE49-F238E27FC236}">
                  <a16:creationId xmlns:a16="http://schemas.microsoft.com/office/drawing/2014/main" id="{1956CC30-80C1-4433-A7B0-9C97FA30D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763" y="3933825"/>
              <a:ext cx="431800" cy="431800"/>
            </a:xfrm>
            <a:prstGeom prst="rtTriangle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8" name="AutoShape 49">
              <a:extLst>
                <a:ext uri="{FF2B5EF4-FFF2-40B4-BE49-F238E27FC236}">
                  <a16:creationId xmlns:a16="http://schemas.microsoft.com/office/drawing/2014/main" id="{02A9809F-B44F-4BAF-AEA4-F8E6CFCD0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563" y="4508500"/>
              <a:ext cx="503237" cy="504825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9" name="AutoShape 50">
              <a:extLst>
                <a:ext uri="{FF2B5EF4-FFF2-40B4-BE49-F238E27FC236}">
                  <a16:creationId xmlns:a16="http://schemas.microsoft.com/office/drawing/2014/main" id="{81D209DA-25C7-4D4E-8A54-C85C111D8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8850" y="4365625"/>
              <a:ext cx="647700" cy="720725"/>
            </a:xfrm>
            <a:prstGeom prst="diamond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0" name="AutoShape 51">
              <a:extLst>
                <a:ext uri="{FF2B5EF4-FFF2-40B4-BE49-F238E27FC236}">
                  <a16:creationId xmlns:a16="http://schemas.microsoft.com/office/drawing/2014/main" id="{AED59C4B-0AA1-45E8-8B7B-518385BB8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563" y="3789363"/>
              <a:ext cx="577850" cy="360362"/>
            </a:xfrm>
            <a:prstGeom prst="roundRect">
              <a:avLst>
                <a:gd name="adj" fmla="val 16667"/>
              </a:avLst>
            </a:prstGeom>
            <a:solidFill>
              <a:srgbClr val="99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1" name="Oval 52">
              <a:extLst>
                <a:ext uri="{FF2B5EF4-FFF2-40B4-BE49-F238E27FC236}">
                  <a16:creationId xmlns:a16="http://schemas.microsoft.com/office/drawing/2014/main" id="{93AD1410-14F2-47D6-876B-B37454527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500" y="4076700"/>
              <a:ext cx="360363" cy="358775"/>
            </a:xfrm>
            <a:prstGeom prst="ellipse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190904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62FAB047-5F5C-4986-B3A0-5423DAF08704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0000CC"/>
                </a:solidFill>
              </a:rPr>
              <a:t>Texture Discrimination</a:t>
            </a:r>
          </a:p>
        </p:txBody>
      </p:sp>
      <p:pic>
        <p:nvPicPr>
          <p:cNvPr id="5124" name="Picture 10" descr="D04">
            <a:extLst>
              <a:ext uri="{FF2B5EF4-FFF2-40B4-BE49-F238E27FC236}">
                <a16:creationId xmlns:a16="http://schemas.microsoft.com/office/drawing/2014/main" id="{15C650B0-2368-42C1-AE95-B0275BAA8A18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727" y="1493322"/>
            <a:ext cx="1778330" cy="1778330"/>
          </a:xfrm>
        </p:spPr>
      </p:pic>
      <p:pic>
        <p:nvPicPr>
          <p:cNvPr id="5125" name="Picture 11" descr="D23">
            <a:extLst>
              <a:ext uri="{FF2B5EF4-FFF2-40B4-BE49-F238E27FC236}">
                <a16:creationId xmlns:a16="http://schemas.microsoft.com/office/drawing/2014/main" id="{139AFC0E-64EA-45CA-B231-C6D530C7F841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1399" y="1493322"/>
            <a:ext cx="1778329" cy="1778330"/>
          </a:xfrm>
        </p:spPr>
      </p:pic>
      <p:pic>
        <p:nvPicPr>
          <p:cNvPr id="5126" name="Picture 12" descr="D24">
            <a:extLst>
              <a:ext uri="{FF2B5EF4-FFF2-40B4-BE49-F238E27FC236}">
                <a16:creationId xmlns:a16="http://schemas.microsoft.com/office/drawing/2014/main" id="{97649671-2820-4791-843C-A1CFA95DA094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0727" y="3674625"/>
            <a:ext cx="1788024" cy="1788024"/>
          </a:xfrm>
        </p:spPr>
      </p:pic>
      <p:pic>
        <p:nvPicPr>
          <p:cNvPr id="5123" name="Picture 9" descr="D77">
            <a:extLst>
              <a:ext uri="{FF2B5EF4-FFF2-40B4-BE49-F238E27FC236}">
                <a16:creationId xmlns:a16="http://schemas.microsoft.com/office/drawing/2014/main" id="{006CC1C7-94DD-4DA6-A5D8-3EA9D6388A2B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1399" y="3674625"/>
            <a:ext cx="1778329" cy="1778329"/>
          </a:xfrm>
        </p:spPr>
      </p:pic>
    </p:spTree>
    <p:extLst>
      <p:ext uri="{BB962C8B-B14F-4D97-AF65-F5344CB8AC3E}">
        <p14:creationId xmlns:p14="http://schemas.microsoft.com/office/powerpoint/2010/main" val="750389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0BCB2ED-C2B5-4F19-A37C-CA2B1A090D5D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zh-TW" sz="3000" dirty="0">
                <a:solidFill>
                  <a:srgbClr val="0000CC"/>
                </a:solidFill>
              </a:rPr>
              <a:t>Are They From the Same Person?</a:t>
            </a:r>
          </a:p>
        </p:txBody>
      </p:sp>
      <p:pic>
        <p:nvPicPr>
          <p:cNvPr id="9219" name="Picture 3" descr="f004L4">
            <a:extLst>
              <a:ext uri="{FF2B5EF4-FFF2-40B4-BE49-F238E27FC236}">
                <a16:creationId xmlns:a16="http://schemas.microsoft.com/office/drawing/2014/main" id="{D354324D-1F09-42DE-8FD2-108238BC69A3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01" y="1180132"/>
            <a:ext cx="2185988" cy="2185988"/>
          </a:xfrm>
          <a:noFill/>
        </p:spPr>
      </p:pic>
      <p:pic>
        <p:nvPicPr>
          <p:cNvPr id="9220" name="Picture 4" descr="f007L2">
            <a:extLst>
              <a:ext uri="{FF2B5EF4-FFF2-40B4-BE49-F238E27FC236}">
                <a16:creationId xmlns:a16="http://schemas.microsoft.com/office/drawing/2014/main" id="{61565FFC-DFBB-4FEE-94E0-E7C0684D2F8E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3480" y="1368251"/>
            <a:ext cx="1997869" cy="1997869"/>
          </a:xfrm>
          <a:noFill/>
        </p:spPr>
      </p:pic>
      <p:pic>
        <p:nvPicPr>
          <p:cNvPr id="9221" name="Picture 5" descr="f007L3">
            <a:extLst>
              <a:ext uri="{FF2B5EF4-FFF2-40B4-BE49-F238E27FC236}">
                <a16:creationId xmlns:a16="http://schemas.microsoft.com/office/drawing/2014/main" id="{783CDC8A-84F2-44C4-904F-6EA012BC841F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64" y="3701082"/>
            <a:ext cx="2187575" cy="2187575"/>
          </a:xfrm>
          <a:noFill/>
        </p:spPr>
      </p:pic>
      <p:pic>
        <p:nvPicPr>
          <p:cNvPr id="9222" name="Picture 6" descr="f007L4">
            <a:extLst>
              <a:ext uri="{FF2B5EF4-FFF2-40B4-BE49-F238E27FC236}">
                <a16:creationId xmlns:a16="http://schemas.microsoft.com/office/drawing/2014/main" id="{C1D5014F-359B-4279-BD21-1BACFFF6F78F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8305" y="3803012"/>
            <a:ext cx="1997869" cy="1997869"/>
          </a:xfrm>
          <a:noFill/>
        </p:spPr>
      </p:pic>
    </p:spTree>
    <p:extLst>
      <p:ext uri="{BB962C8B-B14F-4D97-AF65-F5344CB8AC3E}">
        <p14:creationId xmlns:p14="http://schemas.microsoft.com/office/powerpoint/2010/main" val="342112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ace recognition+ppt">
            <a:extLst>
              <a:ext uri="{FF2B5EF4-FFF2-40B4-BE49-F238E27FC236}">
                <a16:creationId xmlns:a16="http://schemas.microsoft.com/office/drawing/2014/main" id="{35DC7DBF-B118-4E09-9C8E-2DC6382A9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183" y="1463732"/>
            <a:ext cx="5791451" cy="397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748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8435</TotalTime>
  <Words>837</Words>
  <Application>Microsoft Office PowerPoint</Application>
  <PresentationFormat>On-screen Show (4:3)</PresentationFormat>
  <Paragraphs>151</Paragraphs>
  <Slides>30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Arrus BT</vt:lpstr>
      <vt:lpstr>Arial</vt:lpstr>
      <vt:lpstr>Calibri</vt:lpstr>
      <vt:lpstr>Garamond</vt:lpstr>
      <vt:lpstr>Tahoma</vt:lpstr>
      <vt:lpstr>Times New Roman</vt:lpstr>
      <vt:lpstr>Organic</vt:lpstr>
      <vt:lpstr>Worksheet</vt:lpstr>
      <vt:lpstr>Photo House</vt:lpstr>
      <vt:lpstr>Introduction to pattern recognition</vt:lpstr>
      <vt:lpstr>Pattern Recognition?</vt:lpstr>
      <vt:lpstr>What is a pattern?</vt:lpstr>
      <vt:lpstr>Applications of pattern recognitions</vt:lpstr>
      <vt:lpstr>Applications of pattern recognitions</vt:lpstr>
      <vt:lpstr>Shape Discrimination</vt:lpstr>
      <vt:lpstr>Texture Discrimination</vt:lpstr>
      <vt:lpstr>Are They From the Same Person?</vt:lpstr>
      <vt:lpstr>PowerPoint Presentation</vt:lpstr>
      <vt:lpstr>PowerPoint Presentation</vt:lpstr>
      <vt:lpstr>PowerPoint Presentation</vt:lpstr>
      <vt:lpstr>Examples of Applications</vt:lpstr>
      <vt:lpstr>PowerPoint Presentation</vt:lpstr>
      <vt:lpstr>Pattern recognition system</vt:lpstr>
      <vt:lpstr>Recognition system</vt:lpstr>
      <vt:lpstr>Recognition system</vt:lpstr>
      <vt:lpstr>Test?</vt:lpstr>
      <vt:lpstr>Histogram</vt:lpstr>
      <vt:lpstr>Histogram</vt:lpstr>
      <vt:lpstr>Example</vt:lpstr>
      <vt:lpstr>Example</vt:lpstr>
      <vt:lpstr>Example</vt:lpstr>
      <vt:lpstr>Example</vt:lpstr>
      <vt:lpstr>Example</vt:lpstr>
      <vt:lpstr>Quiz?</vt:lpstr>
      <vt:lpstr>Design cycle</vt:lpstr>
      <vt:lpstr>Design cycle</vt:lpstr>
      <vt:lpstr>Design cycle</vt:lpstr>
      <vt:lpstr>Design cycle</vt:lpstr>
      <vt:lpstr>Learning and adaptation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 Huynh</dc:creator>
  <cp:lastModifiedBy>Hieu Huynh</cp:lastModifiedBy>
  <cp:revision>39</cp:revision>
  <dcterms:created xsi:type="dcterms:W3CDTF">2017-08-15T09:11:00Z</dcterms:created>
  <dcterms:modified xsi:type="dcterms:W3CDTF">2019-05-08T03:57:54Z</dcterms:modified>
</cp:coreProperties>
</file>