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432" r:id="rId3"/>
    <p:sldId id="465" r:id="rId4"/>
    <p:sldId id="500" r:id="rId5"/>
    <p:sldId id="521" r:id="rId6"/>
    <p:sldId id="523" r:id="rId7"/>
    <p:sldId id="522" r:id="rId8"/>
    <p:sldId id="444" r:id="rId9"/>
    <p:sldId id="525" r:id="rId10"/>
    <p:sldId id="527" r:id="rId11"/>
    <p:sldId id="530" r:id="rId12"/>
    <p:sldId id="528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36" r:id="rId25"/>
    <p:sldId id="543" r:id="rId26"/>
    <p:sldId id="541" r:id="rId27"/>
    <p:sldId id="540" r:id="rId28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1pPr>
    <a:lvl2pPr marL="342900" lvl="1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2pPr>
    <a:lvl3pPr marL="685800" lvl="2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3pPr>
    <a:lvl4pPr marL="1028700" lvl="3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4pPr>
    <a:lvl5pPr marL="1371600" lvl="4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5pPr>
    <a:lvl6pPr marL="2286000" lvl="5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6pPr>
    <a:lvl7pPr marL="2743200" lvl="6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7pPr>
    <a:lvl8pPr marL="3200400" lvl="7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8pPr>
    <a:lvl9pPr marL="3657600" lvl="8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300" kern="1200" baseline="0">
        <a:solidFill>
          <a:schemeClr val="tx1"/>
        </a:solidFill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112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2974">
          <p15:clr>
            <a:srgbClr val="A4A3A4"/>
          </p15:clr>
        </p15:guide>
        <p15:guide id="5" orient="horz" pos="2246">
          <p15:clr>
            <a:srgbClr val="A4A3A4"/>
          </p15:clr>
        </p15:guide>
        <p15:guide id="6" orient="horz" pos="2774">
          <p15:clr>
            <a:srgbClr val="A4A3A4"/>
          </p15:clr>
        </p15:guide>
        <p15:guide id="7" pos="5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76" y="872"/>
      </p:cViewPr>
      <p:guideLst>
        <p:guide orient="horz" pos="3115"/>
        <p:guide pos="112"/>
        <p:guide orient="horz" pos="80"/>
        <p:guide pos="2974"/>
        <p:guide orient="horz" pos="2246"/>
        <p:guide orient="horz" pos="2774"/>
        <p:guide pos="5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2017/11/7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3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11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4483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370013"/>
            <a:ext cx="3864483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>
                <a:alpha val="100000"/>
              </a:srgbClr>
            </a:gs>
            <a:gs pos="34999">
              <a:srgbClr val="F2F2F2">
                <a:alpha val="100000"/>
              </a:srgbClr>
            </a:gs>
            <a:gs pos="100000">
              <a:srgbClr val="D8D8D8">
                <a:alpha val="100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685800" lvl="0" indent="-685800" algn="l" eaLnBrk="1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171450" lvl="0" indent="-171450" algn="l" defTabSz="685800" eaLnBrk="1" fontAlgn="base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1pPr>
      <a:lvl2pPr marL="514350" lvl="1" indent="-17145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2pPr>
      <a:lvl3pPr marL="857250" lvl="2" indent="-17145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3pPr>
      <a:lvl4pPr marL="1200150" lvl="3" indent="-17145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4pPr>
      <a:lvl5pPr marL="1543050" lvl="4" indent="-17145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5pPr>
      <a:lvl6pPr marL="2514600" lvl="5" indent="-22860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6pPr>
      <a:lvl7pPr marL="2971800" lvl="6" indent="-22860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7pPr>
      <a:lvl8pPr marL="3429000" lvl="7" indent="-22860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8pPr>
      <a:lvl9pPr marL="3886200" lvl="8" indent="-228600" algn="l" defTabSz="685800" eaLnBrk="1" fontAlgn="base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2017/11/7</a:t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 Light" charset="0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"/>
          <p:cNvGrpSpPr/>
          <p:nvPr/>
        </p:nvGrpSpPr>
        <p:grpSpPr>
          <a:xfrm>
            <a:off x="398780" y="1032669"/>
            <a:ext cx="3460750" cy="3319462"/>
            <a:chOff x="0" y="0"/>
            <a:chExt cx="3119438" cy="2992438"/>
          </a:xfrm>
        </p:grpSpPr>
        <p:sp>
          <p:nvSpPr>
            <p:cNvPr id="4099" name="AutoShape 3"/>
            <p:cNvSpPr>
              <a:spLocks noChangeAspect="1" noTextEdit="1"/>
            </p:cNvSpPr>
            <p:nvPr/>
          </p:nvSpPr>
          <p:spPr>
            <a:xfrm>
              <a:off x="7937" y="0"/>
              <a:ext cx="3105150" cy="29908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1238250" y="2770188"/>
              <a:ext cx="677863" cy="222250"/>
            </a:xfrm>
            <a:custGeom>
              <a:avLst/>
              <a:gdLst>
                <a:gd name="txL" fmla="*/ 0 w 466"/>
                <a:gd name="txT" fmla="*/ 0 h 153"/>
                <a:gd name="txR" fmla="*/ 466 w 466"/>
                <a:gd name="txB" fmla="*/ 153 h 153"/>
              </a:gdLst>
              <a:ahLst/>
              <a:cxnLst>
                <a:cxn ang="0">
                  <a:pos x="466" y="0"/>
                </a:cxn>
                <a:cxn ang="0">
                  <a:pos x="233" y="153"/>
                </a:cxn>
                <a:cxn ang="0">
                  <a:pos x="0" y="0"/>
                </a:cxn>
                <a:cxn ang="0">
                  <a:pos x="466" y="0"/>
                </a:cxn>
              </a:cxnLst>
              <a:rect l="txL" t="txT" r="txR" b="txB"/>
              <a:pathLst>
                <a:path w="466" h="153">
                  <a:moveTo>
                    <a:pt x="466" y="0"/>
                  </a:moveTo>
                  <a:cubicBezTo>
                    <a:pt x="466" y="84"/>
                    <a:pt x="362" y="153"/>
                    <a:pt x="233" y="153"/>
                  </a:cubicBezTo>
                  <a:cubicBezTo>
                    <a:pt x="104" y="153"/>
                    <a:pt x="0" y="84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rgbClr val="132837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2408237" y="1978025"/>
              <a:ext cx="501650" cy="369888"/>
            </a:xfrm>
            <a:custGeom>
              <a:avLst/>
              <a:gdLst>
                <a:gd name="txL" fmla="*/ 0 w 344"/>
                <a:gd name="txT" fmla="*/ 0 h 254"/>
                <a:gd name="txR" fmla="*/ 344 w 344"/>
                <a:gd name="txB" fmla="*/ 254 h 254"/>
              </a:gdLst>
              <a:ahLst/>
              <a:cxnLst>
                <a:cxn ang="0">
                  <a:pos x="283" y="254"/>
                </a:cxn>
                <a:cxn ang="0">
                  <a:pos x="255" y="246"/>
                </a:cxn>
                <a:cxn ang="0">
                  <a:pos x="33" y="106"/>
                </a:cxn>
                <a:cxn ang="0">
                  <a:pos x="16" y="32"/>
                </a:cxn>
                <a:cxn ang="0">
                  <a:pos x="89" y="16"/>
                </a:cxn>
                <a:cxn ang="0">
                  <a:pos x="312" y="156"/>
                </a:cxn>
                <a:cxn ang="0">
                  <a:pos x="328" y="229"/>
                </a:cxn>
                <a:cxn ang="0">
                  <a:pos x="283" y="254"/>
                </a:cxn>
              </a:cxnLst>
              <a:rect l="txL" t="txT" r="txR" b="tx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2574925" y="1193800"/>
              <a:ext cx="544513" cy="238125"/>
            </a:xfrm>
            <a:custGeom>
              <a:avLst/>
              <a:gdLst>
                <a:gd name="txL" fmla="*/ 0 w 374"/>
                <a:gd name="txT" fmla="*/ 0 h 164"/>
                <a:gd name="txR" fmla="*/ 374 w 374"/>
                <a:gd name="txB" fmla="*/ 164 h 164"/>
              </a:gdLst>
              <a:ahLst/>
              <a:cxnLst>
                <a:cxn ang="0">
                  <a:pos x="58" y="164"/>
                </a:cxn>
                <a:cxn ang="0">
                  <a:pos x="6" y="121"/>
                </a:cxn>
                <a:cxn ang="0">
                  <a:pos x="48" y="58"/>
                </a:cxn>
                <a:cxn ang="0">
                  <a:pos x="305" y="6"/>
                </a:cxn>
                <a:cxn ang="0">
                  <a:pos x="368" y="48"/>
                </a:cxn>
                <a:cxn ang="0">
                  <a:pos x="326" y="110"/>
                </a:cxn>
                <a:cxn ang="0">
                  <a:pos x="69" y="163"/>
                </a:cxn>
                <a:cxn ang="0">
                  <a:pos x="58" y="164"/>
                </a:cxn>
              </a:cxnLst>
              <a:rect l="txL" t="txT" r="txR" b="tx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5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2190750" y="279400"/>
              <a:ext cx="387350" cy="484188"/>
            </a:xfrm>
            <a:custGeom>
              <a:avLst/>
              <a:gdLst>
                <a:gd name="txL" fmla="*/ 0 w 266"/>
                <a:gd name="txT" fmla="*/ 0 h 333"/>
                <a:gd name="txR" fmla="*/ 266 w 266"/>
                <a:gd name="txB" fmla="*/ 333 h 333"/>
              </a:gdLst>
              <a:ahLst/>
              <a:cxnLst>
                <a:cxn ang="0">
                  <a:pos x="60" y="333"/>
                </a:cxn>
                <a:cxn ang="0">
                  <a:pos x="31" y="324"/>
                </a:cxn>
                <a:cxn ang="0">
                  <a:pos x="16" y="250"/>
                </a:cxn>
                <a:cxn ang="0">
                  <a:pos x="161" y="31"/>
                </a:cxn>
                <a:cxn ang="0">
                  <a:pos x="235" y="16"/>
                </a:cxn>
                <a:cxn ang="0">
                  <a:pos x="250" y="90"/>
                </a:cxn>
                <a:cxn ang="0">
                  <a:pos x="105" y="309"/>
                </a:cxn>
                <a:cxn ang="0">
                  <a:pos x="60" y="333"/>
                </a:cxn>
              </a:cxnLst>
              <a:rect l="txL" t="txT" r="txR" b="txB"/>
              <a:pathLst>
                <a:path w="266" h="333">
                  <a:moveTo>
                    <a:pt x="60" y="333"/>
                  </a:moveTo>
                  <a:cubicBezTo>
                    <a:pt x="50" y="333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3"/>
                    <a:pt x="60" y="333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1497012" y="0"/>
              <a:ext cx="158750" cy="538163"/>
            </a:xfrm>
            <a:custGeom>
              <a:avLst/>
              <a:gdLst>
                <a:gd name="txL" fmla="*/ 0 w 109"/>
                <a:gd name="txT" fmla="*/ 0 h 370"/>
                <a:gd name="txR" fmla="*/ 109 w 109"/>
                <a:gd name="txB" fmla="*/ 370 h 370"/>
              </a:gdLst>
              <a:ahLst/>
              <a:cxnLst>
                <a:cxn ang="0">
                  <a:pos x="56" y="370"/>
                </a:cxn>
                <a:cxn ang="0">
                  <a:pos x="2" y="317"/>
                </a:cxn>
                <a:cxn ang="0">
                  <a:pos x="0" y="54"/>
                </a:cxn>
                <a:cxn ang="0">
                  <a:pos x="53" y="1"/>
                </a:cxn>
                <a:cxn ang="0">
                  <a:pos x="106" y="53"/>
                </a:cxn>
                <a:cxn ang="0">
                  <a:pos x="109" y="316"/>
                </a:cxn>
                <a:cxn ang="0">
                  <a:pos x="56" y="370"/>
                </a:cxn>
                <a:cxn ang="0">
                  <a:pos x="56" y="370"/>
                </a:cxn>
              </a:cxnLst>
              <a:rect l="txL" t="txT" r="txR" b="tx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1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5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209550" y="1974850"/>
              <a:ext cx="500063" cy="369888"/>
            </a:xfrm>
            <a:custGeom>
              <a:avLst/>
              <a:gdLst>
                <a:gd name="txL" fmla="*/ 0 w 344"/>
                <a:gd name="txT" fmla="*/ 0 h 254"/>
                <a:gd name="txR" fmla="*/ 344 w 344"/>
                <a:gd name="txB" fmla="*/ 254 h 254"/>
              </a:gdLst>
              <a:ahLst/>
              <a:cxnLst>
                <a:cxn ang="0">
                  <a:pos x="61" y="254"/>
                </a:cxn>
                <a:cxn ang="0">
                  <a:pos x="16" y="229"/>
                </a:cxn>
                <a:cxn ang="0">
                  <a:pos x="32" y="156"/>
                </a:cxn>
                <a:cxn ang="0">
                  <a:pos x="255" y="16"/>
                </a:cxn>
                <a:cxn ang="0">
                  <a:pos x="328" y="33"/>
                </a:cxn>
                <a:cxn ang="0">
                  <a:pos x="311" y="106"/>
                </a:cxn>
                <a:cxn ang="0">
                  <a:pos x="89" y="246"/>
                </a:cxn>
                <a:cxn ang="0">
                  <a:pos x="61" y="254"/>
                </a:cxn>
              </a:cxnLst>
              <a:rect l="txL" t="txT" r="txR" b="tx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5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0" y="1192213"/>
              <a:ext cx="544513" cy="236538"/>
            </a:xfrm>
            <a:custGeom>
              <a:avLst/>
              <a:gdLst>
                <a:gd name="txL" fmla="*/ 0 w 374"/>
                <a:gd name="txT" fmla="*/ 0 h 163"/>
                <a:gd name="txR" fmla="*/ 374 w 374"/>
                <a:gd name="txB" fmla="*/ 163 h 163"/>
              </a:gdLst>
              <a:ahLst/>
              <a:cxnLst>
                <a:cxn ang="0">
                  <a:pos x="316" y="163"/>
                </a:cxn>
                <a:cxn ang="0">
                  <a:pos x="305" y="162"/>
                </a:cxn>
                <a:cxn ang="0">
                  <a:pos x="48" y="110"/>
                </a:cxn>
                <a:cxn ang="0">
                  <a:pos x="6" y="47"/>
                </a:cxn>
                <a:cxn ang="0">
                  <a:pos x="69" y="5"/>
                </a:cxn>
                <a:cxn ang="0">
                  <a:pos x="326" y="58"/>
                </a:cxn>
                <a:cxn ang="0">
                  <a:pos x="368" y="120"/>
                </a:cxn>
                <a:cxn ang="0">
                  <a:pos x="316" y="163"/>
                </a:cxn>
              </a:cxnLst>
              <a:rect l="txL" t="txT" r="txR" b="tx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4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7" name="Freeform 12"/>
            <p:cNvSpPr/>
            <p:nvPr/>
          </p:nvSpPr>
          <p:spPr>
            <a:xfrm>
              <a:off x="541337" y="276225"/>
              <a:ext cx="387350" cy="485775"/>
            </a:xfrm>
            <a:custGeom>
              <a:avLst/>
              <a:gdLst>
                <a:gd name="txL" fmla="*/ 0 w 266"/>
                <a:gd name="txT" fmla="*/ 0 h 333"/>
                <a:gd name="txR" fmla="*/ 266 w 266"/>
                <a:gd name="txB" fmla="*/ 333 h 333"/>
              </a:gdLst>
              <a:ahLst/>
              <a:cxnLst>
                <a:cxn ang="0">
                  <a:pos x="206" y="333"/>
                </a:cxn>
                <a:cxn ang="0">
                  <a:pos x="161" y="309"/>
                </a:cxn>
                <a:cxn ang="0">
                  <a:pos x="16" y="90"/>
                </a:cxn>
                <a:cxn ang="0">
                  <a:pos x="31" y="16"/>
                </a:cxn>
                <a:cxn ang="0">
                  <a:pos x="105" y="31"/>
                </a:cxn>
                <a:cxn ang="0">
                  <a:pos x="250" y="250"/>
                </a:cxn>
                <a:cxn ang="0">
                  <a:pos x="235" y="324"/>
                </a:cxn>
                <a:cxn ang="0">
                  <a:pos x="206" y="333"/>
                </a:cxn>
              </a:cxnLst>
              <a:rect l="txL" t="txT" r="txR" b="txB"/>
              <a:pathLst>
                <a:path w="266" h="333">
                  <a:moveTo>
                    <a:pt x="206" y="333"/>
                  </a:moveTo>
                  <a:cubicBezTo>
                    <a:pt x="188" y="333"/>
                    <a:pt x="172" y="325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8" name="Freeform 13"/>
            <p:cNvSpPr>
              <a:spLocks noEditPoints="1"/>
            </p:cNvSpPr>
            <p:nvPr/>
          </p:nvSpPr>
          <p:spPr>
            <a:xfrm>
              <a:off x="688975" y="684213"/>
              <a:ext cx="1755775" cy="2144713"/>
            </a:xfrm>
            <a:custGeom>
              <a:avLst/>
              <a:gdLst>
                <a:gd name="txL" fmla="*/ 0 w 1206"/>
                <a:gd name="txT" fmla="*/ 0 h 1474"/>
                <a:gd name="txR" fmla="*/ 1206 w 1206"/>
                <a:gd name="txB" fmla="*/ 1474 h 1474"/>
              </a:gdLst>
              <a:ahLst/>
              <a:cxnLst>
                <a:cxn ang="0">
                  <a:pos x="603" y="0"/>
                </a:cxn>
                <a:cxn ang="0">
                  <a:pos x="0" y="603"/>
                </a:cxn>
                <a:cxn ang="0">
                  <a:pos x="95" y="928"/>
                </a:cxn>
                <a:cxn ang="0">
                  <a:pos x="308" y="1129"/>
                </a:cxn>
                <a:cxn ang="0">
                  <a:pos x="308" y="1329"/>
                </a:cxn>
                <a:cxn ang="0">
                  <a:pos x="453" y="1474"/>
                </a:cxn>
                <a:cxn ang="0">
                  <a:pos x="769" y="1474"/>
                </a:cxn>
                <a:cxn ang="0">
                  <a:pos x="914" y="1329"/>
                </a:cxn>
                <a:cxn ang="0">
                  <a:pos x="914" y="1120"/>
                </a:cxn>
                <a:cxn ang="0">
                  <a:pos x="1206" y="603"/>
                </a:cxn>
                <a:cxn ang="0">
                  <a:pos x="603" y="0"/>
                </a:cxn>
                <a:cxn ang="0">
                  <a:pos x="827" y="1032"/>
                </a:cxn>
                <a:cxn ang="0">
                  <a:pos x="795" y="1085"/>
                </a:cxn>
                <a:cxn ang="0">
                  <a:pos x="795" y="1133"/>
                </a:cxn>
                <a:cxn ang="0">
                  <a:pos x="427" y="1133"/>
                </a:cxn>
                <a:cxn ang="0">
                  <a:pos x="427" y="1093"/>
                </a:cxn>
                <a:cxn ang="0">
                  <a:pos x="393" y="1039"/>
                </a:cxn>
                <a:cxn ang="0">
                  <a:pos x="119" y="603"/>
                </a:cxn>
                <a:cxn ang="0">
                  <a:pos x="603" y="119"/>
                </a:cxn>
                <a:cxn ang="0">
                  <a:pos x="1087" y="603"/>
                </a:cxn>
                <a:cxn ang="0">
                  <a:pos x="827" y="1032"/>
                </a:cxn>
              </a:cxnLst>
              <a:rect l="txL" t="txT" r="txR" b="tx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3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9" name="Oval 14"/>
            <p:cNvSpPr/>
            <p:nvPr/>
          </p:nvSpPr>
          <p:spPr>
            <a:xfrm>
              <a:off x="1030287" y="1004888"/>
              <a:ext cx="1122363" cy="11207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0" name="Oval 15"/>
            <p:cNvSpPr/>
            <p:nvPr/>
          </p:nvSpPr>
          <p:spPr>
            <a:xfrm>
              <a:off x="1141412" y="1116013"/>
              <a:ext cx="900113" cy="89852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1" name="Oval 16"/>
            <p:cNvSpPr/>
            <p:nvPr/>
          </p:nvSpPr>
          <p:spPr>
            <a:xfrm>
              <a:off x="1238250" y="1212850"/>
              <a:ext cx="708025" cy="70643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2" name="Oval 17"/>
            <p:cNvSpPr/>
            <p:nvPr/>
          </p:nvSpPr>
          <p:spPr>
            <a:xfrm>
              <a:off x="1343025" y="1316038"/>
              <a:ext cx="498475" cy="49847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3" name="Oval 18"/>
            <p:cNvSpPr/>
            <p:nvPr/>
          </p:nvSpPr>
          <p:spPr>
            <a:xfrm>
              <a:off x="1436687" y="1408113"/>
              <a:ext cx="311150" cy="3143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4" name="Oval 19"/>
            <p:cNvSpPr/>
            <p:nvPr/>
          </p:nvSpPr>
          <p:spPr>
            <a:xfrm>
              <a:off x="1533525" y="1508125"/>
              <a:ext cx="117475" cy="11588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592262" y="909638"/>
              <a:ext cx="661988" cy="663575"/>
            </a:xfrm>
            <a:custGeom>
              <a:avLst/>
              <a:gdLst>
                <a:gd name="txL" fmla="*/ 0 w 417"/>
                <a:gd name="txT" fmla="*/ 0 h 418"/>
                <a:gd name="txR" fmla="*/ 417 w 417"/>
                <a:gd name="txB" fmla="*/ 418 h 418"/>
              </a:gdLst>
              <a:ahLst/>
              <a:cxnLst>
                <a:cxn ang="0">
                  <a:pos x="286" y="149"/>
                </a:cxn>
                <a:cxn ang="0">
                  <a:pos x="330" y="149"/>
                </a:cxn>
                <a:cxn ang="0">
                  <a:pos x="417" y="61"/>
                </a:cxn>
                <a:cxn ang="0">
                  <a:pos x="357" y="61"/>
                </a:cxn>
                <a:cxn ang="0">
                  <a:pos x="355" y="0"/>
                </a:cxn>
                <a:cxn ang="0">
                  <a:pos x="267" y="87"/>
                </a:cxn>
                <a:cxn ang="0">
                  <a:pos x="269" y="134"/>
                </a:cxn>
                <a:cxn ang="0">
                  <a:pos x="0" y="397"/>
                </a:cxn>
                <a:cxn ang="0">
                  <a:pos x="0" y="418"/>
                </a:cxn>
                <a:cxn ang="0">
                  <a:pos x="23" y="418"/>
                </a:cxn>
                <a:cxn ang="0">
                  <a:pos x="286" y="149"/>
                </a:cxn>
              </a:cxnLst>
              <a:rect l="txL" t="txT" r="txR" b="tx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  <a:lnTo>
                    <a:pt x="286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1592262" y="909638"/>
              <a:ext cx="661988" cy="663575"/>
            </a:xfrm>
            <a:custGeom>
              <a:avLst/>
              <a:gdLst>
                <a:gd name="txL" fmla="*/ 0 w 417"/>
                <a:gd name="txT" fmla="*/ 0 h 418"/>
                <a:gd name="txR" fmla="*/ 417 w 417"/>
                <a:gd name="txB" fmla="*/ 418 h 418"/>
              </a:gdLst>
              <a:ahLst/>
              <a:cxnLst>
                <a:cxn ang="0">
                  <a:pos x="286" y="149"/>
                </a:cxn>
                <a:cxn ang="0">
                  <a:pos x="330" y="149"/>
                </a:cxn>
                <a:cxn ang="0">
                  <a:pos x="417" y="61"/>
                </a:cxn>
                <a:cxn ang="0">
                  <a:pos x="357" y="61"/>
                </a:cxn>
                <a:cxn ang="0">
                  <a:pos x="355" y="0"/>
                </a:cxn>
                <a:cxn ang="0">
                  <a:pos x="267" y="87"/>
                </a:cxn>
                <a:cxn ang="0">
                  <a:pos x="269" y="134"/>
                </a:cxn>
                <a:cxn ang="0">
                  <a:pos x="0" y="397"/>
                </a:cxn>
                <a:cxn ang="0">
                  <a:pos x="0" y="418"/>
                </a:cxn>
                <a:cxn ang="0">
                  <a:pos x="23" y="418"/>
                </a:cxn>
              </a:cxnLst>
              <a:rect l="txL" t="txT" r="txR" b="tx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</a:path>
              </a:pathLst>
            </a:custGeom>
            <a:noFill/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</p:grpSp>
      <p:sp>
        <p:nvSpPr>
          <p:cNvPr id="4117" name="矩形 39"/>
          <p:cNvSpPr/>
          <p:nvPr/>
        </p:nvSpPr>
        <p:spPr>
          <a:xfrm>
            <a:off x="4067175" y="1944688"/>
            <a:ext cx="489114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spc="-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2" charset="0"/>
              </a:rPr>
              <a:t>Domestic Hot Water Problem</a:t>
            </a:r>
            <a:endParaRPr lang="zh-CN" altLang="en-US" sz="2800" spc="-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pitchFamily="2" charset="0"/>
            </a:endParaRPr>
          </a:p>
        </p:txBody>
      </p:sp>
      <p:sp>
        <p:nvSpPr>
          <p:cNvPr id="4118" name="圆角矩形 2"/>
          <p:cNvSpPr/>
          <p:nvPr/>
        </p:nvSpPr>
        <p:spPr>
          <a:xfrm>
            <a:off x="4503420" y="2959100"/>
            <a:ext cx="4144645" cy="6267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Group 4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郭嘉茗 柳煜辰 乌鑫亮 夏悦然 郁程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DB5D0A9-DC3E-45FD-ADAB-12FC17E1E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" t="4503" r="2149" b="2826"/>
          <a:stretch/>
        </p:blipFill>
        <p:spPr>
          <a:xfrm>
            <a:off x="0" y="-1"/>
            <a:ext cx="9144000" cy="5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F6D443BB-3B2D-4CC1-BCB7-77BE8395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975360"/>
            <a:ext cx="7002780" cy="34137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Current Situation of Renewable Energy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Consumer Psychology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Types of Water Heaters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Imperfect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Existing Solution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椭圆 26"/>
          <p:cNvSpPr/>
          <p:nvPr/>
        </p:nvSpPr>
        <p:spPr>
          <a:xfrm>
            <a:off x="4022162" y="1759744"/>
            <a:ext cx="1120775" cy="1122362"/>
          </a:xfrm>
          <a:prstGeom prst="ellipse">
            <a:avLst/>
          </a:prstGeom>
          <a:gradFill rotWithShape="1">
            <a:gsLst>
              <a:gs pos="0">
                <a:srgbClr val="27506E">
                  <a:alpha val="100000"/>
                </a:srgbClr>
              </a:gs>
              <a:gs pos="100000">
                <a:srgbClr val="1D3C52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矩形 28"/>
          <p:cNvSpPr/>
          <p:nvPr/>
        </p:nvSpPr>
        <p:spPr>
          <a:xfrm>
            <a:off x="2938486" y="2971800"/>
            <a:ext cx="3267048" cy="4924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dirty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Field Research &amp; Insights</a:t>
            </a:r>
            <a:endParaRPr lang="zh-CN" altLang="en-US" sz="2000" dirty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9" name="Group 85">
            <a:extLst>
              <a:ext uri="{FF2B5EF4-FFF2-40B4-BE49-F238E27FC236}">
                <a16:creationId xmlns:a16="http://schemas.microsoft.com/office/drawing/2014/main" xmlns="" id="{158CC9CC-2041-467B-A301-495440BEDF6A}"/>
              </a:ext>
            </a:extLst>
          </p:cNvPr>
          <p:cNvGrpSpPr/>
          <p:nvPr/>
        </p:nvGrpSpPr>
        <p:grpSpPr>
          <a:xfrm>
            <a:off x="4345532" y="2099148"/>
            <a:ext cx="455067" cy="430691"/>
            <a:chOff x="0" y="0"/>
            <a:chExt cx="446088" cy="446088"/>
          </a:xfrm>
        </p:grpSpPr>
        <p:sp>
          <p:nvSpPr>
            <p:cNvPr id="10" name="Freeform 78">
              <a:extLst>
                <a:ext uri="{FF2B5EF4-FFF2-40B4-BE49-F238E27FC236}">
                  <a16:creationId xmlns:a16="http://schemas.microsoft.com/office/drawing/2014/main" xmlns="" id="{C44319FE-BEB9-4746-A81B-55F9F7FAEC94}"/>
                </a:ext>
              </a:extLst>
            </p:cNvPr>
            <p:cNvSpPr/>
            <p:nvPr/>
          </p:nvSpPr>
          <p:spPr>
            <a:xfrm>
              <a:off x="0" y="0"/>
              <a:ext cx="446088" cy="446088"/>
            </a:xfrm>
            <a:custGeom>
              <a:avLst/>
              <a:gdLst>
                <a:gd name="txL" fmla="*/ 0 w 580"/>
                <a:gd name="txT" fmla="*/ 0 h 580"/>
                <a:gd name="txR" fmla="*/ 580 w 580"/>
                <a:gd name="txB" fmla="*/ 580 h 580"/>
              </a:gdLst>
              <a:ahLst/>
              <a:cxnLst>
                <a:cxn ang="0">
                  <a:pos x="539" y="141"/>
                </a:cxn>
                <a:cxn ang="0">
                  <a:pos x="509" y="171"/>
                </a:cxn>
                <a:cxn ang="0">
                  <a:pos x="489" y="181"/>
                </a:cxn>
                <a:cxn ang="0">
                  <a:pos x="517" y="290"/>
                </a:cxn>
                <a:cxn ang="0">
                  <a:pos x="290" y="517"/>
                </a:cxn>
                <a:cxn ang="0">
                  <a:pos x="63" y="290"/>
                </a:cxn>
                <a:cxn ang="0">
                  <a:pos x="290" y="63"/>
                </a:cxn>
                <a:cxn ang="0">
                  <a:pos x="401" y="92"/>
                </a:cxn>
                <a:cxn ang="0">
                  <a:pos x="411" y="72"/>
                </a:cxn>
                <a:cxn ang="0">
                  <a:pos x="441" y="42"/>
                </a:cxn>
                <a:cxn ang="0">
                  <a:pos x="290" y="0"/>
                </a:cxn>
                <a:cxn ang="0">
                  <a:pos x="0" y="290"/>
                </a:cxn>
                <a:cxn ang="0">
                  <a:pos x="290" y="580"/>
                </a:cxn>
                <a:cxn ang="0">
                  <a:pos x="580" y="290"/>
                </a:cxn>
                <a:cxn ang="0">
                  <a:pos x="539" y="141"/>
                </a:cxn>
              </a:cxnLst>
              <a:rect l="txL" t="txT" r="txR" b="tx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lvl="0">
                <a:lnSpc>
                  <a:spcPct val="100000"/>
                </a:lnSpc>
              </a:pPr>
              <a:endParaRPr sz="1800">
                <a:solidFill>
                  <a:srgbClr val="000000"/>
                </a:solidFill>
                <a:latin typeface="微软雅黑" panose="020B0503020204020204" charset="-122"/>
                <a:ea typeface="Microsoft YaHei UI" charset="0"/>
                <a:sym typeface="微软雅黑" panose="020B0503020204020204" charset="-122"/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xmlns="" id="{2BCC55F5-AF7A-47CA-B82B-DA7142BE9FDD}"/>
                </a:ext>
              </a:extLst>
            </p:cNvPr>
            <p:cNvSpPr/>
            <p:nvPr/>
          </p:nvSpPr>
          <p:spPr>
            <a:xfrm>
              <a:off x="180975" y="12700"/>
              <a:ext cx="252413" cy="252413"/>
            </a:xfrm>
            <a:custGeom>
              <a:avLst/>
              <a:gdLst>
                <a:gd name="txL" fmla="*/ 0 w 329"/>
                <a:gd name="txT" fmla="*/ 0 h 328"/>
                <a:gd name="txR" fmla="*/ 329 w 329"/>
                <a:gd name="txB" fmla="*/ 328 h 328"/>
              </a:gdLst>
              <a:ahLst/>
              <a:cxnLst>
                <a:cxn ang="0">
                  <a:pos x="186" y="67"/>
                </a:cxn>
                <a:cxn ang="0">
                  <a:pos x="249" y="4"/>
                </a:cxn>
                <a:cxn ang="0">
                  <a:pos x="257" y="7"/>
                </a:cxn>
                <a:cxn ang="0">
                  <a:pos x="263" y="66"/>
                </a:cxn>
                <a:cxn ang="0">
                  <a:pos x="322" y="71"/>
                </a:cxn>
                <a:cxn ang="0">
                  <a:pos x="325" y="80"/>
                </a:cxn>
                <a:cxn ang="0">
                  <a:pos x="262" y="142"/>
                </a:cxn>
                <a:cxn ang="0">
                  <a:pos x="245" y="149"/>
                </a:cxn>
                <a:cxn ang="0">
                  <a:pos x="207" y="145"/>
                </a:cxn>
                <a:cxn ang="0">
                  <a:pos x="99" y="253"/>
                </a:cxn>
                <a:cxn ang="0">
                  <a:pos x="89" y="309"/>
                </a:cxn>
                <a:cxn ang="0">
                  <a:pos x="19" y="309"/>
                </a:cxn>
                <a:cxn ang="0">
                  <a:pos x="19" y="239"/>
                </a:cxn>
                <a:cxn ang="0">
                  <a:pos x="75" y="230"/>
                </a:cxn>
                <a:cxn ang="0">
                  <a:pos x="184" y="121"/>
                </a:cxn>
                <a:cxn ang="0">
                  <a:pos x="180" y="84"/>
                </a:cxn>
                <a:cxn ang="0">
                  <a:pos x="186" y="67"/>
                </a:cxn>
              </a:cxnLst>
              <a:rect l="txL" t="txT" r="txR" b="tx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lvl="0">
                <a:lnSpc>
                  <a:spcPct val="100000"/>
                </a:lnSpc>
              </a:pPr>
              <a:endParaRPr sz="1800">
                <a:solidFill>
                  <a:srgbClr val="000000"/>
                </a:solidFill>
                <a:latin typeface="微软雅黑" panose="020B0503020204020204" charset="-122"/>
                <a:ea typeface="Microsoft YaHei UI" charset="0"/>
                <a:sym typeface="微软雅黑" panose="020B0503020204020204" charset="-122"/>
              </a:endParaRPr>
            </a:p>
          </p:txBody>
        </p:sp>
        <p:sp>
          <p:nvSpPr>
            <p:cNvPr id="12" name="Freeform 80">
              <a:extLst>
                <a:ext uri="{FF2B5EF4-FFF2-40B4-BE49-F238E27FC236}">
                  <a16:creationId xmlns:a16="http://schemas.microsoft.com/office/drawing/2014/main" xmlns="" id="{0CCF0D72-714D-4D93-95B0-387B4C5DDFBF}"/>
                </a:ext>
              </a:extLst>
            </p:cNvPr>
            <p:cNvSpPr/>
            <p:nvPr/>
          </p:nvSpPr>
          <p:spPr>
            <a:xfrm>
              <a:off x="92075" y="92075"/>
              <a:ext cx="261938" cy="261938"/>
            </a:xfrm>
            <a:custGeom>
              <a:avLst/>
              <a:gdLst>
                <a:gd name="txL" fmla="*/ 0 w 340"/>
                <a:gd name="txT" fmla="*/ 0 h 340"/>
                <a:gd name="txR" fmla="*/ 340 w 340"/>
                <a:gd name="txB" fmla="*/ 340 h 340"/>
              </a:gdLst>
              <a:ahLst/>
              <a:cxnLst>
                <a:cxn ang="0">
                  <a:pos x="170" y="73"/>
                </a:cxn>
                <a:cxn ang="0">
                  <a:pos x="212" y="83"/>
                </a:cxn>
                <a:cxn ang="0">
                  <a:pos x="266" y="30"/>
                </a:cxn>
                <a:cxn ang="0">
                  <a:pos x="170" y="0"/>
                </a:cxn>
                <a:cxn ang="0">
                  <a:pos x="0" y="170"/>
                </a:cxn>
                <a:cxn ang="0">
                  <a:pos x="170" y="340"/>
                </a:cxn>
                <a:cxn ang="0">
                  <a:pos x="340" y="170"/>
                </a:cxn>
                <a:cxn ang="0">
                  <a:pos x="311" y="76"/>
                </a:cxn>
                <a:cxn ang="0">
                  <a:pos x="258" y="130"/>
                </a:cxn>
                <a:cxn ang="0">
                  <a:pos x="267" y="170"/>
                </a:cxn>
                <a:cxn ang="0">
                  <a:pos x="170" y="267"/>
                </a:cxn>
                <a:cxn ang="0">
                  <a:pos x="73" y="170"/>
                </a:cxn>
                <a:cxn ang="0">
                  <a:pos x="170" y="73"/>
                </a:cxn>
              </a:cxnLst>
              <a:rect l="txL" t="txT" r="txR" b="tx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lvl="0">
                <a:lnSpc>
                  <a:spcPct val="100000"/>
                </a:lnSpc>
              </a:pPr>
              <a:endParaRPr sz="1800">
                <a:solidFill>
                  <a:srgbClr val="000000"/>
                </a:solidFill>
                <a:latin typeface="微软雅黑" panose="020B0503020204020204" charset="-122"/>
                <a:ea typeface="Microsoft YaHei UI" charset="0"/>
                <a:sym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ACCDD20-7134-4787-B340-980DDA27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1005840"/>
            <a:ext cx="6961097" cy="380770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EB5E9D9-7DE4-4231-9D9F-2B0E1AD2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278" y="488315"/>
            <a:ext cx="509778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The time before hot water starts to flow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xmlns="" id="{9CE71721-D144-4141-BE79-71BE610C45DE}"/>
              </a:ext>
            </a:extLst>
          </p:cNvPr>
          <p:cNvSpPr/>
          <p:nvPr/>
        </p:nvSpPr>
        <p:spPr>
          <a:xfrm>
            <a:off x="1824990" y="1516380"/>
            <a:ext cx="7113270" cy="50292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Consumers are unwilling to pay to solve the problem.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7EA397EE-9F41-47B4-8DB0-F93EA54F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278"/>
            <a:ext cx="176022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assumptions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37B006F-DA41-4DAF-9770-3E07B396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4517"/>
            <a:ext cx="8528152" cy="337558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C5CEA01-1789-41ED-B612-12037CE5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76" y="518872"/>
            <a:ext cx="746760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The price customers are willing to pay to solve the problem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箭头 9224">
            <a:extLst>
              <a:ext uri="{FF2B5EF4-FFF2-40B4-BE49-F238E27FC236}">
                <a16:creationId xmlns:a16="http://schemas.microsoft.com/office/drawing/2014/main" xmlns="" id="{F958F780-1B4D-48FE-B7BC-0144A7B3E1BE}"/>
              </a:ext>
            </a:extLst>
          </p:cNvPr>
          <p:cNvSpPr/>
          <p:nvPr/>
        </p:nvSpPr>
        <p:spPr>
          <a:xfrm rot="5400000">
            <a:off x="4914026" y="2305209"/>
            <a:ext cx="927577" cy="542766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xmlns="" id="{9CE71721-D144-4141-BE79-71BE610C45DE}"/>
              </a:ext>
            </a:extLst>
          </p:cNvPr>
          <p:cNvSpPr/>
          <p:nvPr/>
        </p:nvSpPr>
        <p:spPr>
          <a:xfrm>
            <a:off x="1824990" y="1516380"/>
            <a:ext cx="7113270" cy="50292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Consumers are unwilling to pay to solve the problem.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xmlns="" id="{4C7F23C1-6E7B-43DD-9997-46C038B8F004}"/>
              </a:ext>
            </a:extLst>
          </p:cNvPr>
          <p:cNvSpPr/>
          <p:nvPr/>
        </p:nvSpPr>
        <p:spPr>
          <a:xfrm>
            <a:off x="1817370" y="3147377"/>
            <a:ext cx="7120890" cy="48704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Actually, 74.2% consumers are willing to pay but with limited money.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7EA397EE-9F41-47B4-8DB0-F93EA54F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278"/>
            <a:ext cx="176022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assumptions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9870FD85-E687-49AA-8304-DD6CAB802293}"/>
              </a:ext>
            </a:extLst>
          </p:cNvPr>
          <p:cNvSpPr txBox="1">
            <a:spLocks/>
          </p:cNvSpPr>
          <p:nvPr/>
        </p:nvSpPr>
        <p:spPr>
          <a:xfrm>
            <a:off x="185737" y="3202143"/>
            <a:ext cx="1388745" cy="517525"/>
          </a:xfrm>
          <a:prstGeom prst="rect">
            <a:avLst/>
          </a:prstGeom>
        </p:spPr>
        <p:txBody>
          <a:bodyPr/>
          <a:lstStyle>
            <a:lvl1pPr marL="685800" lvl="0" indent="-685800" algn="l" eaLnBrk="1" latinLnBrk="0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</a:lstStyle>
          <a:p>
            <a:pPr defTabSz="914400" fontAlgn="auto">
              <a:spcAft>
                <a:spcPts val="0"/>
              </a:spcAft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real case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5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xmlns="" id="{9CE71721-D144-4141-BE79-71BE610C45DE}"/>
              </a:ext>
            </a:extLst>
          </p:cNvPr>
          <p:cNvSpPr/>
          <p:nvPr/>
        </p:nvSpPr>
        <p:spPr>
          <a:xfrm>
            <a:off x="1824990" y="1516380"/>
            <a:ext cx="7113270" cy="50292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spc="100" dirty="0">
                <a:solidFill>
                  <a:schemeClr val="bg1"/>
                </a:solidFill>
              </a:rPr>
              <a:t>Consumers are willing to save water.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7EA397EE-9F41-47B4-8DB0-F93EA54F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278"/>
            <a:ext cx="176022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assumptions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69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——Which is more important?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——Puzzled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箭头 9224">
            <a:extLst>
              <a:ext uri="{FF2B5EF4-FFF2-40B4-BE49-F238E27FC236}">
                <a16:creationId xmlns:a16="http://schemas.microsoft.com/office/drawing/2014/main" xmlns="" id="{F958F780-1B4D-48FE-B7BC-0144A7B3E1BE}"/>
              </a:ext>
            </a:extLst>
          </p:cNvPr>
          <p:cNvSpPr/>
          <p:nvPr/>
        </p:nvSpPr>
        <p:spPr>
          <a:xfrm rot="5400000">
            <a:off x="4914026" y="2305209"/>
            <a:ext cx="927577" cy="542766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xmlns="" id="{9CE71721-D144-4141-BE79-71BE610C45DE}"/>
              </a:ext>
            </a:extLst>
          </p:cNvPr>
          <p:cNvSpPr/>
          <p:nvPr/>
        </p:nvSpPr>
        <p:spPr>
          <a:xfrm>
            <a:off x="1824990" y="1516380"/>
            <a:ext cx="7113270" cy="50292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spc="100" dirty="0">
                <a:solidFill>
                  <a:schemeClr val="bg1"/>
                </a:solidFill>
              </a:rPr>
              <a:t>Consumers are willing to save water.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xmlns="" id="{4C7F23C1-6E7B-43DD-9997-46C038B8F004}"/>
              </a:ext>
            </a:extLst>
          </p:cNvPr>
          <p:cNvSpPr/>
          <p:nvPr/>
        </p:nvSpPr>
        <p:spPr>
          <a:xfrm>
            <a:off x="1817370" y="3147377"/>
            <a:ext cx="7120890" cy="48704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</a:rPr>
              <a:t>Waste water costs little about which some consumers don’t care.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7EA397EE-9F41-47B4-8DB0-F93EA54F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278"/>
            <a:ext cx="176022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assumptions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9870FD85-E687-49AA-8304-DD6CAB802293}"/>
              </a:ext>
            </a:extLst>
          </p:cNvPr>
          <p:cNvSpPr txBox="1">
            <a:spLocks/>
          </p:cNvSpPr>
          <p:nvPr/>
        </p:nvSpPr>
        <p:spPr>
          <a:xfrm>
            <a:off x="185737" y="3202143"/>
            <a:ext cx="1388745" cy="517525"/>
          </a:xfrm>
          <a:prstGeom prst="rect">
            <a:avLst/>
          </a:prstGeom>
        </p:spPr>
        <p:txBody>
          <a:bodyPr/>
          <a:lstStyle>
            <a:lvl1pPr marL="685800" lvl="0" indent="-685800" algn="l" eaLnBrk="1" latinLnBrk="0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</a:lstStyle>
          <a:p>
            <a:pPr defTabSz="914400" fontAlgn="auto">
              <a:spcAft>
                <a:spcPts val="0"/>
              </a:spcAft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real case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val 8"/>
          <p:cNvSpPr/>
          <p:nvPr/>
        </p:nvSpPr>
        <p:spPr>
          <a:xfrm>
            <a:off x="425450" y="2651125"/>
            <a:ext cx="138113" cy="138113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121920" tIns="60960" rIns="121920" bIns="60960" anchor="t"/>
          <a:lstStyle/>
          <a:p>
            <a:pPr lvl="0">
              <a:lnSpc>
                <a:spcPct val="100000"/>
              </a:lnSpc>
            </a:pPr>
            <a:endParaRPr sz="24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4" name="Freeform 10"/>
          <p:cNvSpPr/>
          <p:nvPr/>
        </p:nvSpPr>
        <p:spPr>
          <a:xfrm>
            <a:off x="420688" y="1689100"/>
            <a:ext cx="1814512" cy="1020763"/>
          </a:xfrm>
          <a:custGeom>
            <a:avLst/>
            <a:gdLst>
              <a:gd name="txL" fmla="*/ 0 w 597"/>
              <a:gd name="txT" fmla="*/ 0 h 333"/>
              <a:gd name="txR" fmla="*/ 597 w 597"/>
              <a:gd name="txB" fmla="*/ 333 h 333"/>
            </a:gdLst>
            <a:ahLst/>
            <a:cxnLst>
              <a:cxn ang="0">
                <a:pos x="583" y="291"/>
              </a:cxn>
              <a:cxn ang="0">
                <a:pos x="291" y="0"/>
              </a:cxn>
              <a:cxn ang="0">
                <a:pos x="0" y="291"/>
              </a:cxn>
              <a:cxn ang="0">
                <a:pos x="49" y="291"/>
              </a:cxn>
              <a:cxn ang="0">
                <a:pos x="291" y="49"/>
              </a:cxn>
              <a:cxn ang="0">
                <a:pos x="534" y="291"/>
              </a:cxn>
              <a:cxn ang="0">
                <a:pos x="520" y="291"/>
              </a:cxn>
              <a:cxn ang="0">
                <a:pos x="559" y="333"/>
              </a:cxn>
              <a:cxn ang="0">
                <a:pos x="597" y="291"/>
              </a:cxn>
              <a:cxn ang="0">
                <a:pos x="583" y="291"/>
              </a:cxn>
            </a:cxnLst>
            <a:rect l="txL" t="txT" r="txR" b="tx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vert="horz" wrap="square" lIns="121920" tIns="60960" rIns="121920" bIns="60960" anchor="t"/>
          <a:lstStyle/>
          <a:p>
            <a:pPr lvl="0">
              <a:lnSpc>
                <a:spcPct val="100000"/>
              </a:lnSpc>
            </a:pPr>
            <a:endParaRPr sz="24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5" name="Freeform 14"/>
          <p:cNvSpPr/>
          <p:nvPr/>
        </p:nvSpPr>
        <p:spPr>
          <a:xfrm>
            <a:off x="3667125" y="1689100"/>
            <a:ext cx="1809750" cy="1020763"/>
          </a:xfrm>
          <a:custGeom>
            <a:avLst/>
            <a:gdLst>
              <a:gd name="txL" fmla="*/ 0 w 596"/>
              <a:gd name="txT" fmla="*/ 0 h 333"/>
              <a:gd name="txR" fmla="*/ 596 w 596"/>
              <a:gd name="txB" fmla="*/ 333 h 333"/>
            </a:gdLst>
            <a:ahLst/>
            <a:cxnLst>
              <a:cxn ang="0">
                <a:pos x="582" y="291"/>
              </a:cxn>
              <a:cxn ang="0">
                <a:pos x="291" y="0"/>
              </a:cxn>
              <a:cxn ang="0">
                <a:pos x="0" y="266"/>
              </a:cxn>
              <a:cxn ang="0">
                <a:pos x="24" y="240"/>
              </a:cxn>
              <a:cxn ang="0">
                <a:pos x="49" y="268"/>
              </a:cxn>
              <a:cxn ang="0">
                <a:pos x="291" y="49"/>
              </a:cxn>
              <a:cxn ang="0">
                <a:pos x="533" y="291"/>
              </a:cxn>
              <a:cxn ang="0">
                <a:pos x="520" y="291"/>
              </a:cxn>
              <a:cxn ang="0">
                <a:pos x="558" y="333"/>
              </a:cxn>
              <a:cxn ang="0">
                <a:pos x="596" y="291"/>
              </a:cxn>
              <a:cxn ang="0">
                <a:pos x="582" y="291"/>
              </a:cxn>
            </a:cxnLst>
            <a:rect l="txL" t="txT" r="txR" b="tx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vert="horz" wrap="square" lIns="121920" tIns="60960" rIns="121920" bIns="60960" anchor="t"/>
          <a:lstStyle/>
          <a:p>
            <a:pPr lvl="0">
              <a:lnSpc>
                <a:spcPct val="100000"/>
              </a:lnSpc>
            </a:pPr>
            <a:endParaRPr sz="24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6" name="Freeform 15"/>
          <p:cNvSpPr/>
          <p:nvPr/>
        </p:nvSpPr>
        <p:spPr>
          <a:xfrm>
            <a:off x="2044700" y="2455863"/>
            <a:ext cx="1809750" cy="1019175"/>
          </a:xfrm>
          <a:custGeom>
            <a:avLst/>
            <a:gdLst>
              <a:gd name="txL" fmla="*/ 0 w 596"/>
              <a:gd name="txT" fmla="*/ 0 h 333"/>
              <a:gd name="txR" fmla="*/ 596 w 596"/>
              <a:gd name="txB" fmla="*/ 333 h 333"/>
            </a:gdLst>
            <a:ahLst/>
            <a:cxnLst>
              <a:cxn ang="0">
                <a:pos x="558" y="0"/>
              </a:cxn>
              <a:cxn ang="0">
                <a:pos x="520" y="41"/>
              </a:cxn>
              <a:cxn ang="0">
                <a:pos x="533" y="41"/>
              </a:cxn>
              <a:cxn ang="0">
                <a:pos x="291" y="284"/>
              </a:cxn>
              <a:cxn ang="0">
                <a:pos x="49" y="65"/>
              </a:cxn>
              <a:cxn ang="0">
                <a:pos x="24" y="93"/>
              </a:cxn>
              <a:cxn ang="0">
                <a:pos x="0" y="67"/>
              </a:cxn>
              <a:cxn ang="0">
                <a:pos x="291" y="333"/>
              </a:cxn>
              <a:cxn ang="0">
                <a:pos x="582" y="41"/>
              </a:cxn>
              <a:cxn ang="0">
                <a:pos x="596" y="41"/>
              </a:cxn>
              <a:cxn ang="0">
                <a:pos x="558" y="0"/>
              </a:cxn>
            </a:cxnLst>
            <a:rect l="txL" t="txT" r="txR" b="tx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vert="horz" wrap="square" lIns="121920" tIns="60960" rIns="121920" bIns="60960" anchor="t"/>
          <a:lstStyle/>
          <a:p>
            <a:pPr lvl="0">
              <a:lnSpc>
                <a:spcPct val="100000"/>
              </a:lnSpc>
            </a:pPr>
            <a:endParaRPr sz="24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7" name="Freeform 16"/>
          <p:cNvSpPr/>
          <p:nvPr/>
        </p:nvSpPr>
        <p:spPr>
          <a:xfrm>
            <a:off x="6911975" y="1689100"/>
            <a:ext cx="1808163" cy="1020763"/>
          </a:xfrm>
          <a:custGeom>
            <a:avLst/>
            <a:gdLst>
              <a:gd name="txL" fmla="*/ 0 w 595"/>
              <a:gd name="txT" fmla="*/ 0 h 333"/>
              <a:gd name="txR" fmla="*/ 595 w 595"/>
              <a:gd name="txB" fmla="*/ 333 h 333"/>
            </a:gdLst>
            <a:ahLst/>
            <a:cxnLst>
              <a:cxn ang="0">
                <a:pos x="581" y="291"/>
              </a:cxn>
              <a:cxn ang="0">
                <a:pos x="290" y="0"/>
              </a:cxn>
              <a:cxn ang="0">
                <a:pos x="0" y="263"/>
              </a:cxn>
              <a:cxn ang="0">
                <a:pos x="23" y="238"/>
              </a:cxn>
              <a:cxn ang="0">
                <a:pos x="49" y="266"/>
              </a:cxn>
              <a:cxn ang="0">
                <a:pos x="290" y="49"/>
              </a:cxn>
              <a:cxn ang="0">
                <a:pos x="532" y="291"/>
              </a:cxn>
              <a:cxn ang="0">
                <a:pos x="519" y="291"/>
              </a:cxn>
              <a:cxn ang="0">
                <a:pos x="557" y="333"/>
              </a:cxn>
              <a:cxn ang="0">
                <a:pos x="595" y="291"/>
              </a:cxn>
              <a:cxn ang="0">
                <a:pos x="581" y="291"/>
              </a:cxn>
            </a:cxnLst>
            <a:rect l="txL" t="txT" r="txR" b="tx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vert="horz" wrap="square" lIns="121920" tIns="60960" rIns="121920" bIns="60960" anchor="t"/>
          <a:lstStyle/>
          <a:p>
            <a:pPr lvl="0">
              <a:lnSpc>
                <a:spcPct val="100000"/>
              </a:lnSpc>
            </a:pPr>
            <a:endParaRPr sz="24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8" name="Freeform 17"/>
          <p:cNvSpPr/>
          <p:nvPr/>
        </p:nvSpPr>
        <p:spPr>
          <a:xfrm>
            <a:off x="5289550" y="2455863"/>
            <a:ext cx="1809750" cy="1019175"/>
          </a:xfrm>
          <a:custGeom>
            <a:avLst/>
            <a:gdLst>
              <a:gd name="txL" fmla="*/ 0 w 596"/>
              <a:gd name="txT" fmla="*/ 0 h 333"/>
              <a:gd name="txR" fmla="*/ 596 w 596"/>
              <a:gd name="txB" fmla="*/ 333 h 333"/>
            </a:gdLst>
            <a:ahLst/>
            <a:cxnLst>
              <a:cxn ang="0">
                <a:pos x="558" y="0"/>
              </a:cxn>
              <a:cxn ang="0">
                <a:pos x="520" y="41"/>
              </a:cxn>
              <a:cxn ang="0">
                <a:pos x="533" y="41"/>
              </a:cxn>
              <a:cxn ang="0">
                <a:pos x="291" y="284"/>
              </a:cxn>
              <a:cxn ang="0">
                <a:pos x="49" y="65"/>
              </a:cxn>
              <a:cxn ang="0">
                <a:pos x="24" y="93"/>
              </a:cxn>
              <a:cxn ang="0">
                <a:pos x="0" y="67"/>
              </a:cxn>
              <a:cxn ang="0">
                <a:pos x="291" y="333"/>
              </a:cxn>
              <a:cxn ang="0">
                <a:pos x="582" y="41"/>
              </a:cxn>
              <a:cxn ang="0">
                <a:pos x="596" y="41"/>
              </a:cxn>
              <a:cxn ang="0">
                <a:pos x="558" y="0"/>
              </a:cxn>
            </a:cxnLst>
            <a:rect l="txL" t="txT" r="txR" b="tx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 vert="horz" wrap="square" lIns="121920" tIns="60960" rIns="121920" bIns="60960" anchor="t"/>
          <a:lstStyle/>
          <a:p>
            <a:pPr lvl="0">
              <a:lnSpc>
                <a:spcPct val="100000"/>
              </a:lnSpc>
            </a:pPr>
            <a:endParaRPr sz="24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50" name="矩形 2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55003" y="3325495"/>
            <a:ext cx="1277937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Topic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52" name="矩形 29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2286953" y="1489045"/>
            <a:ext cx="132524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Problem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253" name="组合 1"/>
          <p:cNvGrpSpPr/>
          <p:nvPr/>
        </p:nvGrpSpPr>
        <p:grpSpPr>
          <a:xfrm>
            <a:off x="777875" y="2087563"/>
            <a:ext cx="1057275" cy="1057275"/>
            <a:chOff x="0" y="0"/>
            <a:chExt cx="1057591" cy="1057590"/>
          </a:xfrm>
        </p:grpSpPr>
        <p:sp>
          <p:nvSpPr>
            <p:cNvPr id="10254" name="Oval 9"/>
            <p:cNvSpPr/>
            <p:nvPr/>
          </p:nvSpPr>
          <p:spPr>
            <a:xfrm>
              <a:off x="0" y="0"/>
              <a:ext cx="1057591" cy="105759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100000"/>
                  </a:srgbClr>
                </a:gs>
                <a:gs pos="34999">
                  <a:srgbClr val="F2F2F2">
                    <a:alpha val="100000"/>
                  </a:srgbClr>
                </a:gs>
                <a:gs pos="100000">
                  <a:srgbClr val="D8D8D8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2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5" name="矩形 3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  <p:cNvSpPr/>
            <p:nvPr/>
          </p:nvSpPr>
          <p:spPr>
            <a:xfrm>
              <a:off x="28446" y="359518"/>
              <a:ext cx="100069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chemeClr val="accent1"/>
                  </a:solidFill>
                  <a:latin typeface="Arial" panose="020B0604020202020204" pitchFamily="34" charset="0"/>
                  <a:ea typeface="方正兰亭黑_GBK" pitchFamily="2" charset="-122"/>
                  <a:sym typeface="Arial" panose="020B0604020202020204" pitchFamily="34" charset="0"/>
                </a:rPr>
                <a:t>STEP 1</a:t>
              </a:r>
            </a:p>
          </p:txBody>
        </p:sp>
      </p:grpSp>
      <p:grpSp>
        <p:nvGrpSpPr>
          <p:cNvPr id="10256" name="组合 43"/>
          <p:cNvGrpSpPr/>
          <p:nvPr/>
        </p:nvGrpSpPr>
        <p:grpSpPr>
          <a:xfrm>
            <a:off x="2420938" y="2135188"/>
            <a:ext cx="1057275" cy="1057275"/>
            <a:chOff x="0" y="0"/>
            <a:chExt cx="1057591" cy="1057590"/>
          </a:xfrm>
        </p:grpSpPr>
        <p:sp>
          <p:nvSpPr>
            <p:cNvPr id="10257" name="Oval 9"/>
            <p:cNvSpPr/>
            <p:nvPr/>
          </p:nvSpPr>
          <p:spPr>
            <a:xfrm>
              <a:off x="0" y="0"/>
              <a:ext cx="1057591" cy="105759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100000"/>
                  </a:srgbClr>
                </a:gs>
                <a:gs pos="34999">
                  <a:srgbClr val="F2F2F2">
                    <a:alpha val="100000"/>
                  </a:srgbClr>
                </a:gs>
                <a:gs pos="100000">
                  <a:srgbClr val="D8D8D8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2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8" name="矩形 45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  <p:cNvSpPr/>
            <p:nvPr/>
          </p:nvSpPr>
          <p:spPr>
            <a:xfrm>
              <a:off x="28446" y="359518"/>
              <a:ext cx="100069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chemeClr val="accent1"/>
                  </a:solidFill>
                  <a:latin typeface="Arial" panose="020B0604020202020204" pitchFamily="34" charset="0"/>
                  <a:ea typeface="方正兰亭黑_GBK" pitchFamily="2" charset="-122"/>
                  <a:sym typeface="Arial" panose="020B0604020202020204" pitchFamily="34" charset="0"/>
                </a:rPr>
                <a:t>STEP 2</a:t>
              </a:r>
            </a:p>
          </p:txBody>
        </p:sp>
      </p:grpSp>
      <p:grpSp>
        <p:nvGrpSpPr>
          <p:cNvPr id="10259" name="组合 46"/>
          <p:cNvGrpSpPr/>
          <p:nvPr/>
        </p:nvGrpSpPr>
        <p:grpSpPr>
          <a:xfrm>
            <a:off x="4019550" y="2135188"/>
            <a:ext cx="1057275" cy="1057275"/>
            <a:chOff x="0" y="0"/>
            <a:chExt cx="1057591" cy="1057590"/>
          </a:xfrm>
        </p:grpSpPr>
        <p:sp>
          <p:nvSpPr>
            <p:cNvPr id="10260" name="Oval 9"/>
            <p:cNvSpPr/>
            <p:nvPr/>
          </p:nvSpPr>
          <p:spPr>
            <a:xfrm>
              <a:off x="0" y="0"/>
              <a:ext cx="1057591" cy="105759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100000"/>
                  </a:srgbClr>
                </a:gs>
                <a:gs pos="34999">
                  <a:srgbClr val="F2F2F2">
                    <a:alpha val="100000"/>
                  </a:srgbClr>
                </a:gs>
                <a:gs pos="100000">
                  <a:srgbClr val="D8D8D8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2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1" name="矩形 48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  <p:cNvSpPr/>
            <p:nvPr/>
          </p:nvSpPr>
          <p:spPr>
            <a:xfrm>
              <a:off x="28446" y="359518"/>
              <a:ext cx="100069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chemeClr val="accent1"/>
                  </a:solidFill>
                  <a:latin typeface="Arial" panose="020B0604020202020204" pitchFamily="34" charset="0"/>
                  <a:ea typeface="方正兰亭黑_GBK" pitchFamily="2" charset="-122"/>
                  <a:sym typeface="Arial" panose="020B0604020202020204" pitchFamily="34" charset="0"/>
                </a:rPr>
                <a:t>STEP 3</a:t>
              </a:r>
            </a:p>
          </p:txBody>
        </p:sp>
      </p:grpSp>
      <p:grpSp>
        <p:nvGrpSpPr>
          <p:cNvPr id="10262" name="组合 49"/>
          <p:cNvGrpSpPr/>
          <p:nvPr/>
        </p:nvGrpSpPr>
        <p:grpSpPr>
          <a:xfrm>
            <a:off x="5651500" y="2152650"/>
            <a:ext cx="1057275" cy="1057275"/>
            <a:chOff x="0" y="0"/>
            <a:chExt cx="1057591" cy="1057590"/>
          </a:xfrm>
        </p:grpSpPr>
        <p:sp>
          <p:nvSpPr>
            <p:cNvPr id="10263" name="Oval 9"/>
            <p:cNvSpPr/>
            <p:nvPr/>
          </p:nvSpPr>
          <p:spPr>
            <a:xfrm>
              <a:off x="0" y="0"/>
              <a:ext cx="1057591" cy="105759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100000"/>
                  </a:srgbClr>
                </a:gs>
                <a:gs pos="34999">
                  <a:srgbClr val="F2F2F2">
                    <a:alpha val="100000"/>
                  </a:srgbClr>
                </a:gs>
                <a:gs pos="100000">
                  <a:srgbClr val="D8D8D8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2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4" name="矩形 5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  <p:cNvSpPr/>
            <p:nvPr/>
          </p:nvSpPr>
          <p:spPr>
            <a:xfrm>
              <a:off x="28446" y="359518"/>
              <a:ext cx="100069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chemeClr val="accent1"/>
                  </a:solidFill>
                  <a:latin typeface="Arial" panose="020B0604020202020204" pitchFamily="34" charset="0"/>
                  <a:ea typeface="方正兰亭黑_GBK" pitchFamily="2" charset="-122"/>
                  <a:sym typeface="Arial" panose="020B0604020202020204" pitchFamily="34" charset="0"/>
                </a:rPr>
                <a:t>STEP 4</a:t>
              </a:r>
            </a:p>
          </p:txBody>
        </p:sp>
      </p:grpSp>
      <p:grpSp>
        <p:nvGrpSpPr>
          <p:cNvPr id="10265" name="组合 52"/>
          <p:cNvGrpSpPr/>
          <p:nvPr/>
        </p:nvGrpSpPr>
        <p:grpSpPr>
          <a:xfrm>
            <a:off x="7235825" y="2181225"/>
            <a:ext cx="1057275" cy="1057275"/>
            <a:chOff x="0" y="0"/>
            <a:chExt cx="1057591" cy="1057590"/>
          </a:xfrm>
        </p:grpSpPr>
        <p:sp>
          <p:nvSpPr>
            <p:cNvPr id="10266" name="Oval 9"/>
            <p:cNvSpPr/>
            <p:nvPr/>
          </p:nvSpPr>
          <p:spPr>
            <a:xfrm>
              <a:off x="0" y="0"/>
              <a:ext cx="1057591" cy="105759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100000"/>
                  </a:srgbClr>
                </a:gs>
                <a:gs pos="34999">
                  <a:srgbClr val="F2F2F2">
                    <a:alpha val="100000"/>
                  </a:srgbClr>
                </a:gs>
                <a:gs pos="100000">
                  <a:srgbClr val="D8D8D8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2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67" name="矩形 54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  <p:cNvSpPr/>
            <p:nvPr/>
          </p:nvSpPr>
          <p:spPr>
            <a:xfrm>
              <a:off x="28446" y="359518"/>
              <a:ext cx="100069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chemeClr val="accent1"/>
                  </a:solidFill>
                  <a:latin typeface="Arial" panose="020B0604020202020204" pitchFamily="34" charset="0"/>
                  <a:ea typeface="方正兰亭黑_GBK" pitchFamily="2" charset="-122"/>
                  <a:sym typeface="Arial" panose="020B0604020202020204" pitchFamily="34" charset="0"/>
                </a:rPr>
                <a:t>STEP 5</a:t>
              </a:r>
            </a:p>
          </p:txBody>
        </p:sp>
      </p:grpSp>
      <p:sp>
        <p:nvSpPr>
          <p:cNvPr id="10269" name="矩形 5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3883660" y="3284608"/>
            <a:ext cx="1312227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Desk Research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71" name="矩形 60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7192168" y="3325495"/>
            <a:ext cx="1247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HMW</a:t>
            </a:r>
          </a:p>
        </p:txBody>
      </p:sp>
      <p:sp>
        <p:nvSpPr>
          <p:cNvPr id="10273" name="矩形 63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346482" y="1108888"/>
            <a:ext cx="1622288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Field </a:t>
            </a:r>
            <a:r>
              <a:rPr lang="en-US" altLang="zh-CN" sz="200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Research&amp;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Insights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xmlns="" id="{9CE71721-D144-4141-BE79-71BE610C45DE}"/>
              </a:ext>
            </a:extLst>
          </p:cNvPr>
          <p:cNvSpPr/>
          <p:nvPr/>
        </p:nvSpPr>
        <p:spPr>
          <a:xfrm>
            <a:off x="1824990" y="1516380"/>
            <a:ext cx="7113270" cy="50292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Consumers complain most about </a:t>
            </a:r>
            <a:r>
              <a:rPr lang="en-US" altLang="zh-CN" sz="1800" dirty="0" err="1">
                <a:solidFill>
                  <a:schemeClr val="bg1"/>
                </a:solidFill>
              </a:rPr>
              <a:t>unboiled</a:t>
            </a:r>
            <a:r>
              <a:rPr lang="en-US" altLang="zh-CN" sz="1800" dirty="0">
                <a:solidFill>
                  <a:schemeClr val="bg1"/>
                </a:solidFill>
              </a:rPr>
              <a:t> water of water heaters.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7EA397EE-9F41-47B4-8DB0-F93EA54F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278"/>
            <a:ext cx="176022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assumptions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4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F6D443BB-3B2D-4CC1-BCB7-77BE8395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402080"/>
            <a:ext cx="7002780" cy="30099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fast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heating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less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energy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consumption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easy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to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clean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with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low price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xmlns="" id="{D4357FFB-F83F-43DF-AB24-F6A52376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40715"/>
            <a:ext cx="5798820" cy="5175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Consumers' ideal water heater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90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箭头 9224">
            <a:extLst>
              <a:ext uri="{FF2B5EF4-FFF2-40B4-BE49-F238E27FC236}">
                <a16:creationId xmlns:a16="http://schemas.microsoft.com/office/drawing/2014/main" xmlns="" id="{F958F780-1B4D-48FE-B7BC-0144A7B3E1BE}"/>
              </a:ext>
            </a:extLst>
          </p:cNvPr>
          <p:cNvSpPr/>
          <p:nvPr/>
        </p:nvSpPr>
        <p:spPr>
          <a:xfrm rot="5400000">
            <a:off x="4914026" y="2305209"/>
            <a:ext cx="927577" cy="542766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xmlns="" id="{9CE71721-D144-4141-BE79-71BE610C45DE}"/>
              </a:ext>
            </a:extLst>
          </p:cNvPr>
          <p:cNvSpPr/>
          <p:nvPr/>
        </p:nvSpPr>
        <p:spPr>
          <a:xfrm>
            <a:off x="1824990" y="1516380"/>
            <a:ext cx="7113270" cy="50292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Consumers complain most about </a:t>
            </a:r>
            <a:r>
              <a:rPr lang="en-US" altLang="zh-CN" sz="1800" dirty="0" err="1">
                <a:solidFill>
                  <a:schemeClr val="bg1"/>
                </a:solidFill>
              </a:rPr>
              <a:t>unboiled</a:t>
            </a:r>
            <a:r>
              <a:rPr lang="en-US" altLang="zh-CN" sz="1800" dirty="0">
                <a:solidFill>
                  <a:schemeClr val="bg1"/>
                </a:solidFill>
              </a:rPr>
              <a:t> water of water heaters.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xmlns="" id="{4C7F23C1-6E7B-43DD-9997-46C038B8F004}"/>
              </a:ext>
            </a:extLst>
          </p:cNvPr>
          <p:cNvSpPr/>
          <p:nvPr/>
        </p:nvSpPr>
        <p:spPr>
          <a:xfrm>
            <a:off x="1817370" y="3147377"/>
            <a:ext cx="7120890" cy="48704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1800" kern="1100" spc="-30" dirty="0">
                <a:solidFill>
                  <a:schemeClr val="bg1"/>
                </a:solidFill>
              </a:rPr>
              <a:t>The inability to handle multiple heating water tasks is to be resolved.</a:t>
            </a:r>
            <a:endParaRPr lang="zh-CN" altLang="en-US" sz="1800" kern="1100" spc="-30" dirty="0">
              <a:solidFill>
                <a:schemeClr val="bg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7EA397EE-9F41-47B4-8DB0-F93EA54F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278"/>
            <a:ext cx="176022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assumptions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9870FD85-E687-49AA-8304-DD6CAB802293}"/>
              </a:ext>
            </a:extLst>
          </p:cNvPr>
          <p:cNvSpPr txBox="1">
            <a:spLocks/>
          </p:cNvSpPr>
          <p:nvPr/>
        </p:nvSpPr>
        <p:spPr>
          <a:xfrm>
            <a:off x="185737" y="3202143"/>
            <a:ext cx="1388745" cy="517525"/>
          </a:xfrm>
          <a:prstGeom prst="rect">
            <a:avLst/>
          </a:prstGeom>
        </p:spPr>
        <p:txBody>
          <a:bodyPr/>
          <a:lstStyle>
            <a:lvl1pPr marL="685800" lvl="0" indent="-685800" algn="l" eaLnBrk="1" latinLnBrk="0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</a:lstStyle>
          <a:p>
            <a:pPr defTabSz="914400" fontAlgn="auto">
              <a:spcAft>
                <a:spcPts val="0"/>
              </a:spcAft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real case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7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9D2C299-3E77-4924-BB45-FE30A21D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95438" y="179882"/>
            <a:ext cx="40830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Min</a:t>
            </a:r>
            <a:r>
              <a:rPr lang="zh-CN" alt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Wang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73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F6D443BB-3B2D-4CC1-BCB7-77BE8395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402080"/>
            <a:ext cx="7002780" cy="30099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How to save water resource at relatively low price?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How to reduce time waiting for hot water?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How to handle multiple heating water tasks?</a:t>
            </a:r>
          </a:p>
          <a:p>
            <a:pPr>
              <a:lnSpc>
                <a:spcPct val="20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="" xmlns:a16="http://schemas.microsoft.com/office/drawing/2014/main" id="{D4357FFB-F83F-43DF-AB24-F6A52376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40715"/>
            <a:ext cx="5798820" cy="517525"/>
          </a:xfrm>
        </p:spPr>
        <p:txBody>
          <a:bodyPr/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HMW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6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="" xmlns:a16="http://schemas.microsoft.com/office/drawing/2014/main" id="{795784A4-B2BA-42A7-B53F-CF060DE8FD80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anchor="ctr"/>
          <a:lstStyle/>
          <a:p>
            <a:pPr lvl="0" algn="ctr"/>
            <a:r>
              <a:rPr lang="en-US" sz="5400" spc="300" dirty="0">
                <a:solidFill>
                  <a:srgbClr val="FFFFFF"/>
                </a:solidFill>
                <a:latin typeface="Freestyle Script" panose="030804020302050B0404" pitchFamily="66" charset="0"/>
                <a:ea typeface="宋体" panose="02010600030101010101" pitchFamily="2" charset="-122"/>
              </a:rPr>
              <a:t>to be continue</a:t>
            </a:r>
            <a:r>
              <a:rPr lang="en-US" altLang="zh-CN" sz="5400" spc="300" dirty="0">
                <a:solidFill>
                  <a:srgbClr val="FFFFFF"/>
                </a:solidFill>
                <a:latin typeface="Freestyle Script" panose="030804020302050B0404" pitchFamily="66" charset="0"/>
                <a:ea typeface="宋体" panose="02010600030101010101" pitchFamily="2" charset="-122"/>
              </a:rPr>
              <a:t>d · · · · ·</a:t>
            </a:r>
            <a:endParaRPr sz="5400" spc="300" dirty="0">
              <a:solidFill>
                <a:srgbClr val="FFFFFF"/>
              </a:solidFill>
              <a:latin typeface="Freestyle Script" panose="030804020302050B04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2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"/>
          <p:cNvGrpSpPr/>
          <p:nvPr/>
        </p:nvGrpSpPr>
        <p:grpSpPr>
          <a:xfrm>
            <a:off x="398780" y="1032669"/>
            <a:ext cx="3460750" cy="3319462"/>
            <a:chOff x="0" y="0"/>
            <a:chExt cx="3119438" cy="2992438"/>
          </a:xfrm>
        </p:grpSpPr>
        <p:sp>
          <p:nvSpPr>
            <p:cNvPr id="4099" name="AutoShape 3"/>
            <p:cNvSpPr>
              <a:spLocks noChangeAspect="1" noTextEdit="1"/>
            </p:cNvSpPr>
            <p:nvPr/>
          </p:nvSpPr>
          <p:spPr>
            <a:xfrm>
              <a:off x="7937" y="0"/>
              <a:ext cx="3105150" cy="29908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1238250" y="2770188"/>
              <a:ext cx="677863" cy="222250"/>
            </a:xfrm>
            <a:custGeom>
              <a:avLst/>
              <a:gdLst>
                <a:gd name="txL" fmla="*/ 0 w 466"/>
                <a:gd name="txT" fmla="*/ 0 h 153"/>
                <a:gd name="txR" fmla="*/ 466 w 466"/>
                <a:gd name="txB" fmla="*/ 153 h 153"/>
              </a:gdLst>
              <a:ahLst/>
              <a:cxnLst>
                <a:cxn ang="0">
                  <a:pos x="466" y="0"/>
                </a:cxn>
                <a:cxn ang="0">
                  <a:pos x="233" y="153"/>
                </a:cxn>
                <a:cxn ang="0">
                  <a:pos x="0" y="0"/>
                </a:cxn>
                <a:cxn ang="0">
                  <a:pos x="466" y="0"/>
                </a:cxn>
              </a:cxnLst>
              <a:rect l="txL" t="txT" r="txR" b="txB"/>
              <a:pathLst>
                <a:path w="466" h="153">
                  <a:moveTo>
                    <a:pt x="466" y="0"/>
                  </a:moveTo>
                  <a:cubicBezTo>
                    <a:pt x="466" y="84"/>
                    <a:pt x="362" y="153"/>
                    <a:pt x="233" y="153"/>
                  </a:cubicBezTo>
                  <a:cubicBezTo>
                    <a:pt x="104" y="153"/>
                    <a:pt x="0" y="84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rgbClr val="132837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2408237" y="1978025"/>
              <a:ext cx="501650" cy="369888"/>
            </a:xfrm>
            <a:custGeom>
              <a:avLst/>
              <a:gdLst>
                <a:gd name="txL" fmla="*/ 0 w 344"/>
                <a:gd name="txT" fmla="*/ 0 h 254"/>
                <a:gd name="txR" fmla="*/ 344 w 344"/>
                <a:gd name="txB" fmla="*/ 254 h 254"/>
              </a:gdLst>
              <a:ahLst/>
              <a:cxnLst>
                <a:cxn ang="0">
                  <a:pos x="283" y="254"/>
                </a:cxn>
                <a:cxn ang="0">
                  <a:pos x="255" y="246"/>
                </a:cxn>
                <a:cxn ang="0">
                  <a:pos x="33" y="106"/>
                </a:cxn>
                <a:cxn ang="0">
                  <a:pos x="16" y="32"/>
                </a:cxn>
                <a:cxn ang="0">
                  <a:pos x="89" y="16"/>
                </a:cxn>
                <a:cxn ang="0">
                  <a:pos x="312" y="156"/>
                </a:cxn>
                <a:cxn ang="0">
                  <a:pos x="328" y="229"/>
                </a:cxn>
                <a:cxn ang="0">
                  <a:pos x="283" y="254"/>
                </a:cxn>
              </a:cxnLst>
              <a:rect l="txL" t="txT" r="txR" b="tx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2574925" y="1193800"/>
              <a:ext cx="544513" cy="238125"/>
            </a:xfrm>
            <a:custGeom>
              <a:avLst/>
              <a:gdLst>
                <a:gd name="txL" fmla="*/ 0 w 374"/>
                <a:gd name="txT" fmla="*/ 0 h 164"/>
                <a:gd name="txR" fmla="*/ 374 w 374"/>
                <a:gd name="txB" fmla="*/ 164 h 164"/>
              </a:gdLst>
              <a:ahLst/>
              <a:cxnLst>
                <a:cxn ang="0">
                  <a:pos x="58" y="164"/>
                </a:cxn>
                <a:cxn ang="0">
                  <a:pos x="6" y="121"/>
                </a:cxn>
                <a:cxn ang="0">
                  <a:pos x="48" y="58"/>
                </a:cxn>
                <a:cxn ang="0">
                  <a:pos x="305" y="6"/>
                </a:cxn>
                <a:cxn ang="0">
                  <a:pos x="368" y="48"/>
                </a:cxn>
                <a:cxn ang="0">
                  <a:pos x="326" y="110"/>
                </a:cxn>
                <a:cxn ang="0">
                  <a:pos x="69" y="163"/>
                </a:cxn>
                <a:cxn ang="0">
                  <a:pos x="58" y="164"/>
                </a:cxn>
              </a:cxnLst>
              <a:rect l="txL" t="txT" r="txR" b="tx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5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2190750" y="279400"/>
              <a:ext cx="387350" cy="484188"/>
            </a:xfrm>
            <a:custGeom>
              <a:avLst/>
              <a:gdLst>
                <a:gd name="txL" fmla="*/ 0 w 266"/>
                <a:gd name="txT" fmla="*/ 0 h 333"/>
                <a:gd name="txR" fmla="*/ 266 w 266"/>
                <a:gd name="txB" fmla="*/ 333 h 333"/>
              </a:gdLst>
              <a:ahLst/>
              <a:cxnLst>
                <a:cxn ang="0">
                  <a:pos x="60" y="333"/>
                </a:cxn>
                <a:cxn ang="0">
                  <a:pos x="31" y="324"/>
                </a:cxn>
                <a:cxn ang="0">
                  <a:pos x="16" y="250"/>
                </a:cxn>
                <a:cxn ang="0">
                  <a:pos x="161" y="31"/>
                </a:cxn>
                <a:cxn ang="0">
                  <a:pos x="235" y="16"/>
                </a:cxn>
                <a:cxn ang="0">
                  <a:pos x="250" y="90"/>
                </a:cxn>
                <a:cxn ang="0">
                  <a:pos x="105" y="309"/>
                </a:cxn>
                <a:cxn ang="0">
                  <a:pos x="60" y="333"/>
                </a:cxn>
              </a:cxnLst>
              <a:rect l="txL" t="txT" r="txR" b="txB"/>
              <a:pathLst>
                <a:path w="266" h="333">
                  <a:moveTo>
                    <a:pt x="60" y="333"/>
                  </a:moveTo>
                  <a:cubicBezTo>
                    <a:pt x="50" y="333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3"/>
                    <a:pt x="60" y="333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1497012" y="0"/>
              <a:ext cx="158750" cy="538163"/>
            </a:xfrm>
            <a:custGeom>
              <a:avLst/>
              <a:gdLst>
                <a:gd name="txL" fmla="*/ 0 w 109"/>
                <a:gd name="txT" fmla="*/ 0 h 370"/>
                <a:gd name="txR" fmla="*/ 109 w 109"/>
                <a:gd name="txB" fmla="*/ 370 h 370"/>
              </a:gdLst>
              <a:ahLst/>
              <a:cxnLst>
                <a:cxn ang="0">
                  <a:pos x="56" y="370"/>
                </a:cxn>
                <a:cxn ang="0">
                  <a:pos x="2" y="317"/>
                </a:cxn>
                <a:cxn ang="0">
                  <a:pos x="0" y="54"/>
                </a:cxn>
                <a:cxn ang="0">
                  <a:pos x="53" y="1"/>
                </a:cxn>
                <a:cxn ang="0">
                  <a:pos x="106" y="53"/>
                </a:cxn>
                <a:cxn ang="0">
                  <a:pos x="109" y="316"/>
                </a:cxn>
                <a:cxn ang="0">
                  <a:pos x="56" y="370"/>
                </a:cxn>
                <a:cxn ang="0">
                  <a:pos x="56" y="370"/>
                </a:cxn>
              </a:cxnLst>
              <a:rect l="txL" t="txT" r="txR" b="tx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1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5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209550" y="1974850"/>
              <a:ext cx="500063" cy="369888"/>
            </a:xfrm>
            <a:custGeom>
              <a:avLst/>
              <a:gdLst>
                <a:gd name="txL" fmla="*/ 0 w 344"/>
                <a:gd name="txT" fmla="*/ 0 h 254"/>
                <a:gd name="txR" fmla="*/ 344 w 344"/>
                <a:gd name="txB" fmla="*/ 254 h 254"/>
              </a:gdLst>
              <a:ahLst/>
              <a:cxnLst>
                <a:cxn ang="0">
                  <a:pos x="61" y="254"/>
                </a:cxn>
                <a:cxn ang="0">
                  <a:pos x="16" y="229"/>
                </a:cxn>
                <a:cxn ang="0">
                  <a:pos x="32" y="156"/>
                </a:cxn>
                <a:cxn ang="0">
                  <a:pos x="255" y="16"/>
                </a:cxn>
                <a:cxn ang="0">
                  <a:pos x="328" y="33"/>
                </a:cxn>
                <a:cxn ang="0">
                  <a:pos x="311" y="106"/>
                </a:cxn>
                <a:cxn ang="0">
                  <a:pos x="89" y="246"/>
                </a:cxn>
                <a:cxn ang="0">
                  <a:pos x="61" y="254"/>
                </a:cxn>
              </a:cxnLst>
              <a:rect l="txL" t="txT" r="txR" b="tx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5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0" y="1192213"/>
              <a:ext cx="544513" cy="236538"/>
            </a:xfrm>
            <a:custGeom>
              <a:avLst/>
              <a:gdLst>
                <a:gd name="txL" fmla="*/ 0 w 374"/>
                <a:gd name="txT" fmla="*/ 0 h 163"/>
                <a:gd name="txR" fmla="*/ 374 w 374"/>
                <a:gd name="txB" fmla="*/ 163 h 163"/>
              </a:gdLst>
              <a:ahLst/>
              <a:cxnLst>
                <a:cxn ang="0">
                  <a:pos x="316" y="163"/>
                </a:cxn>
                <a:cxn ang="0">
                  <a:pos x="305" y="162"/>
                </a:cxn>
                <a:cxn ang="0">
                  <a:pos x="48" y="110"/>
                </a:cxn>
                <a:cxn ang="0">
                  <a:pos x="6" y="47"/>
                </a:cxn>
                <a:cxn ang="0">
                  <a:pos x="69" y="5"/>
                </a:cxn>
                <a:cxn ang="0">
                  <a:pos x="326" y="58"/>
                </a:cxn>
                <a:cxn ang="0">
                  <a:pos x="368" y="120"/>
                </a:cxn>
                <a:cxn ang="0">
                  <a:pos x="316" y="163"/>
                </a:cxn>
              </a:cxnLst>
              <a:rect l="txL" t="txT" r="txR" b="tx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4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7" name="Freeform 12"/>
            <p:cNvSpPr/>
            <p:nvPr/>
          </p:nvSpPr>
          <p:spPr>
            <a:xfrm>
              <a:off x="541337" y="276225"/>
              <a:ext cx="387350" cy="485775"/>
            </a:xfrm>
            <a:custGeom>
              <a:avLst/>
              <a:gdLst>
                <a:gd name="txL" fmla="*/ 0 w 266"/>
                <a:gd name="txT" fmla="*/ 0 h 333"/>
                <a:gd name="txR" fmla="*/ 266 w 266"/>
                <a:gd name="txB" fmla="*/ 333 h 333"/>
              </a:gdLst>
              <a:ahLst/>
              <a:cxnLst>
                <a:cxn ang="0">
                  <a:pos x="206" y="333"/>
                </a:cxn>
                <a:cxn ang="0">
                  <a:pos x="161" y="309"/>
                </a:cxn>
                <a:cxn ang="0">
                  <a:pos x="16" y="90"/>
                </a:cxn>
                <a:cxn ang="0">
                  <a:pos x="31" y="16"/>
                </a:cxn>
                <a:cxn ang="0">
                  <a:pos x="105" y="31"/>
                </a:cxn>
                <a:cxn ang="0">
                  <a:pos x="250" y="250"/>
                </a:cxn>
                <a:cxn ang="0">
                  <a:pos x="235" y="324"/>
                </a:cxn>
                <a:cxn ang="0">
                  <a:pos x="206" y="333"/>
                </a:cxn>
              </a:cxnLst>
              <a:rect l="txL" t="txT" r="txR" b="txB"/>
              <a:pathLst>
                <a:path w="266" h="333">
                  <a:moveTo>
                    <a:pt x="206" y="333"/>
                  </a:moveTo>
                  <a:cubicBezTo>
                    <a:pt x="188" y="333"/>
                    <a:pt x="172" y="325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8" name="Freeform 13"/>
            <p:cNvSpPr>
              <a:spLocks noEditPoints="1"/>
            </p:cNvSpPr>
            <p:nvPr/>
          </p:nvSpPr>
          <p:spPr>
            <a:xfrm>
              <a:off x="688975" y="684213"/>
              <a:ext cx="1755775" cy="2144713"/>
            </a:xfrm>
            <a:custGeom>
              <a:avLst/>
              <a:gdLst>
                <a:gd name="txL" fmla="*/ 0 w 1206"/>
                <a:gd name="txT" fmla="*/ 0 h 1474"/>
                <a:gd name="txR" fmla="*/ 1206 w 1206"/>
                <a:gd name="txB" fmla="*/ 1474 h 1474"/>
              </a:gdLst>
              <a:ahLst/>
              <a:cxnLst>
                <a:cxn ang="0">
                  <a:pos x="603" y="0"/>
                </a:cxn>
                <a:cxn ang="0">
                  <a:pos x="0" y="603"/>
                </a:cxn>
                <a:cxn ang="0">
                  <a:pos x="95" y="928"/>
                </a:cxn>
                <a:cxn ang="0">
                  <a:pos x="308" y="1129"/>
                </a:cxn>
                <a:cxn ang="0">
                  <a:pos x="308" y="1329"/>
                </a:cxn>
                <a:cxn ang="0">
                  <a:pos x="453" y="1474"/>
                </a:cxn>
                <a:cxn ang="0">
                  <a:pos x="769" y="1474"/>
                </a:cxn>
                <a:cxn ang="0">
                  <a:pos x="914" y="1329"/>
                </a:cxn>
                <a:cxn ang="0">
                  <a:pos x="914" y="1120"/>
                </a:cxn>
                <a:cxn ang="0">
                  <a:pos x="1206" y="603"/>
                </a:cxn>
                <a:cxn ang="0">
                  <a:pos x="603" y="0"/>
                </a:cxn>
                <a:cxn ang="0">
                  <a:pos x="827" y="1032"/>
                </a:cxn>
                <a:cxn ang="0">
                  <a:pos x="795" y="1085"/>
                </a:cxn>
                <a:cxn ang="0">
                  <a:pos x="795" y="1133"/>
                </a:cxn>
                <a:cxn ang="0">
                  <a:pos x="427" y="1133"/>
                </a:cxn>
                <a:cxn ang="0">
                  <a:pos x="427" y="1093"/>
                </a:cxn>
                <a:cxn ang="0">
                  <a:pos x="393" y="1039"/>
                </a:cxn>
                <a:cxn ang="0">
                  <a:pos x="119" y="603"/>
                </a:cxn>
                <a:cxn ang="0">
                  <a:pos x="603" y="119"/>
                </a:cxn>
                <a:cxn ang="0">
                  <a:pos x="1087" y="603"/>
                </a:cxn>
                <a:cxn ang="0">
                  <a:pos x="827" y="1032"/>
                </a:cxn>
              </a:cxnLst>
              <a:rect l="txL" t="txT" r="txR" b="tx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3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gradFill rotWithShape="1">
              <a:gsLst>
                <a:gs pos="0">
                  <a:srgbClr val="27506E">
                    <a:alpha val="100000"/>
                  </a:srgbClr>
                </a:gs>
                <a:gs pos="100000">
                  <a:srgbClr val="1D3C5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9" name="Oval 14"/>
            <p:cNvSpPr/>
            <p:nvPr/>
          </p:nvSpPr>
          <p:spPr>
            <a:xfrm>
              <a:off x="1030287" y="1004888"/>
              <a:ext cx="1122363" cy="11207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0" name="Oval 15"/>
            <p:cNvSpPr/>
            <p:nvPr/>
          </p:nvSpPr>
          <p:spPr>
            <a:xfrm>
              <a:off x="1141412" y="1116013"/>
              <a:ext cx="900113" cy="89852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1" name="Oval 16"/>
            <p:cNvSpPr/>
            <p:nvPr/>
          </p:nvSpPr>
          <p:spPr>
            <a:xfrm>
              <a:off x="1238250" y="1212850"/>
              <a:ext cx="708025" cy="70643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2" name="Oval 17"/>
            <p:cNvSpPr/>
            <p:nvPr/>
          </p:nvSpPr>
          <p:spPr>
            <a:xfrm>
              <a:off x="1343025" y="1316038"/>
              <a:ext cx="498475" cy="49847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3" name="Oval 18"/>
            <p:cNvSpPr/>
            <p:nvPr/>
          </p:nvSpPr>
          <p:spPr>
            <a:xfrm>
              <a:off x="1436687" y="1408113"/>
              <a:ext cx="311150" cy="3143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4" name="Oval 19"/>
            <p:cNvSpPr/>
            <p:nvPr/>
          </p:nvSpPr>
          <p:spPr>
            <a:xfrm>
              <a:off x="1533525" y="1508125"/>
              <a:ext cx="117475" cy="11588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dirty="0"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592262" y="909638"/>
              <a:ext cx="661988" cy="663575"/>
            </a:xfrm>
            <a:custGeom>
              <a:avLst/>
              <a:gdLst>
                <a:gd name="txL" fmla="*/ 0 w 417"/>
                <a:gd name="txT" fmla="*/ 0 h 418"/>
                <a:gd name="txR" fmla="*/ 417 w 417"/>
                <a:gd name="txB" fmla="*/ 418 h 418"/>
              </a:gdLst>
              <a:ahLst/>
              <a:cxnLst>
                <a:cxn ang="0">
                  <a:pos x="286" y="149"/>
                </a:cxn>
                <a:cxn ang="0">
                  <a:pos x="330" y="149"/>
                </a:cxn>
                <a:cxn ang="0">
                  <a:pos x="417" y="61"/>
                </a:cxn>
                <a:cxn ang="0">
                  <a:pos x="357" y="61"/>
                </a:cxn>
                <a:cxn ang="0">
                  <a:pos x="355" y="0"/>
                </a:cxn>
                <a:cxn ang="0">
                  <a:pos x="267" y="87"/>
                </a:cxn>
                <a:cxn ang="0">
                  <a:pos x="269" y="134"/>
                </a:cxn>
                <a:cxn ang="0">
                  <a:pos x="0" y="397"/>
                </a:cxn>
                <a:cxn ang="0">
                  <a:pos x="0" y="418"/>
                </a:cxn>
                <a:cxn ang="0">
                  <a:pos x="23" y="418"/>
                </a:cxn>
                <a:cxn ang="0">
                  <a:pos x="286" y="149"/>
                </a:cxn>
              </a:cxnLst>
              <a:rect l="txL" t="txT" r="txR" b="tx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  <a:lnTo>
                    <a:pt x="286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1592262" y="909638"/>
              <a:ext cx="661988" cy="663575"/>
            </a:xfrm>
            <a:custGeom>
              <a:avLst/>
              <a:gdLst>
                <a:gd name="txL" fmla="*/ 0 w 417"/>
                <a:gd name="txT" fmla="*/ 0 h 418"/>
                <a:gd name="txR" fmla="*/ 417 w 417"/>
                <a:gd name="txB" fmla="*/ 418 h 418"/>
              </a:gdLst>
              <a:ahLst/>
              <a:cxnLst>
                <a:cxn ang="0">
                  <a:pos x="286" y="149"/>
                </a:cxn>
                <a:cxn ang="0">
                  <a:pos x="330" y="149"/>
                </a:cxn>
                <a:cxn ang="0">
                  <a:pos x="417" y="61"/>
                </a:cxn>
                <a:cxn ang="0">
                  <a:pos x="357" y="61"/>
                </a:cxn>
                <a:cxn ang="0">
                  <a:pos x="355" y="0"/>
                </a:cxn>
                <a:cxn ang="0">
                  <a:pos x="267" y="87"/>
                </a:cxn>
                <a:cxn ang="0">
                  <a:pos x="269" y="134"/>
                </a:cxn>
                <a:cxn ang="0">
                  <a:pos x="0" y="397"/>
                </a:cxn>
                <a:cxn ang="0">
                  <a:pos x="0" y="418"/>
                </a:cxn>
                <a:cxn ang="0">
                  <a:pos x="23" y="418"/>
                </a:cxn>
              </a:cxnLst>
              <a:rect l="txL" t="txT" r="txR" b="tx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</a:path>
              </a:pathLst>
            </a:custGeom>
            <a:noFill/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 Light" charset="0"/>
                <a:ea typeface="微软雅黑 Light" charset="0"/>
                <a:sym typeface="Calibri Light" charset="0"/>
              </a:endParaRPr>
            </a:p>
          </p:txBody>
        </p:sp>
      </p:grpSp>
      <p:sp>
        <p:nvSpPr>
          <p:cNvPr id="4117" name="矩形 39"/>
          <p:cNvSpPr/>
          <p:nvPr/>
        </p:nvSpPr>
        <p:spPr>
          <a:xfrm>
            <a:off x="4824429" y="1963145"/>
            <a:ext cx="350262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spc="-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2" charset="0"/>
              </a:rPr>
              <a:t>Thanks for watching!</a:t>
            </a:r>
            <a:endParaRPr lang="zh-CN" altLang="en-US" sz="2800" spc="-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pitchFamily="2" charset="0"/>
            </a:endParaRPr>
          </a:p>
        </p:txBody>
      </p:sp>
      <p:sp>
        <p:nvSpPr>
          <p:cNvPr id="4118" name="圆角矩形 2"/>
          <p:cNvSpPr/>
          <p:nvPr/>
        </p:nvSpPr>
        <p:spPr>
          <a:xfrm>
            <a:off x="4503420" y="2959100"/>
            <a:ext cx="4144645" cy="6267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Group 4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郭嘉茗 柳煜辰 乌鑫亮 夏悦然 郁程</a:t>
            </a:r>
          </a:p>
        </p:txBody>
      </p:sp>
    </p:spTree>
    <p:extLst>
      <p:ext uri="{BB962C8B-B14F-4D97-AF65-F5344CB8AC3E}">
        <p14:creationId xmlns:p14="http://schemas.microsoft.com/office/powerpoint/2010/main" val="36632370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028" y="2124521"/>
            <a:ext cx="8229600" cy="1143000"/>
          </a:xfrm>
        </p:spPr>
        <p:txBody>
          <a:bodyPr/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Why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do 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we choose this topic ?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1F4FAE0-0421-4915-90C7-BF5C88FA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0" y="659741"/>
            <a:ext cx="5888400" cy="4166042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FE4C51B-C34E-44CE-A612-B3540FE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236855"/>
            <a:ext cx="5433060" cy="608965"/>
          </a:xfrm>
        </p:spPr>
        <p:txBody>
          <a:bodyPr/>
          <a:lstStyle/>
          <a:p>
            <a:r>
              <a:rPr lang="en-US" altLang="zh-CN" sz="2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Maslow's hierarchy of needs 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5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9D14566-5C6C-4F41-BB62-0FED7C51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35915"/>
            <a:ext cx="5433060" cy="608965"/>
          </a:xfrm>
        </p:spPr>
        <p:txBody>
          <a:bodyPr/>
          <a:lstStyle/>
          <a:p>
            <a:r>
              <a:rPr lang="en-US" altLang="zh-CN" sz="2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Human demand for resources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7285E6D-B0FA-4391-9BC4-6E156893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30085"/>
            <a:ext cx="7879080" cy="37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2A2244C-77D3-47CF-87D5-B4F114FC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9DE"/>
              </a:clrFrom>
              <a:clrTo>
                <a:srgbClr val="FAF9D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100" y="1142860"/>
            <a:ext cx="8572500" cy="355176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D5C07E3-8CC0-4F87-8F39-251355E8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465455"/>
            <a:ext cx="8229600" cy="5175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The ratio of national surface water quality classification in 2016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1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椭圆 26"/>
          <p:cNvSpPr/>
          <p:nvPr/>
        </p:nvSpPr>
        <p:spPr>
          <a:xfrm>
            <a:off x="4022725" y="1760538"/>
            <a:ext cx="1120775" cy="1122362"/>
          </a:xfrm>
          <a:prstGeom prst="ellipse">
            <a:avLst/>
          </a:prstGeom>
          <a:gradFill rotWithShape="1">
            <a:gsLst>
              <a:gs pos="0">
                <a:srgbClr val="27506E">
                  <a:alpha val="100000"/>
                </a:srgbClr>
              </a:gs>
              <a:gs pos="100000">
                <a:srgbClr val="1D3C52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矩形 28"/>
          <p:cNvSpPr/>
          <p:nvPr/>
        </p:nvSpPr>
        <p:spPr>
          <a:xfrm>
            <a:off x="2927392" y="2971800"/>
            <a:ext cx="3289235" cy="4924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dirty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Find the specific problem</a:t>
            </a:r>
            <a:endParaRPr lang="zh-CN" altLang="en-US" sz="2000" dirty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1269" name="组合 42"/>
          <p:cNvGrpSpPr/>
          <p:nvPr/>
        </p:nvGrpSpPr>
        <p:grpSpPr>
          <a:xfrm>
            <a:off x="4343400" y="2092325"/>
            <a:ext cx="457200" cy="457200"/>
            <a:chOff x="0" y="0"/>
            <a:chExt cx="359165" cy="359165"/>
          </a:xfrm>
        </p:grpSpPr>
        <p:sp>
          <p:nvSpPr>
            <p:cNvPr id="11270" name="AutoShape 126"/>
            <p:cNvSpPr/>
            <p:nvPr/>
          </p:nvSpPr>
          <p:spPr>
            <a:xfrm>
              <a:off x="0" y="0"/>
              <a:ext cx="359165" cy="359165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271" name="AutoShape 127"/>
            <p:cNvSpPr/>
            <p:nvPr/>
          </p:nvSpPr>
          <p:spPr>
            <a:xfrm>
              <a:off x="145507" y="55869"/>
              <a:ext cx="84727" cy="841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F6D443BB-3B2D-4CC1-BCB7-77BE8395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780" y="1257300"/>
            <a:ext cx="7002780" cy="2827020"/>
          </a:xfrm>
        </p:spPr>
        <p:txBody>
          <a:bodyPr/>
          <a:lstStyle/>
          <a:p>
            <a:r>
              <a:rPr lang="en-US" altLang="zh-CN" sz="2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Universality</a:t>
            </a:r>
          </a:p>
          <a:p>
            <a:pPr marL="0" indent="0"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Importance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Wicked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8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椭圆 26"/>
          <p:cNvSpPr/>
          <p:nvPr/>
        </p:nvSpPr>
        <p:spPr>
          <a:xfrm>
            <a:off x="4049339" y="1762204"/>
            <a:ext cx="1120775" cy="1122362"/>
          </a:xfrm>
          <a:prstGeom prst="ellipse">
            <a:avLst/>
          </a:prstGeom>
          <a:gradFill rotWithShape="1">
            <a:gsLst>
              <a:gs pos="0">
                <a:srgbClr val="27506E">
                  <a:alpha val="100000"/>
                </a:srgbClr>
              </a:gs>
              <a:gs pos="100000">
                <a:srgbClr val="1D3C52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矩形 28"/>
          <p:cNvSpPr/>
          <p:nvPr/>
        </p:nvSpPr>
        <p:spPr>
          <a:xfrm>
            <a:off x="3596516" y="2971800"/>
            <a:ext cx="1950983" cy="4534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dirty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Desk Research</a:t>
            </a:r>
            <a:endParaRPr lang="zh-CN" altLang="en-US" sz="2000" dirty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" name="Group 69">
            <a:extLst>
              <a:ext uri="{FF2B5EF4-FFF2-40B4-BE49-F238E27FC236}">
                <a16:creationId xmlns="" xmlns:a16="http://schemas.microsoft.com/office/drawing/2014/main" id="{BF1EE806-CFE1-424D-9C76-0E60472BE4FF}"/>
              </a:ext>
            </a:extLst>
          </p:cNvPr>
          <p:cNvGrpSpPr/>
          <p:nvPr/>
        </p:nvGrpSpPr>
        <p:grpSpPr>
          <a:xfrm>
            <a:off x="4400349" y="2110333"/>
            <a:ext cx="418753" cy="426104"/>
            <a:chOff x="0" y="0"/>
            <a:chExt cx="464344" cy="435769"/>
          </a:xfrm>
        </p:grpSpPr>
        <p:sp>
          <p:nvSpPr>
            <p:cNvPr id="11" name="AutoShape 69">
              <a:extLst>
                <a:ext uri="{FF2B5EF4-FFF2-40B4-BE49-F238E27FC236}">
                  <a16:creationId xmlns="" xmlns:a16="http://schemas.microsoft.com/office/drawing/2014/main" id="{9ED5A92D-905C-47DF-9E9C-E57CAE681F17}"/>
                </a:ext>
              </a:extLst>
            </p:cNvPr>
            <p:cNvSpPr/>
            <p:nvPr/>
          </p:nvSpPr>
          <p:spPr>
            <a:xfrm>
              <a:off x="0" y="0"/>
              <a:ext cx="464344" cy="435769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 dirty="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" name="AutoShape 70">
              <a:extLst>
                <a:ext uri="{FF2B5EF4-FFF2-40B4-BE49-F238E27FC236}">
                  <a16:creationId xmlns="" xmlns:a16="http://schemas.microsoft.com/office/drawing/2014/main" id="{8CB1BED9-26E9-4697-8618-848E9652369D}"/>
                </a:ext>
              </a:extLst>
            </p:cNvPr>
            <p:cNvSpPr/>
            <p:nvPr/>
          </p:nvSpPr>
          <p:spPr>
            <a:xfrm>
              <a:off x="217484" y="86519"/>
              <a:ext cx="87313" cy="150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" name="AutoShape 71">
              <a:extLst>
                <a:ext uri="{FF2B5EF4-FFF2-40B4-BE49-F238E27FC236}">
                  <a16:creationId xmlns="" xmlns:a16="http://schemas.microsoft.com/office/drawing/2014/main" id="{D8302597-2406-409B-9573-907A10A0CA7D}"/>
                </a:ext>
              </a:extLst>
            </p:cNvPr>
            <p:cNvSpPr/>
            <p:nvPr/>
          </p:nvSpPr>
          <p:spPr>
            <a:xfrm>
              <a:off x="217484" y="130175"/>
              <a:ext cx="87313" cy="1508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" name="AutoShape 72">
              <a:extLst>
                <a:ext uri="{FF2B5EF4-FFF2-40B4-BE49-F238E27FC236}">
                  <a16:creationId xmlns="" xmlns:a16="http://schemas.microsoft.com/office/drawing/2014/main" id="{3E225650-A7DD-4C97-818E-C25BA3656CDB}"/>
                </a:ext>
              </a:extLst>
            </p:cNvPr>
            <p:cNvSpPr/>
            <p:nvPr/>
          </p:nvSpPr>
          <p:spPr>
            <a:xfrm>
              <a:off x="217484" y="173832"/>
              <a:ext cx="188913" cy="150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5" name="AutoShape 73">
              <a:extLst>
                <a:ext uri="{FF2B5EF4-FFF2-40B4-BE49-F238E27FC236}">
                  <a16:creationId xmlns="" xmlns:a16="http://schemas.microsoft.com/office/drawing/2014/main" id="{F91A6428-5CF3-43CE-B325-280BE2F7A26C}"/>
                </a:ext>
              </a:extLst>
            </p:cNvPr>
            <p:cNvSpPr/>
            <p:nvPr/>
          </p:nvSpPr>
          <p:spPr>
            <a:xfrm>
              <a:off x="57940" y="261144"/>
              <a:ext cx="348456" cy="1428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" name="AutoShape 74">
              <a:extLst>
                <a:ext uri="{FF2B5EF4-FFF2-40B4-BE49-F238E27FC236}">
                  <a16:creationId xmlns="" xmlns:a16="http://schemas.microsoft.com/office/drawing/2014/main" id="{93EADB40-7452-49BA-83D8-0AA322DEF7F5}"/>
                </a:ext>
              </a:extLst>
            </p:cNvPr>
            <p:cNvSpPr/>
            <p:nvPr/>
          </p:nvSpPr>
          <p:spPr>
            <a:xfrm>
              <a:off x="57940" y="304800"/>
              <a:ext cx="348456" cy="1428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75">
              <a:extLst>
                <a:ext uri="{FF2B5EF4-FFF2-40B4-BE49-F238E27FC236}">
                  <a16:creationId xmlns="" xmlns:a16="http://schemas.microsoft.com/office/drawing/2014/main" id="{98837273-3D3D-4310-8582-CE61A8E1972C}"/>
                </a:ext>
              </a:extLst>
            </p:cNvPr>
            <p:cNvSpPr/>
            <p:nvPr/>
          </p:nvSpPr>
          <p:spPr>
            <a:xfrm>
              <a:off x="57940" y="348457"/>
              <a:ext cx="348456" cy="1428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AutoShape 76">
              <a:extLst>
                <a:ext uri="{FF2B5EF4-FFF2-40B4-BE49-F238E27FC236}">
                  <a16:creationId xmlns="" xmlns:a16="http://schemas.microsoft.com/office/drawing/2014/main" id="{0D57DBB3-0FAC-45C4-A719-BC9238CE78EA}"/>
                </a:ext>
              </a:extLst>
            </p:cNvPr>
            <p:cNvSpPr/>
            <p:nvPr/>
          </p:nvSpPr>
          <p:spPr>
            <a:xfrm>
              <a:off x="57940" y="217488"/>
              <a:ext cx="348456" cy="1428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 dirty="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AutoShape 77">
              <a:extLst>
                <a:ext uri="{FF2B5EF4-FFF2-40B4-BE49-F238E27FC236}">
                  <a16:creationId xmlns="" xmlns:a16="http://schemas.microsoft.com/office/drawing/2014/main" id="{17B14DD3-3789-4871-9978-6059F7C4E6A0}"/>
                </a:ext>
              </a:extLst>
            </p:cNvPr>
            <p:cNvSpPr/>
            <p:nvPr/>
          </p:nvSpPr>
          <p:spPr>
            <a:xfrm>
              <a:off x="57940" y="72232"/>
              <a:ext cx="130969" cy="1166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txL" t="txT" r="txR" b="tx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 lIns="19050" tIns="19050" rIns="19050" bIns="19050" anchor="ctr"/>
            <a:lstStyle/>
            <a:p>
              <a:pPr lvl="0" algn="ctr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sz="1500">
                <a:solidFill>
                  <a:srgbClr val="FFFFFF"/>
                </a:solidFill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06E"/>
      </a:accent1>
      <a:accent2>
        <a:srgbClr val="1D3C52"/>
      </a:accent2>
      <a:accent3>
        <a:srgbClr val="FFFFFF"/>
      </a:accent3>
      <a:accent4>
        <a:srgbClr val="000000"/>
      </a:accent4>
      <a:accent5>
        <a:srgbClr val="ABB3BB"/>
      </a:accent5>
      <a:accent6>
        <a:srgbClr val="193549"/>
      </a:accent6>
      <a:hlink>
        <a:srgbClr val="000000"/>
      </a:hlink>
      <a:folHlink>
        <a:srgbClr val="954F72"/>
      </a:folHlink>
    </a:clrScheme>
    <a:fontScheme name="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3BE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06E"/>
      </a:accent1>
      <a:accent2>
        <a:srgbClr val="1D3C52"/>
      </a:accent2>
      <a:accent3>
        <a:srgbClr val="FFFFFF"/>
      </a:accent3>
      <a:accent4>
        <a:srgbClr val="000000"/>
      </a:accent4>
      <a:accent5>
        <a:srgbClr val="ABB3BB"/>
      </a:accent5>
      <a:accent6>
        <a:srgbClr val="193549"/>
      </a:accent6>
      <a:hlink>
        <a:srgbClr val="000000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311</Words>
  <Application>Microsoft Macintosh PowerPoint</Application>
  <PresentationFormat>全屏显示(16:9)</PresentationFormat>
  <Paragraphs>69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Calibri</vt:lpstr>
      <vt:lpstr>Calibri Light</vt:lpstr>
      <vt:lpstr>Freestyle Script</vt:lpstr>
      <vt:lpstr>Gill Sans</vt:lpstr>
      <vt:lpstr>Microsoft YaHei UI</vt:lpstr>
      <vt:lpstr>Times New Roman</vt:lpstr>
      <vt:lpstr>方正兰亭黑_GBK</vt:lpstr>
      <vt:lpstr>宋体</vt:lpstr>
      <vt:lpstr>微软雅黑</vt:lpstr>
      <vt:lpstr>微软雅黑 Light</vt:lpstr>
      <vt:lpstr>Arial</vt:lpstr>
      <vt:lpstr>Office 主题</vt:lpstr>
      <vt:lpstr>自定义设计方案</vt:lpstr>
      <vt:lpstr>PowerPoint 演示文稿</vt:lpstr>
      <vt:lpstr>PowerPoint 演示文稿</vt:lpstr>
      <vt:lpstr>Why do we choose this topic ?</vt:lpstr>
      <vt:lpstr>Maslow's hierarchy of needs </vt:lpstr>
      <vt:lpstr>Human demand for resources</vt:lpstr>
      <vt:lpstr>The ratio of national surface water quality classification in 2016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time before hot water starts to flow</vt:lpstr>
      <vt:lpstr>assumptions</vt:lpstr>
      <vt:lpstr>The price customers are willing to pay to solve the problem</vt:lpstr>
      <vt:lpstr>assumptions</vt:lpstr>
      <vt:lpstr>assumptions</vt:lpstr>
      <vt:lpstr>PowerPoint 演示文稿</vt:lpstr>
      <vt:lpstr>assumptions</vt:lpstr>
      <vt:lpstr>assumptions</vt:lpstr>
      <vt:lpstr>Consumers' ideal water heater</vt:lpstr>
      <vt:lpstr>assumptions</vt:lpstr>
      <vt:lpstr>PowerPoint 演示文稿</vt:lpstr>
      <vt:lpstr>HMW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乌鑫亮</cp:lastModifiedBy>
  <cp:revision>1209</cp:revision>
  <dcterms:created xsi:type="dcterms:W3CDTF">2016-04-24T15:52:00Z</dcterms:created>
  <dcterms:modified xsi:type="dcterms:W3CDTF">2017-11-07T05:12:20Z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