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4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3F8FFF-B992-4C31-9A44-2A7D698AF096}"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1285841A-9739-4720-A8A0-1237E2FE7EBA}">
      <dgm:prSet phldrT="[Text]"/>
      <dgm:spPr/>
      <dgm:t>
        <a:bodyPr/>
        <a:lstStyle/>
        <a:p>
          <a:r>
            <a:rPr lang="en-US" dirty="0"/>
            <a:t>DEFINE PROBLEM STATEMENT</a:t>
          </a:r>
        </a:p>
      </dgm:t>
    </dgm:pt>
    <dgm:pt modelId="{2C98FCCB-7930-44FC-A527-683A00EC719B}" type="parTrans" cxnId="{F1F622A3-D184-472E-B6F6-6F904EB0FA8D}">
      <dgm:prSet/>
      <dgm:spPr/>
      <dgm:t>
        <a:bodyPr/>
        <a:lstStyle/>
        <a:p>
          <a:endParaRPr lang="en-US"/>
        </a:p>
      </dgm:t>
    </dgm:pt>
    <dgm:pt modelId="{5D03D20D-2D31-4456-B744-62B9D7A061D5}" type="sibTrans" cxnId="{F1F622A3-D184-472E-B6F6-6F904EB0FA8D}">
      <dgm:prSet/>
      <dgm:spPr/>
      <dgm:t>
        <a:bodyPr/>
        <a:lstStyle/>
        <a:p>
          <a:endParaRPr lang="en-US"/>
        </a:p>
      </dgm:t>
    </dgm:pt>
    <dgm:pt modelId="{EA733BF5-99A5-4C87-8685-F54018816A22}">
      <dgm:prSet phldrT="[Text]"/>
      <dgm:spPr/>
      <dgm:t>
        <a:bodyPr/>
        <a:lstStyle/>
        <a:p>
          <a:r>
            <a:rPr lang="en-US" dirty="0"/>
            <a:t>DATA GATHERING &amp; DATA CLEANING</a:t>
          </a:r>
        </a:p>
      </dgm:t>
    </dgm:pt>
    <dgm:pt modelId="{3353EBA3-31CD-4606-B0B6-72F42E7A4A4F}" type="parTrans" cxnId="{06B00E05-F90C-4FBF-A01F-2A220D02282A}">
      <dgm:prSet/>
      <dgm:spPr/>
      <dgm:t>
        <a:bodyPr/>
        <a:lstStyle/>
        <a:p>
          <a:endParaRPr lang="en-US"/>
        </a:p>
      </dgm:t>
    </dgm:pt>
    <dgm:pt modelId="{9D2BE1EA-D8BD-418F-98F0-98A891388C86}" type="sibTrans" cxnId="{06B00E05-F90C-4FBF-A01F-2A220D02282A}">
      <dgm:prSet/>
      <dgm:spPr/>
      <dgm:t>
        <a:bodyPr/>
        <a:lstStyle/>
        <a:p>
          <a:endParaRPr lang="en-US"/>
        </a:p>
      </dgm:t>
    </dgm:pt>
    <dgm:pt modelId="{50F3ACFD-6862-4DA1-B8DF-37E4C298A1AA}">
      <dgm:prSet phldrT="[Text]"/>
      <dgm:spPr/>
      <dgm:t>
        <a:bodyPr/>
        <a:lstStyle/>
        <a:p>
          <a:r>
            <a:rPr lang="en-US" dirty="0"/>
            <a:t>DATA EXPLORATORY ANALYSIS</a:t>
          </a:r>
        </a:p>
      </dgm:t>
    </dgm:pt>
    <dgm:pt modelId="{D609620B-437C-47A1-A85B-55FFE264B4F8}" type="parTrans" cxnId="{5C1C025A-8A25-4521-B2D1-0A7C643021E3}">
      <dgm:prSet/>
      <dgm:spPr/>
      <dgm:t>
        <a:bodyPr/>
        <a:lstStyle/>
        <a:p>
          <a:endParaRPr lang="en-US"/>
        </a:p>
      </dgm:t>
    </dgm:pt>
    <dgm:pt modelId="{21FF0872-91CE-4FCD-8F3E-31503F129E4D}" type="sibTrans" cxnId="{5C1C025A-8A25-4521-B2D1-0A7C643021E3}">
      <dgm:prSet/>
      <dgm:spPr/>
      <dgm:t>
        <a:bodyPr/>
        <a:lstStyle/>
        <a:p>
          <a:endParaRPr lang="en-US"/>
        </a:p>
      </dgm:t>
    </dgm:pt>
    <dgm:pt modelId="{5D65EE44-A4DF-4E85-ABE8-3A9DD4303DFE}">
      <dgm:prSet phldrT="[Text]"/>
      <dgm:spPr/>
      <dgm:t>
        <a:bodyPr/>
        <a:lstStyle/>
        <a:p>
          <a:r>
            <a:rPr lang="en-US" dirty="0"/>
            <a:t>DATA PREPROCESSING</a:t>
          </a:r>
        </a:p>
      </dgm:t>
    </dgm:pt>
    <dgm:pt modelId="{9258CD53-C8BA-4D2C-8247-1C58601ABEDB}" type="parTrans" cxnId="{DDCF3951-7AA3-41AC-9026-CFE0266D1FD0}">
      <dgm:prSet/>
      <dgm:spPr/>
      <dgm:t>
        <a:bodyPr/>
        <a:lstStyle/>
        <a:p>
          <a:endParaRPr lang="en-US"/>
        </a:p>
      </dgm:t>
    </dgm:pt>
    <dgm:pt modelId="{AE9B3914-0999-46F0-B9D6-E59FA0654F33}" type="sibTrans" cxnId="{DDCF3951-7AA3-41AC-9026-CFE0266D1FD0}">
      <dgm:prSet/>
      <dgm:spPr/>
      <dgm:t>
        <a:bodyPr/>
        <a:lstStyle/>
        <a:p>
          <a:endParaRPr lang="en-US"/>
        </a:p>
      </dgm:t>
    </dgm:pt>
    <dgm:pt modelId="{8BA9B4A6-BE10-49E9-93E8-3EA59947CDB5}">
      <dgm:prSet phldrT="[Text]"/>
      <dgm:spPr/>
      <dgm:t>
        <a:bodyPr/>
        <a:lstStyle/>
        <a:p>
          <a:r>
            <a:rPr lang="en-US" dirty="0"/>
            <a:t>MODEL DEVELOPMENT &amp; EVALUATION</a:t>
          </a:r>
        </a:p>
      </dgm:t>
    </dgm:pt>
    <dgm:pt modelId="{43B0337A-8946-4CDA-B034-A69D5227D9B0}" type="parTrans" cxnId="{1695F78B-B534-449C-AF1A-586FEFEE9BDB}">
      <dgm:prSet/>
      <dgm:spPr/>
      <dgm:t>
        <a:bodyPr/>
        <a:lstStyle/>
        <a:p>
          <a:endParaRPr lang="en-US"/>
        </a:p>
      </dgm:t>
    </dgm:pt>
    <dgm:pt modelId="{513D1D47-A24A-4D8B-8F86-BF6D4BADF4B5}" type="sibTrans" cxnId="{1695F78B-B534-449C-AF1A-586FEFEE9BDB}">
      <dgm:prSet/>
      <dgm:spPr/>
      <dgm:t>
        <a:bodyPr/>
        <a:lstStyle/>
        <a:p>
          <a:endParaRPr lang="en-US"/>
        </a:p>
      </dgm:t>
    </dgm:pt>
    <dgm:pt modelId="{17314BDF-D6E2-4014-AEAE-C67F6655D6D6}" type="pres">
      <dgm:prSet presAssocID="{C23F8FFF-B992-4C31-9A44-2A7D698AF096}" presName="diagram" presStyleCnt="0">
        <dgm:presLayoutVars>
          <dgm:dir/>
          <dgm:resizeHandles val="exact"/>
        </dgm:presLayoutVars>
      </dgm:prSet>
      <dgm:spPr/>
    </dgm:pt>
    <dgm:pt modelId="{BC193F73-3CEB-4F25-95B7-7179FA5F1397}" type="pres">
      <dgm:prSet presAssocID="{1285841A-9739-4720-A8A0-1237E2FE7EBA}" presName="node" presStyleLbl="node1" presStyleIdx="0" presStyleCnt="5">
        <dgm:presLayoutVars>
          <dgm:bulletEnabled val="1"/>
        </dgm:presLayoutVars>
      </dgm:prSet>
      <dgm:spPr/>
    </dgm:pt>
    <dgm:pt modelId="{0E36F042-4521-4595-AD26-1FAA6C141B7D}" type="pres">
      <dgm:prSet presAssocID="{5D03D20D-2D31-4456-B744-62B9D7A061D5}" presName="sibTrans" presStyleLbl="sibTrans2D1" presStyleIdx="0" presStyleCnt="4"/>
      <dgm:spPr/>
    </dgm:pt>
    <dgm:pt modelId="{01FA0095-8E85-4AB9-A24A-B2B040FBB51F}" type="pres">
      <dgm:prSet presAssocID="{5D03D20D-2D31-4456-B744-62B9D7A061D5}" presName="connectorText" presStyleLbl="sibTrans2D1" presStyleIdx="0" presStyleCnt="4"/>
      <dgm:spPr/>
    </dgm:pt>
    <dgm:pt modelId="{F1ABEB9A-420C-44C3-9056-2D04EAE9B8EB}" type="pres">
      <dgm:prSet presAssocID="{EA733BF5-99A5-4C87-8685-F54018816A22}" presName="node" presStyleLbl="node1" presStyleIdx="1" presStyleCnt="5">
        <dgm:presLayoutVars>
          <dgm:bulletEnabled val="1"/>
        </dgm:presLayoutVars>
      </dgm:prSet>
      <dgm:spPr/>
    </dgm:pt>
    <dgm:pt modelId="{534B6AB0-ABD9-413A-9739-9AB329C4341E}" type="pres">
      <dgm:prSet presAssocID="{9D2BE1EA-D8BD-418F-98F0-98A891388C86}" presName="sibTrans" presStyleLbl="sibTrans2D1" presStyleIdx="1" presStyleCnt="4"/>
      <dgm:spPr/>
    </dgm:pt>
    <dgm:pt modelId="{5B2D1C40-0FC6-4E70-ACAF-9E8B7C1C4275}" type="pres">
      <dgm:prSet presAssocID="{9D2BE1EA-D8BD-418F-98F0-98A891388C86}" presName="connectorText" presStyleLbl="sibTrans2D1" presStyleIdx="1" presStyleCnt="4"/>
      <dgm:spPr/>
    </dgm:pt>
    <dgm:pt modelId="{55FD3CA9-08D9-4FB7-A9D1-849D71BF2F83}" type="pres">
      <dgm:prSet presAssocID="{50F3ACFD-6862-4DA1-B8DF-37E4C298A1AA}" presName="node" presStyleLbl="node1" presStyleIdx="2" presStyleCnt="5">
        <dgm:presLayoutVars>
          <dgm:bulletEnabled val="1"/>
        </dgm:presLayoutVars>
      </dgm:prSet>
      <dgm:spPr/>
    </dgm:pt>
    <dgm:pt modelId="{BEA59C01-C598-4AB9-9E02-33B6698BA1AA}" type="pres">
      <dgm:prSet presAssocID="{21FF0872-91CE-4FCD-8F3E-31503F129E4D}" presName="sibTrans" presStyleLbl="sibTrans2D1" presStyleIdx="2" presStyleCnt="4"/>
      <dgm:spPr/>
    </dgm:pt>
    <dgm:pt modelId="{5FA49A5C-D8F3-47CC-82D2-6E56CFF9B817}" type="pres">
      <dgm:prSet presAssocID="{21FF0872-91CE-4FCD-8F3E-31503F129E4D}" presName="connectorText" presStyleLbl="sibTrans2D1" presStyleIdx="2" presStyleCnt="4"/>
      <dgm:spPr/>
    </dgm:pt>
    <dgm:pt modelId="{5619CC25-55D4-45E0-851A-21E5F016A262}" type="pres">
      <dgm:prSet presAssocID="{5D65EE44-A4DF-4E85-ABE8-3A9DD4303DFE}" presName="node" presStyleLbl="node1" presStyleIdx="3" presStyleCnt="5">
        <dgm:presLayoutVars>
          <dgm:bulletEnabled val="1"/>
        </dgm:presLayoutVars>
      </dgm:prSet>
      <dgm:spPr/>
    </dgm:pt>
    <dgm:pt modelId="{4B3CC445-FE93-4D9D-BA3C-CCDBCD8A207B}" type="pres">
      <dgm:prSet presAssocID="{AE9B3914-0999-46F0-B9D6-E59FA0654F33}" presName="sibTrans" presStyleLbl="sibTrans2D1" presStyleIdx="3" presStyleCnt="4"/>
      <dgm:spPr/>
    </dgm:pt>
    <dgm:pt modelId="{14E516B6-942E-402A-83DD-817436271512}" type="pres">
      <dgm:prSet presAssocID="{AE9B3914-0999-46F0-B9D6-E59FA0654F33}" presName="connectorText" presStyleLbl="sibTrans2D1" presStyleIdx="3" presStyleCnt="4"/>
      <dgm:spPr/>
    </dgm:pt>
    <dgm:pt modelId="{D9F0A585-0010-47DF-A4AC-F469D19D080C}" type="pres">
      <dgm:prSet presAssocID="{8BA9B4A6-BE10-49E9-93E8-3EA59947CDB5}" presName="node" presStyleLbl="node1" presStyleIdx="4" presStyleCnt="5">
        <dgm:presLayoutVars>
          <dgm:bulletEnabled val="1"/>
        </dgm:presLayoutVars>
      </dgm:prSet>
      <dgm:spPr/>
    </dgm:pt>
  </dgm:ptLst>
  <dgm:cxnLst>
    <dgm:cxn modelId="{C39E5E00-0871-41CB-91AE-810029C369AF}" type="presOf" srcId="{AE9B3914-0999-46F0-B9D6-E59FA0654F33}" destId="{14E516B6-942E-402A-83DD-817436271512}" srcOrd="1" destOrd="0" presId="urn:microsoft.com/office/officeart/2005/8/layout/process5"/>
    <dgm:cxn modelId="{06B00E05-F90C-4FBF-A01F-2A220D02282A}" srcId="{C23F8FFF-B992-4C31-9A44-2A7D698AF096}" destId="{EA733BF5-99A5-4C87-8685-F54018816A22}" srcOrd="1" destOrd="0" parTransId="{3353EBA3-31CD-4606-B0B6-72F42E7A4A4F}" sibTransId="{9D2BE1EA-D8BD-418F-98F0-98A891388C86}"/>
    <dgm:cxn modelId="{50BA2B05-4471-444F-BA08-C0D9B2B85F2B}" type="presOf" srcId="{5D65EE44-A4DF-4E85-ABE8-3A9DD4303DFE}" destId="{5619CC25-55D4-45E0-851A-21E5F016A262}" srcOrd="0" destOrd="0" presId="urn:microsoft.com/office/officeart/2005/8/layout/process5"/>
    <dgm:cxn modelId="{8CD91806-96C8-4331-B974-8B24CF139375}" type="presOf" srcId="{1285841A-9739-4720-A8A0-1237E2FE7EBA}" destId="{BC193F73-3CEB-4F25-95B7-7179FA5F1397}" srcOrd="0" destOrd="0" presId="urn:microsoft.com/office/officeart/2005/8/layout/process5"/>
    <dgm:cxn modelId="{BC224B17-DA25-404C-9049-30E3FADFF520}" type="presOf" srcId="{8BA9B4A6-BE10-49E9-93E8-3EA59947CDB5}" destId="{D9F0A585-0010-47DF-A4AC-F469D19D080C}" srcOrd="0" destOrd="0" presId="urn:microsoft.com/office/officeart/2005/8/layout/process5"/>
    <dgm:cxn modelId="{8EA6641A-FC9E-4E2C-8A51-E037C3D63239}" type="presOf" srcId="{21FF0872-91CE-4FCD-8F3E-31503F129E4D}" destId="{5FA49A5C-D8F3-47CC-82D2-6E56CFF9B817}" srcOrd="1" destOrd="0" presId="urn:microsoft.com/office/officeart/2005/8/layout/process5"/>
    <dgm:cxn modelId="{F50F9D5D-A065-4C5A-B13D-DBCB09179CF2}" type="presOf" srcId="{5D03D20D-2D31-4456-B744-62B9D7A061D5}" destId="{0E36F042-4521-4595-AD26-1FAA6C141B7D}" srcOrd="0" destOrd="0" presId="urn:microsoft.com/office/officeart/2005/8/layout/process5"/>
    <dgm:cxn modelId="{A2753661-1540-4C61-ABD4-C571A46694AF}" type="presOf" srcId="{AE9B3914-0999-46F0-B9D6-E59FA0654F33}" destId="{4B3CC445-FE93-4D9D-BA3C-CCDBCD8A207B}" srcOrd="0" destOrd="0" presId="urn:microsoft.com/office/officeart/2005/8/layout/process5"/>
    <dgm:cxn modelId="{DDCF3951-7AA3-41AC-9026-CFE0266D1FD0}" srcId="{C23F8FFF-B992-4C31-9A44-2A7D698AF096}" destId="{5D65EE44-A4DF-4E85-ABE8-3A9DD4303DFE}" srcOrd="3" destOrd="0" parTransId="{9258CD53-C8BA-4D2C-8247-1C58601ABEDB}" sibTransId="{AE9B3914-0999-46F0-B9D6-E59FA0654F33}"/>
    <dgm:cxn modelId="{5C1C025A-8A25-4521-B2D1-0A7C643021E3}" srcId="{C23F8FFF-B992-4C31-9A44-2A7D698AF096}" destId="{50F3ACFD-6862-4DA1-B8DF-37E4C298A1AA}" srcOrd="2" destOrd="0" parTransId="{D609620B-437C-47A1-A85B-55FFE264B4F8}" sibTransId="{21FF0872-91CE-4FCD-8F3E-31503F129E4D}"/>
    <dgm:cxn modelId="{55143580-6AE1-4B8A-837B-8F69CCAD0A67}" type="presOf" srcId="{C23F8FFF-B992-4C31-9A44-2A7D698AF096}" destId="{17314BDF-D6E2-4014-AEAE-C67F6655D6D6}" srcOrd="0" destOrd="0" presId="urn:microsoft.com/office/officeart/2005/8/layout/process5"/>
    <dgm:cxn modelId="{21FFAD89-C7F9-485D-B406-FF3B1C7A76A5}" type="presOf" srcId="{9D2BE1EA-D8BD-418F-98F0-98A891388C86}" destId="{5B2D1C40-0FC6-4E70-ACAF-9E8B7C1C4275}" srcOrd="1" destOrd="0" presId="urn:microsoft.com/office/officeart/2005/8/layout/process5"/>
    <dgm:cxn modelId="{1695F78B-B534-449C-AF1A-586FEFEE9BDB}" srcId="{C23F8FFF-B992-4C31-9A44-2A7D698AF096}" destId="{8BA9B4A6-BE10-49E9-93E8-3EA59947CDB5}" srcOrd="4" destOrd="0" parTransId="{43B0337A-8946-4CDA-B034-A69D5227D9B0}" sibTransId="{513D1D47-A24A-4D8B-8F86-BF6D4BADF4B5}"/>
    <dgm:cxn modelId="{A650C38E-7778-4D2C-AEA6-28B943EF62B7}" type="presOf" srcId="{50F3ACFD-6862-4DA1-B8DF-37E4C298A1AA}" destId="{55FD3CA9-08D9-4FB7-A9D1-849D71BF2F83}" srcOrd="0" destOrd="0" presId="urn:microsoft.com/office/officeart/2005/8/layout/process5"/>
    <dgm:cxn modelId="{961E13A2-11E2-4072-93F2-5B4FA9B3CBB0}" type="presOf" srcId="{EA733BF5-99A5-4C87-8685-F54018816A22}" destId="{F1ABEB9A-420C-44C3-9056-2D04EAE9B8EB}" srcOrd="0" destOrd="0" presId="urn:microsoft.com/office/officeart/2005/8/layout/process5"/>
    <dgm:cxn modelId="{F1F622A3-D184-472E-B6F6-6F904EB0FA8D}" srcId="{C23F8FFF-B992-4C31-9A44-2A7D698AF096}" destId="{1285841A-9739-4720-A8A0-1237E2FE7EBA}" srcOrd="0" destOrd="0" parTransId="{2C98FCCB-7930-44FC-A527-683A00EC719B}" sibTransId="{5D03D20D-2D31-4456-B744-62B9D7A061D5}"/>
    <dgm:cxn modelId="{DC3FB8AB-C0B7-4490-9765-7264C5527A8F}" type="presOf" srcId="{21FF0872-91CE-4FCD-8F3E-31503F129E4D}" destId="{BEA59C01-C598-4AB9-9E02-33B6698BA1AA}" srcOrd="0" destOrd="0" presId="urn:microsoft.com/office/officeart/2005/8/layout/process5"/>
    <dgm:cxn modelId="{1C2727B4-2C71-4D71-93F3-1BACDFCE1600}" type="presOf" srcId="{5D03D20D-2D31-4456-B744-62B9D7A061D5}" destId="{01FA0095-8E85-4AB9-A24A-B2B040FBB51F}" srcOrd="1" destOrd="0" presId="urn:microsoft.com/office/officeart/2005/8/layout/process5"/>
    <dgm:cxn modelId="{C0077FFD-1908-422D-83DA-6ED80D8067B6}" type="presOf" srcId="{9D2BE1EA-D8BD-418F-98F0-98A891388C86}" destId="{534B6AB0-ABD9-413A-9739-9AB329C4341E}" srcOrd="0" destOrd="0" presId="urn:microsoft.com/office/officeart/2005/8/layout/process5"/>
    <dgm:cxn modelId="{9D54BEFB-7EA4-4103-9A24-F11A9B877B49}" type="presParOf" srcId="{17314BDF-D6E2-4014-AEAE-C67F6655D6D6}" destId="{BC193F73-3CEB-4F25-95B7-7179FA5F1397}" srcOrd="0" destOrd="0" presId="urn:microsoft.com/office/officeart/2005/8/layout/process5"/>
    <dgm:cxn modelId="{53AA68B9-99E2-4F5D-BD10-53019E24124B}" type="presParOf" srcId="{17314BDF-D6E2-4014-AEAE-C67F6655D6D6}" destId="{0E36F042-4521-4595-AD26-1FAA6C141B7D}" srcOrd="1" destOrd="0" presId="urn:microsoft.com/office/officeart/2005/8/layout/process5"/>
    <dgm:cxn modelId="{1C991B24-25A0-4724-B70E-48A0E6E13790}" type="presParOf" srcId="{0E36F042-4521-4595-AD26-1FAA6C141B7D}" destId="{01FA0095-8E85-4AB9-A24A-B2B040FBB51F}" srcOrd="0" destOrd="0" presId="urn:microsoft.com/office/officeart/2005/8/layout/process5"/>
    <dgm:cxn modelId="{8379FB9D-F177-426F-9B48-3739F01CA677}" type="presParOf" srcId="{17314BDF-D6E2-4014-AEAE-C67F6655D6D6}" destId="{F1ABEB9A-420C-44C3-9056-2D04EAE9B8EB}" srcOrd="2" destOrd="0" presId="urn:microsoft.com/office/officeart/2005/8/layout/process5"/>
    <dgm:cxn modelId="{595B8F40-C674-4EC2-8D35-93059FE3B5BF}" type="presParOf" srcId="{17314BDF-D6E2-4014-AEAE-C67F6655D6D6}" destId="{534B6AB0-ABD9-413A-9739-9AB329C4341E}" srcOrd="3" destOrd="0" presId="urn:microsoft.com/office/officeart/2005/8/layout/process5"/>
    <dgm:cxn modelId="{557B1464-E03A-4A83-8FFB-CA191CC13DE4}" type="presParOf" srcId="{534B6AB0-ABD9-413A-9739-9AB329C4341E}" destId="{5B2D1C40-0FC6-4E70-ACAF-9E8B7C1C4275}" srcOrd="0" destOrd="0" presId="urn:microsoft.com/office/officeart/2005/8/layout/process5"/>
    <dgm:cxn modelId="{80E47E37-E934-4FB6-B881-D2B58760A4DD}" type="presParOf" srcId="{17314BDF-D6E2-4014-AEAE-C67F6655D6D6}" destId="{55FD3CA9-08D9-4FB7-A9D1-849D71BF2F83}" srcOrd="4" destOrd="0" presId="urn:microsoft.com/office/officeart/2005/8/layout/process5"/>
    <dgm:cxn modelId="{169EAB91-AD4B-42A2-B3F4-0A7A8B3AA6A4}" type="presParOf" srcId="{17314BDF-D6E2-4014-AEAE-C67F6655D6D6}" destId="{BEA59C01-C598-4AB9-9E02-33B6698BA1AA}" srcOrd="5" destOrd="0" presId="urn:microsoft.com/office/officeart/2005/8/layout/process5"/>
    <dgm:cxn modelId="{6DF2713A-59E6-47FE-A53B-921E575425C2}" type="presParOf" srcId="{BEA59C01-C598-4AB9-9E02-33B6698BA1AA}" destId="{5FA49A5C-D8F3-47CC-82D2-6E56CFF9B817}" srcOrd="0" destOrd="0" presId="urn:microsoft.com/office/officeart/2005/8/layout/process5"/>
    <dgm:cxn modelId="{CA48B04D-924E-4C8E-94C5-909622311ABB}" type="presParOf" srcId="{17314BDF-D6E2-4014-AEAE-C67F6655D6D6}" destId="{5619CC25-55D4-45E0-851A-21E5F016A262}" srcOrd="6" destOrd="0" presId="urn:microsoft.com/office/officeart/2005/8/layout/process5"/>
    <dgm:cxn modelId="{9AC35724-9778-4B2B-9857-A0009CCC99AA}" type="presParOf" srcId="{17314BDF-D6E2-4014-AEAE-C67F6655D6D6}" destId="{4B3CC445-FE93-4D9D-BA3C-CCDBCD8A207B}" srcOrd="7" destOrd="0" presId="urn:microsoft.com/office/officeart/2005/8/layout/process5"/>
    <dgm:cxn modelId="{094405CC-D1A8-43EA-9784-A89DEDF95333}" type="presParOf" srcId="{4B3CC445-FE93-4D9D-BA3C-CCDBCD8A207B}" destId="{14E516B6-942E-402A-83DD-817436271512}" srcOrd="0" destOrd="0" presId="urn:microsoft.com/office/officeart/2005/8/layout/process5"/>
    <dgm:cxn modelId="{7B6E9E8A-7063-4793-9352-7B9AF27AC6F4}" type="presParOf" srcId="{17314BDF-D6E2-4014-AEAE-C67F6655D6D6}" destId="{D9F0A585-0010-47DF-A4AC-F469D19D080C}"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193F73-3CEB-4F25-95B7-7179FA5F1397}">
      <dsp:nvSpPr>
        <dsp:cNvPr id="0" name=""/>
        <dsp:cNvSpPr/>
      </dsp:nvSpPr>
      <dsp:spPr>
        <a:xfrm>
          <a:off x="97043" y="2718"/>
          <a:ext cx="2716187" cy="16297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DEFINE PROBLEM STATEMENT</a:t>
          </a:r>
        </a:p>
      </dsp:txBody>
      <dsp:txXfrm>
        <a:off x="144776" y="50451"/>
        <a:ext cx="2620721" cy="1534246"/>
      </dsp:txXfrm>
    </dsp:sp>
    <dsp:sp modelId="{0E36F042-4521-4595-AD26-1FAA6C141B7D}">
      <dsp:nvSpPr>
        <dsp:cNvPr id="0" name=""/>
        <dsp:cNvSpPr/>
      </dsp:nvSpPr>
      <dsp:spPr>
        <a:xfrm>
          <a:off x="3052255" y="480767"/>
          <a:ext cx="575831" cy="6736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3052255" y="615490"/>
        <a:ext cx="403082" cy="404168"/>
      </dsp:txXfrm>
    </dsp:sp>
    <dsp:sp modelId="{F1ABEB9A-420C-44C3-9056-2D04EAE9B8EB}">
      <dsp:nvSpPr>
        <dsp:cNvPr id="0" name=""/>
        <dsp:cNvSpPr/>
      </dsp:nvSpPr>
      <dsp:spPr>
        <a:xfrm>
          <a:off x="3899706" y="2718"/>
          <a:ext cx="2716187" cy="16297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DATA GATHERING &amp; DATA CLEANING</a:t>
          </a:r>
        </a:p>
      </dsp:txBody>
      <dsp:txXfrm>
        <a:off x="3947439" y="50451"/>
        <a:ext cx="2620721" cy="1534246"/>
      </dsp:txXfrm>
    </dsp:sp>
    <dsp:sp modelId="{534B6AB0-ABD9-413A-9739-9AB329C4341E}">
      <dsp:nvSpPr>
        <dsp:cNvPr id="0" name=""/>
        <dsp:cNvSpPr/>
      </dsp:nvSpPr>
      <dsp:spPr>
        <a:xfrm>
          <a:off x="6854918" y="480767"/>
          <a:ext cx="575831" cy="6736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6854918" y="615490"/>
        <a:ext cx="403082" cy="404168"/>
      </dsp:txXfrm>
    </dsp:sp>
    <dsp:sp modelId="{55FD3CA9-08D9-4FB7-A9D1-849D71BF2F83}">
      <dsp:nvSpPr>
        <dsp:cNvPr id="0" name=""/>
        <dsp:cNvSpPr/>
      </dsp:nvSpPr>
      <dsp:spPr>
        <a:xfrm>
          <a:off x="7702368" y="2718"/>
          <a:ext cx="2716187" cy="16297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DATA EXPLORATORY ANALYSIS</a:t>
          </a:r>
        </a:p>
      </dsp:txBody>
      <dsp:txXfrm>
        <a:off x="7750101" y="50451"/>
        <a:ext cx="2620721" cy="1534246"/>
      </dsp:txXfrm>
    </dsp:sp>
    <dsp:sp modelId="{BEA59C01-C598-4AB9-9E02-33B6698BA1AA}">
      <dsp:nvSpPr>
        <dsp:cNvPr id="0" name=""/>
        <dsp:cNvSpPr/>
      </dsp:nvSpPr>
      <dsp:spPr>
        <a:xfrm rot="5400000">
          <a:off x="8772546" y="1822564"/>
          <a:ext cx="575831" cy="6736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rot="-5400000">
        <a:off x="8858378" y="1871456"/>
        <a:ext cx="404168" cy="403082"/>
      </dsp:txXfrm>
    </dsp:sp>
    <dsp:sp modelId="{5619CC25-55D4-45E0-851A-21E5F016A262}">
      <dsp:nvSpPr>
        <dsp:cNvPr id="0" name=""/>
        <dsp:cNvSpPr/>
      </dsp:nvSpPr>
      <dsp:spPr>
        <a:xfrm>
          <a:off x="7702368" y="2718906"/>
          <a:ext cx="2716187" cy="16297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DATA PREPROCESSING</a:t>
          </a:r>
        </a:p>
      </dsp:txBody>
      <dsp:txXfrm>
        <a:off x="7750101" y="2766639"/>
        <a:ext cx="2620721" cy="1534246"/>
      </dsp:txXfrm>
    </dsp:sp>
    <dsp:sp modelId="{4B3CC445-FE93-4D9D-BA3C-CCDBCD8A207B}">
      <dsp:nvSpPr>
        <dsp:cNvPr id="0" name=""/>
        <dsp:cNvSpPr/>
      </dsp:nvSpPr>
      <dsp:spPr>
        <a:xfrm rot="10800000">
          <a:off x="6887512" y="3196955"/>
          <a:ext cx="575831" cy="6736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rot="10800000">
        <a:off x="7060261" y="3331678"/>
        <a:ext cx="403082" cy="404168"/>
      </dsp:txXfrm>
    </dsp:sp>
    <dsp:sp modelId="{D9F0A585-0010-47DF-A4AC-F469D19D080C}">
      <dsp:nvSpPr>
        <dsp:cNvPr id="0" name=""/>
        <dsp:cNvSpPr/>
      </dsp:nvSpPr>
      <dsp:spPr>
        <a:xfrm>
          <a:off x="3899706" y="2718906"/>
          <a:ext cx="2716187" cy="16297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MODEL DEVELOPMENT &amp; EVALUATION</a:t>
          </a:r>
        </a:p>
      </dsp:txBody>
      <dsp:txXfrm>
        <a:off x="3947439" y="2766639"/>
        <a:ext cx="2620721" cy="1534246"/>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C052-1032-AD82-BCAF-8942B95874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8F9D84-A49A-BCEF-70DA-771B2E2DE7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CF6188-8413-5684-BFD4-50BC9E3B955F}"/>
              </a:ext>
            </a:extLst>
          </p:cNvPr>
          <p:cNvSpPr>
            <a:spLocks noGrp="1"/>
          </p:cNvSpPr>
          <p:nvPr>
            <p:ph type="dt" sz="half" idx="10"/>
          </p:nvPr>
        </p:nvSpPr>
        <p:spPr/>
        <p:txBody>
          <a:bodyPr/>
          <a:lstStyle/>
          <a:p>
            <a:fld id="{E0708024-5AF8-41E6-9163-90FBBEEB1F13}" type="datetimeFigureOut">
              <a:rPr lang="en-US" smtClean="0"/>
              <a:t>9/17/2023</a:t>
            </a:fld>
            <a:endParaRPr lang="en-US"/>
          </a:p>
        </p:txBody>
      </p:sp>
      <p:sp>
        <p:nvSpPr>
          <p:cNvPr id="5" name="Footer Placeholder 4">
            <a:extLst>
              <a:ext uri="{FF2B5EF4-FFF2-40B4-BE49-F238E27FC236}">
                <a16:creationId xmlns:a16="http://schemas.microsoft.com/office/drawing/2014/main" id="{31AF69C2-901F-2CF1-53A2-836469946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277545-20D4-AE4B-B664-6CF33408133E}"/>
              </a:ext>
            </a:extLst>
          </p:cNvPr>
          <p:cNvSpPr>
            <a:spLocks noGrp="1"/>
          </p:cNvSpPr>
          <p:nvPr>
            <p:ph type="sldNum" sz="quarter" idx="12"/>
          </p:nvPr>
        </p:nvSpPr>
        <p:spPr/>
        <p:txBody>
          <a:bodyPr/>
          <a:lstStyle/>
          <a:p>
            <a:fld id="{FD790007-61F5-441E-859E-AB3155A42B27}" type="slidenum">
              <a:rPr lang="en-US" smtClean="0"/>
              <a:t>‹#›</a:t>
            </a:fld>
            <a:endParaRPr lang="en-US"/>
          </a:p>
        </p:txBody>
      </p:sp>
    </p:spTree>
    <p:extLst>
      <p:ext uri="{BB962C8B-B14F-4D97-AF65-F5344CB8AC3E}">
        <p14:creationId xmlns:p14="http://schemas.microsoft.com/office/powerpoint/2010/main" val="3489408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4ABEE-4E07-4E2A-D679-C264BA81D7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E0997F-27D1-F7FA-4C38-417FA056AD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F6ADB-6A1A-0554-E3A2-BEF3AC0AB3A7}"/>
              </a:ext>
            </a:extLst>
          </p:cNvPr>
          <p:cNvSpPr>
            <a:spLocks noGrp="1"/>
          </p:cNvSpPr>
          <p:nvPr>
            <p:ph type="dt" sz="half" idx="10"/>
          </p:nvPr>
        </p:nvSpPr>
        <p:spPr/>
        <p:txBody>
          <a:bodyPr/>
          <a:lstStyle/>
          <a:p>
            <a:fld id="{E0708024-5AF8-41E6-9163-90FBBEEB1F13}" type="datetimeFigureOut">
              <a:rPr lang="en-US" smtClean="0"/>
              <a:t>9/17/2023</a:t>
            </a:fld>
            <a:endParaRPr lang="en-US"/>
          </a:p>
        </p:txBody>
      </p:sp>
      <p:sp>
        <p:nvSpPr>
          <p:cNvPr id="5" name="Footer Placeholder 4">
            <a:extLst>
              <a:ext uri="{FF2B5EF4-FFF2-40B4-BE49-F238E27FC236}">
                <a16:creationId xmlns:a16="http://schemas.microsoft.com/office/drawing/2014/main" id="{8086FAA8-3BC6-87D0-0425-66F13A24EB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4E72CB-B53F-CB72-CFAE-4F371A0F240D}"/>
              </a:ext>
            </a:extLst>
          </p:cNvPr>
          <p:cNvSpPr>
            <a:spLocks noGrp="1"/>
          </p:cNvSpPr>
          <p:nvPr>
            <p:ph type="sldNum" sz="quarter" idx="12"/>
          </p:nvPr>
        </p:nvSpPr>
        <p:spPr/>
        <p:txBody>
          <a:bodyPr/>
          <a:lstStyle/>
          <a:p>
            <a:fld id="{FD790007-61F5-441E-859E-AB3155A42B27}" type="slidenum">
              <a:rPr lang="en-US" smtClean="0"/>
              <a:t>‹#›</a:t>
            </a:fld>
            <a:endParaRPr lang="en-US"/>
          </a:p>
        </p:txBody>
      </p:sp>
    </p:spTree>
    <p:extLst>
      <p:ext uri="{BB962C8B-B14F-4D97-AF65-F5344CB8AC3E}">
        <p14:creationId xmlns:p14="http://schemas.microsoft.com/office/powerpoint/2010/main" val="1172924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313AAD-34AB-2336-BC01-D46D429243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0C608E-BB65-B291-2FD9-190996AE2C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2766B7-F86E-A4D5-DAA6-0BC3B5E2001E}"/>
              </a:ext>
            </a:extLst>
          </p:cNvPr>
          <p:cNvSpPr>
            <a:spLocks noGrp="1"/>
          </p:cNvSpPr>
          <p:nvPr>
            <p:ph type="dt" sz="half" idx="10"/>
          </p:nvPr>
        </p:nvSpPr>
        <p:spPr/>
        <p:txBody>
          <a:bodyPr/>
          <a:lstStyle/>
          <a:p>
            <a:fld id="{E0708024-5AF8-41E6-9163-90FBBEEB1F13}" type="datetimeFigureOut">
              <a:rPr lang="en-US" smtClean="0"/>
              <a:t>9/17/2023</a:t>
            </a:fld>
            <a:endParaRPr lang="en-US"/>
          </a:p>
        </p:txBody>
      </p:sp>
      <p:sp>
        <p:nvSpPr>
          <p:cNvPr id="5" name="Footer Placeholder 4">
            <a:extLst>
              <a:ext uri="{FF2B5EF4-FFF2-40B4-BE49-F238E27FC236}">
                <a16:creationId xmlns:a16="http://schemas.microsoft.com/office/drawing/2014/main" id="{6FB5389D-8FFF-E533-13ED-30EA8DDC91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73ECB8-AD7F-DE1C-4729-0265E6D90158}"/>
              </a:ext>
            </a:extLst>
          </p:cNvPr>
          <p:cNvSpPr>
            <a:spLocks noGrp="1"/>
          </p:cNvSpPr>
          <p:nvPr>
            <p:ph type="sldNum" sz="quarter" idx="12"/>
          </p:nvPr>
        </p:nvSpPr>
        <p:spPr/>
        <p:txBody>
          <a:bodyPr/>
          <a:lstStyle/>
          <a:p>
            <a:fld id="{FD790007-61F5-441E-859E-AB3155A42B27}" type="slidenum">
              <a:rPr lang="en-US" smtClean="0"/>
              <a:t>‹#›</a:t>
            </a:fld>
            <a:endParaRPr lang="en-US"/>
          </a:p>
        </p:txBody>
      </p:sp>
    </p:spTree>
    <p:extLst>
      <p:ext uri="{BB962C8B-B14F-4D97-AF65-F5344CB8AC3E}">
        <p14:creationId xmlns:p14="http://schemas.microsoft.com/office/powerpoint/2010/main" val="2653134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6C4A0-838A-63CA-8F0E-19E0D0A064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94A962-86CC-32BF-62FF-8AA99E8DDA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07F572-22E9-1F45-0B36-F835084F3F29}"/>
              </a:ext>
            </a:extLst>
          </p:cNvPr>
          <p:cNvSpPr>
            <a:spLocks noGrp="1"/>
          </p:cNvSpPr>
          <p:nvPr>
            <p:ph type="dt" sz="half" idx="10"/>
          </p:nvPr>
        </p:nvSpPr>
        <p:spPr/>
        <p:txBody>
          <a:bodyPr/>
          <a:lstStyle/>
          <a:p>
            <a:fld id="{E0708024-5AF8-41E6-9163-90FBBEEB1F13}" type="datetimeFigureOut">
              <a:rPr lang="en-US" smtClean="0"/>
              <a:t>9/17/2023</a:t>
            </a:fld>
            <a:endParaRPr lang="en-US"/>
          </a:p>
        </p:txBody>
      </p:sp>
      <p:sp>
        <p:nvSpPr>
          <p:cNvPr id="5" name="Footer Placeholder 4">
            <a:extLst>
              <a:ext uri="{FF2B5EF4-FFF2-40B4-BE49-F238E27FC236}">
                <a16:creationId xmlns:a16="http://schemas.microsoft.com/office/drawing/2014/main" id="{08B8E939-96B7-CBA2-300A-BF6C186276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FE0AD8-3893-4DC2-3E19-258DFE5C554F}"/>
              </a:ext>
            </a:extLst>
          </p:cNvPr>
          <p:cNvSpPr>
            <a:spLocks noGrp="1"/>
          </p:cNvSpPr>
          <p:nvPr>
            <p:ph type="sldNum" sz="quarter" idx="12"/>
          </p:nvPr>
        </p:nvSpPr>
        <p:spPr/>
        <p:txBody>
          <a:bodyPr/>
          <a:lstStyle/>
          <a:p>
            <a:fld id="{FD790007-61F5-441E-859E-AB3155A42B27}" type="slidenum">
              <a:rPr lang="en-US" smtClean="0"/>
              <a:t>‹#›</a:t>
            </a:fld>
            <a:endParaRPr lang="en-US"/>
          </a:p>
        </p:txBody>
      </p:sp>
    </p:spTree>
    <p:extLst>
      <p:ext uri="{BB962C8B-B14F-4D97-AF65-F5344CB8AC3E}">
        <p14:creationId xmlns:p14="http://schemas.microsoft.com/office/powerpoint/2010/main" val="3937265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FC6CC-3057-4A1A-F5DD-59C3B9753C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6D25AB-D1A1-650B-5028-FCAFFE1CAB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45708D-FA59-CEE9-233C-454913D4F036}"/>
              </a:ext>
            </a:extLst>
          </p:cNvPr>
          <p:cNvSpPr>
            <a:spLocks noGrp="1"/>
          </p:cNvSpPr>
          <p:nvPr>
            <p:ph type="dt" sz="half" idx="10"/>
          </p:nvPr>
        </p:nvSpPr>
        <p:spPr/>
        <p:txBody>
          <a:bodyPr/>
          <a:lstStyle/>
          <a:p>
            <a:fld id="{E0708024-5AF8-41E6-9163-90FBBEEB1F13}" type="datetimeFigureOut">
              <a:rPr lang="en-US" smtClean="0"/>
              <a:t>9/17/2023</a:t>
            </a:fld>
            <a:endParaRPr lang="en-US"/>
          </a:p>
        </p:txBody>
      </p:sp>
      <p:sp>
        <p:nvSpPr>
          <p:cNvPr id="5" name="Footer Placeholder 4">
            <a:extLst>
              <a:ext uri="{FF2B5EF4-FFF2-40B4-BE49-F238E27FC236}">
                <a16:creationId xmlns:a16="http://schemas.microsoft.com/office/drawing/2014/main" id="{29A46F3B-0C18-A9D7-AB02-1D17CACF45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95AF0B-D4E7-7FED-F905-C9403760D0D8}"/>
              </a:ext>
            </a:extLst>
          </p:cNvPr>
          <p:cNvSpPr>
            <a:spLocks noGrp="1"/>
          </p:cNvSpPr>
          <p:nvPr>
            <p:ph type="sldNum" sz="quarter" idx="12"/>
          </p:nvPr>
        </p:nvSpPr>
        <p:spPr/>
        <p:txBody>
          <a:bodyPr/>
          <a:lstStyle/>
          <a:p>
            <a:fld id="{FD790007-61F5-441E-859E-AB3155A42B27}" type="slidenum">
              <a:rPr lang="en-US" smtClean="0"/>
              <a:t>‹#›</a:t>
            </a:fld>
            <a:endParaRPr lang="en-US"/>
          </a:p>
        </p:txBody>
      </p:sp>
    </p:spTree>
    <p:extLst>
      <p:ext uri="{BB962C8B-B14F-4D97-AF65-F5344CB8AC3E}">
        <p14:creationId xmlns:p14="http://schemas.microsoft.com/office/powerpoint/2010/main" val="105954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592A1-F91D-6E23-D7D1-4AB55C76ED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11AEDE-2AE3-B166-8664-4E9993332D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CFD45E-133F-9EDF-72B2-2227BAE8EA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02FA29-5658-4C15-AE7C-64EBFD0F1C4F}"/>
              </a:ext>
            </a:extLst>
          </p:cNvPr>
          <p:cNvSpPr>
            <a:spLocks noGrp="1"/>
          </p:cNvSpPr>
          <p:nvPr>
            <p:ph type="dt" sz="half" idx="10"/>
          </p:nvPr>
        </p:nvSpPr>
        <p:spPr/>
        <p:txBody>
          <a:bodyPr/>
          <a:lstStyle/>
          <a:p>
            <a:fld id="{E0708024-5AF8-41E6-9163-90FBBEEB1F13}" type="datetimeFigureOut">
              <a:rPr lang="en-US" smtClean="0"/>
              <a:t>9/17/2023</a:t>
            </a:fld>
            <a:endParaRPr lang="en-US"/>
          </a:p>
        </p:txBody>
      </p:sp>
      <p:sp>
        <p:nvSpPr>
          <p:cNvPr id="6" name="Footer Placeholder 5">
            <a:extLst>
              <a:ext uri="{FF2B5EF4-FFF2-40B4-BE49-F238E27FC236}">
                <a16:creationId xmlns:a16="http://schemas.microsoft.com/office/drawing/2014/main" id="{5170D704-0EFB-B32E-C77E-764A325FD0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FFD985-BA1A-0730-B377-469155453A24}"/>
              </a:ext>
            </a:extLst>
          </p:cNvPr>
          <p:cNvSpPr>
            <a:spLocks noGrp="1"/>
          </p:cNvSpPr>
          <p:nvPr>
            <p:ph type="sldNum" sz="quarter" idx="12"/>
          </p:nvPr>
        </p:nvSpPr>
        <p:spPr/>
        <p:txBody>
          <a:bodyPr/>
          <a:lstStyle/>
          <a:p>
            <a:fld id="{FD790007-61F5-441E-859E-AB3155A42B27}" type="slidenum">
              <a:rPr lang="en-US" smtClean="0"/>
              <a:t>‹#›</a:t>
            </a:fld>
            <a:endParaRPr lang="en-US"/>
          </a:p>
        </p:txBody>
      </p:sp>
    </p:spTree>
    <p:extLst>
      <p:ext uri="{BB962C8B-B14F-4D97-AF65-F5344CB8AC3E}">
        <p14:creationId xmlns:p14="http://schemas.microsoft.com/office/powerpoint/2010/main" val="2472031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CB8C7-7F27-BBE8-28A1-D993D6F0FA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7F4B76-DFB1-F3A8-6C4C-E1D14C55AA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E90DF5-A892-450E-52FA-3051D22AE3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5BFD28-7212-039A-76C7-E2054BBDDF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3313DD-5B0E-B7C3-8C11-C614CF2647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61246F-C175-9843-C22C-80618C37C596}"/>
              </a:ext>
            </a:extLst>
          </p:cNvPr>
          <p:cNvSpPr>
            <a:spLocks noGrp="1"/>
          </p:cNvSpPr>
          <p:nvPr>
            <p:ph type="dt" sz="half" idx="10"/>
          </p:nvPr>
        </p:nvSpPr>
        <p:spPr/>
        <p:txBody>
          <a:bodyPr/>
          <a:lstStyle/>
          <a:p>
            <a:fld id="{E0708024-5AF8-41E6-9163-90FBBEEB1F13}" type="datetimeFigureOut">
              <a:rPr lang="en-US" smtClean="0"/>
              <a:t>9/17/2023</a:t>
            </a:fld>
            <a:endParaRPr lang="en-US"/>
          </a:p>
        </p:txBody>
      </p:sp>
      <p:sp>
        <p:nvSpPr>
          <p:cNvPr id="8" name="Footer Placeholder 7">
            <a:extLst>
              <a:ext uri="{FF2B5EF4-FFF2-40B4-BE49-F238E27FC236}">
                <a16:creationId xmlns:a16="http://schemas.microsoft.com/office/drawing/2014/main" id="{772CA8BD-46B6-5F39-179E-9FCBFA8304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4E708E-DC35-3846-310E-FCBCEC30EE8F}"/>
              </a:ext>
            </a:extLst>
          </p:cNvPr>
          <p:cNvSpPr>
            <a:spLocks noGrp="1"/>
          </p:cNvSpPr>
          <p:nvPr>
            <p:ph type="sldNum" sz="quarter" idx="12"/>
          </p:nvPr>
        </p:nvSpPr>
        <p:spPr/>
        <p:txBody>
          <a:bodyPr/>
          <a:lstStyle/>
          <a:p>
            <a:fld id="{FD790007-61F5-441E-859E-AB3155A42B27}" type="slidenum">
              <a:rPr lang="en-US" smtClean="0"/>
              <a:t>‹#›</a:t>
            </a:fld>
            <a:endParaRPr lang="en-US"/>
          </a:p>
        </p:txBody>
      </p:sp>
    </p:spTree>
    <p:extLst>
      <p:ext uri="{BB962C8B-B14F-4D97-AF65-F5344CB8AC3E}">
        <p14:creationId xmlns:p14="http://schemas.microsoft.com/office/powerpoint/2010/main" val="3903169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D5EDF-9917-EEAB-5D0D-78DCAC4992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82E330-1BB6-4079-FF12-CFD4764EA89F}"/>
              </a:ext>
            </a:extLst>
          </p:cNvPr>
          <p:cNvSpPr>
            <a:spLocks noGrp="1"/>
          </p:cNvSpPr>
          <p:nvPr>
            <p:ph type="dt" sz="half" idx="10"/>
          </p:nvPr>
        </p:nvSpPr>
        <p:spPr/>
        <p:txBody>
          <a:bodyPr/>
          <a:lstStyle/>
          <a:p>
            <a:fld id="{E0708024-5AF8-41E6-9163-90FBBEEB1F13}" type="datetimeFigureOut">
              <a:rPr lang="en-US" smtClean="0"/>
              <a:t>9/17/2023</a:t>
            </a:fld>
            <a:endParaRPr lang="en-US"/>
          </a:p>
        </p:txBody>
      </p:sp>
      <p:sp>
        <p:nvSpPr>
          <p:cNvPr id="4" name="Footer Placeholder 3">
            <a:extLst>
              <a:ext uri="{FF2B5EF4-FFF2-40B4-BE49-F238E27FC236}">
                <a16:creationId xmlns:a16="http://schemas.microsoft.com/office/drawing/2014/main" id="{F8C43589-04D3-8E28-5CCB-E21D36A5A1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C5D01A-5D14-AC2A-C17B-FBAFC9A79339}"/>
              </a:ext>
            </a:extLst>
          </p:cNvPr>
          <p:cNvSpPr>
            <a:spLocks noGrp="1"/>
          </p:cNvSpPr>
          <p:nvPr>
            <p:ph type="sldNum" sz="quarter" idx="12"/>
          </p:nvPr>
        </p:nvSpPr>
        <p:spPr/>
        <p:txBody>
          <a:bodyPr/>
          <a:lstStyle/>
          <a:p>
            <a:fld id="{FD790007-61F5-441E-859E-AB3155A42B27}" type="slidenum">
              <a:rPr lang="en-US" smtClean="0"/>
              <a:t>‹#›</a:t>
            </a:fld>
            <a:endParaRPr lang="en-US"/>
          </a:p>
        </p:txBody>
      </p:sp>
    </p:spTree>
    <p:extLst>
      <p:ext uri="{BB962C8B-B14F-4D97-AF65-F5344CB8AC3E}">
        <p14:creationId xmlns:p14="http://schemas.microsoft.com/office/powerpoint/2010/main" val="3059021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F9310B-6F58-91D5-146F-6392FE68477F}"/>
              </a:ext>
            </a:extLst>
          </p:cNvPr>
          <p:cNvSpPr>
            <a:spLocks noGrp="1"/>
          </p:cNvSpPr>
          <p:nvPr>
            <p:ph type="dt" sz="half" idx="10"/>
          </p:nvPr>
        </p:nvSpPr>
        <p:spPr/>
        <p:txBody>
          <a:bodyPr/>
          <a:lstStyle/>
          <a:p>
            <a:fld id="{E0708024-5AF8-41E6-9163-90FBBEEB1F13}" type="datetimeFigureOut">
              <a:rPr lang="en-US" smtClean="0"/>
              <a:t>9/17/2023</a:t>
            </a:fld>
            <a:endParaRPr lang="en-US"/>
          </a:p>
        </p:txBody>
      </p:sp>
      <p:sp>
        <p:nvSpPr>
          <p:cNvPr id="3" name="Footer Placeholder 2">
            <a:extLst>
              <a:ext uri="{FF2B5EF4-FFF2-40B4-BE49-F238E27FC236}">
                <a16:creationId xmlns:a16="http://schemas.microsoft.com/office/drawing/2014/main" id="{77B46B5D-0918-854F-9153-92DDDDE785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1FC134-8DD2-E545-0771-BDB84E02555D}"/>
              </a:ext>
            </a:extLst>
          </p:cNvPr>
          <p:cNvSpPr>
            <a:spLocks noGrp="1"/>
          </p:cNvSpPr>
          <p:nvPr>
            <p:ph type="sldNum" sz="quarter" idx="12"/>
          </p:nvPr>
        </p:nvSpPr>
        <p:spPr/>
        <p:txBody>
          <a:bodyPr/>
          <a:lstStyle/>
          <a:p>
            <a:fld id="{FD790007-61F5-441E-859E-AB3155A42B27}" type="slidenum">
              <a:rPr lang="en-US" smtClean="0"/>
              <a:t>‹#›</a:t>
            </a:fld>
            <a:endParaRPr lang="en-US"/>
          </a:p>
        </p:txBody>
      </p:sp>
    </p:spTree>
    <p:extLst>
      <p:ext uri="{BB962C8B-B14F-4D97-AF65-F5344CB8AC3E}">
        <p14:creationId xmlns:p14="http://schemas.microsoft.com/office/powerpoint/2010/main" val="3381622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EF460-C8C7-3A41-5E61-8A2EA5253D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4C8AFD-1BC1-3503-1D88-24017C1671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45C982-4848-9B24-CE2F-BA0B029E83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B8F653-456E-1CA9-FCDC-614FF3AEB150}"/>
              </a:ext>
            </a:extLst>
          </p:cNvPr>
          <p:cNvSpPr>
            <a:spLocks noGrp="1"/>
          </p:cNvSpPr>
          <p:nvPr>
            <p:ph type="dt" sz="half" idx="10"/>
          </p:nvPr>
        </p:nvSpPr>
        <p:spPr/>
        <p:txBody>
          <a:bodyPr/>
          <a:lstStyle/>
          <a:p>
            <a:fld id="{E0708024-5AF8-41E6-9163-90FBBEEB1F13}" type="datetimeFigureOut">
              <a:rPr lang="en-US" smtClean="0"/>
              <a:t>9/17/2023</a:t>
            </a:fld>
            <a:endParaRPr lang="en-US"/>
          </a:p>
        </p:txBody>
      </p:sp>
      <p:sp>
        <p:nvSpPr>
          <p:cNvPr id="6" name="Footer Placeholder 5">
            <a:extLst>
              <a:ext uri="{FF2B5EF4-FFF2-40B4-BE49-F238E27FC236}">
                <a16:creationId xmlns:a16="http://schemas.microsoft.com/office/drawing/2014/main" id="{0598E213-4485-F4EA-EC70-237CE2309A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4711D5-BD18-89DB-FB6D-8CE3E6ECD8DB}"/>
              </a:ext>
            </a:extLst>
          </p:cNvPr>
          <p:cNvSpPr>
            <a:spLocks noGrp="1"/>
          </p:cNvSpPr>
          <p:nvPr>
            <p:ph type="sldNum" sz="quarter" idx="12"/>
          </p:nvPr>
        </p:nvSpPr>
        <p:spPr/>
        <p:txBody>
          <a:bodyPr/>
          <a:lstStyle/>
          <a:p>
            <a:fld id="{FD790007-61F5-441E-859E-AB3155A42B27}" type="slidenum">
              <a:rPr lang="en-US" smtClean="0"/>
              <a:t>‹#›</a:t>
            </a:fld>
            <a:endParaRPr lang="en-US"/>
          </a:p>
        </p:txBody>
      </p:sp>
    </p:spTree>
    <p:extLst>
      <p:ext uri="{BB962C8B-B14F-4D97-AF65-F5344CB8AC3E}">
        <p14:creationId xmlns:p14="http://schemas.microsoft.com/office/powerpoint/2010/main" val="197021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BDE7D-12C6-D50B-3DC9-EA4D348DC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59B783-35DB-46AF-C4D4-A38B2D8FB9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1C96AE-78C4-EA16-0FCE-60E68F28E4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BB954D-3929-75E3-0034-3D8936742243}"/>
              </a:ext>
            </a:extLst>
          </p:cNvPr>
          <p:cNvSpPr>
            <a:spLocks noGrp="1"/>
          </p:cNvSpPr>
          <p:nvPr>
            <p:ph type="dt" sz="half" idx="10"/>
          </p:nvPr>
        </p:nvSpPr>
        <p:spPr/>
        <p:txBody>
          <a:bodyPr/>
          <a:lstStyle/>
          <a:p>
            <a:fld id="{E0708024-5AF8-41E6-9163-90FBBEEB1F13}" type="datetimeFigureOut">
              <a:rPr lang="en-US" smtClean="0"/>
              <a:t>9/17/2023</a:t>
            </a:fld>
            <a:endParaRPr lang="en-US"/>
          </a:p>
        </p:txBody>
      </p:sp>
      <p:sp>
        <p:nvSpPr>
          <p:cNvPr id="6" name="Footer Placeholder 5">
            <a:extLst>
              <a:ext uri="{FF2B5EF4-FFF2-40B4-BE49-F238E27FC236}">
                <a16:creationId xmlns:a16="http://schemas.microsoft.com/office/drawing/2014/main" id="{E7EF62CE-3507-CDE6-6FD0-9ADD75C3BE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104EA9-E97E-3D17-9381-83130EFA8D81}"/>
              </a:ext>
            </a:extLst>
          </p:cNvPr>
          <p:cNvSpPr>
            <a:spLocks noGrp="1"/>
          </p:cNvSpPr>
          <p:nvPr>
            <p:ph type="sldNum" sz="quarter" idx="12"/>
          </p:nvPr>
        </p:nvSpPr>
        <p:spPr/>
        <p:txBody>
          <a:bodyPr/>
          <a:lstStyle/>
          <a:p>
            <a:fld id="{FD790007-61F5-441E-859E-AB3155A42B27}" type="slidenum">
              <a:rPr lang="en-US" smtClean="0"/>
              <a:t>‹#›</a:t>
            </a:fld>
            <a:endParaRPr lang="en-US"/>
          </a:p>
        </p:txBody>
      </p:sp>
    </p:spTree>
    <p:extLst>
      <p:ext uri="{BB962C8B-B14F-4D97-AF65-F5344CB8AC3E}">
        <p14:creationId xmlns:p14="http://schemas.microsoft.com/office/powerpoint/2010/main" val="300471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328EAE-9DD7-8E47-34B6-5E276B0079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B18524-53FA-A0EB-8DF6-FE412A82FC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58F2C3-73EA-20D3-EF5F-1A96A94F08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708024-5AF8-41E6-9163-90FBBEEB1F13}" type="datetimeFigureOut">
              <a:rPr lang="en-US" smtClean="0"/>
              <a:t>9/17/2023</a:t>
            </a:fld>
            <a:endParaRPr lang="en-US"/>
          </a:p>
        </p:txBody>
      </p:sp>
      <p:sp>
        <p:nvSpPr>
          <p:cNvPr id="5" name="Footer Placeholder 4">
            <a:extLst>
              <a:ext uri="{FF2B5EF4-FFF2-40B4-BE49-F238E27FC236}">
                <a16:creationId xmlns:a16="http://schemas.microsoft.com/office/drawing/2014/main" id="{2DCDA0C1-2AFF-A41D-E070-824B847710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8F4924-A144-EA39-4744-661E50CC2E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790007-61F5-441E-859E-AB3155A42B27}" type="slidenum">
              <a:rPr lang="en-US" smtClean="0"/>
              <a:t>‹#›</a:t>
            </a:fld>
            <a:endParaRPr lang="en-US"/>
          </a:p>
        </p:txBody>
      </p:sp>
    </p:spTree>
    <p:extLst>
      <p:ext uri="{BB962C8B-B14F-4D97-AF65-F5344CB8AC3E}">
        <p14:creationId xmlns:p14="http://schemas.microsoft.com/office/powerpoint/2010/main" val="3536224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09DE7-4C87-B410-45A5-0819B36B1FCE}"/>
              </a:ext>
            </a:extLst>
          </p:cNvPr>
          <p:cNvSpPr>
            <a:spLocks noGrp="1"/>
          </p:cNvSpPr>
          <p:nvPr>
            <p:ph type="ctrTitle"/>
          </p:nvPr>
        </p:nvSpPr>
        <p:spPr/>
        <p:txBody>
          <a:bodyPr/>
          <a:lstStyle/>
          <a:p>
            <a:r>
              <a:rPr lang="en-US" dirty="0"/>
              <a:t>DATACREW</a:t>
            </a:r>
          </a:p>
        </p:txBody>
      </p:sp>
      <p:sp>
        <p:nvSpPr>
          <p:cNvPr id="3" name="Subtitle 2">
            <a:extLst>
              <a:ext uri="{FF2B5EF4-FFF2-40B4-BE49-F238E27FC236}">
                <a16:creationId xmlns:a16="http://schemas.microsoft.com/office/drawing/2014/main" id="{0D9D22A2-453C-0A9B-7E2F-FD2591691C4F}"/>
              </a:ext>
            </a:extLst>
          </p:cNvPr>
          <p:cNvSpPr>
            <a:spLocks noGrp="1"/>
          </p:cNvSpPr>
          <p:nvPr>
            <p:ph type="subTitle" idx="1"/>
          </p:nvPr>
        </p:nvSpPr>
        <p:spPr/>
        <p:txBody>
          <a:bodyPr/>
          <a:lstStyle/>
          <a:p>
            <a:r>
              <a:rPr lang="en-US" dirty="0"/>
              <a:t>FRAUD DETECTION FOR ONLINE PAYMENT PLATFORM</a:t>
            </a:r>
          </a:p>
        </p:txBody>
      </p:sp>
      <p:sp>
        <p:nvSpPr>
          <p:cNvPr id="4" name="TextBox 3">
            <a:extLst>
              <a:ext uri="{FF2B5EF4-FFF2-40B4-BE49-F238E27FC236}">
                <a16:creationId xmlns:a16="http://schemas.microsoft.com/office/drawing/2014/main" id="{34017A58-A7A0-9FF8-9BF0-77D45A2EE934}"/>
              </a:ext>
            </a:extLst>
          </p:cNvPr>
          <p:cNvSpPr txBox="1"/>
          <p:nvPr/>
        </p:nvSpPr>
        <p:spPr>
          <a:xfrm>
            <a:off x="331695" y="5735637"/>
            <a:ext cx="4338917" cy="369332"/>
          </a:xfrm>
          <a:prstGeom prst="rect">
            <a:avLst/>
          </a:prstGeom>
          <a:noFill/>
        </p:spPr>
        <p:txBody>
          <a:bodyPr wrap="square" rtlCol="0">
            <a:spAutoFit/>
          </a:bodyPr>
          <a:lstStyle/>
          <a:p>
            <a:r>
              <a:rPr lang="en-US" dirty="0"/>
              <a:t>Sunday, 17</a:t>
            </a:r>
            <a:r>
              <a:rPr lang="en-US" baseline="30000" dirty="0"/>
              <a:t>th</a:t>
            </a:r>
            <a:r>
              <a:rPr lang="en-US" dirty="0"/>
              <a:t> September 2023</a:t>
            </a:r>
          </a:p>
        </p:txBody>
      </p:sp>
    </p:spTree>
    <p:extLst>
      <p:ext uri="{BB962C8B-B14F-4D97-AF65-F5344CB8AC3E}">
        <p14:creationId xmlns:p14="http://schemas.microsoft.com/office/powerpoint/2010/main" val="2584951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0FD6-A950-E828-5F1F-E79C5386230F}"/>
              </a:ext>
            </a:extLst>
          </p:cNvPr>
          <p:cNvSpPr>
            <a:spLocks noGrp="1"/>
          </p:cNvSpPr>
          <p:nvPr>
            <p:ph type="title"/>
          </p:nvPr>
        </p:nvSpPr>
        <p:spPr/>
        <p:txBody>
          <a:bodyPr/>
          <a:lstStyle/>
          <a:p>
            <a:r>
              <a:rPr lang="en-US" dirty="0"/>
              <a:t>LIMITATION</a:t>
            </a:r>
          </a:p>
        </p:txBody>
      </p:sp>
      <p:sp>
        <p:nvSpPr>
          <p:cNvPr id="3" name="Content Placeholder 2">
            <a:extLst>
              <a:ext uri="{FF2B5EF4-FFF2-40B4-BE49-F238E27FC236}">
                <a16:creationId xmlns:a16="http://schemas.microsoft.com/office/drawing/2014/main" id="{81F01781-458D-E9A3-7A81-F0CC54B913AE}"/>
              </a:ext>
            </a:extLst>
          </p:cNvPr>
          <p:cNvSpPr>
            <a:spLocks noGrp="1"/>
          </p:cNvSpPr>
          <p:nvPr>
            <p:ph idx="1"/>
          </p:nvPr>
        </p:nvSpPr>
        <p:spPr/>
        <p:txBody>
          <a:bodyPr/>
          <a:lstStyle/>
          <a:p>
            <a:r>
              <a:rPr lang="en-US" dirty="0"/>
              <a:t>With such a large dataset, it proved difficult for the model to learn and limitations due to computational resources prevented the trial of other models</a:t>
            </a:r>
          </a:p>
        </p:txBody>
      </p:sp>
    </p:spTree>
    <p:extLst>
      <p:ext uri="{BB962C8B-B14F-4D97-AF65-F5344CB8AC3E}">
        <p14:creationId xmlns:p14="http://schemas.microsoft.com/office/powerpoint/2010/main" val="2112595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B7734-3F31-2679-9B54-156FF046277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6D49F2B-DFAE-117A-1328-E017A90D4CBD}"/>
              </a:ext>
            </a:extLst>
          </p:cNvPr>
          <p:cNvSpPr>
            <a:spLocks noGrp="1"/>
          </p:cNvSpPr>
          <p:nvPr>
            <p:ph idx="1"/>
          </p:nvPr>
        </p:nvSpPr>
        <p:spPr/>
        <p:txBody>
          <a:bodyPr/>
          <a:lstStyle/>
          <a:p>
            <a:r>
              <a:rPr lang="en-US" dirty="0"/>
              <a:t>For the purpose of predicting the if a transaction is fraudulent or not , the gradient boosting classifier produced a better result than the decision tree classifier and might show further improvement with some hyperparameter tuning</a:t>
            </a:r>
          </a:p>
        </p:txBody>
      </p:sp>
    </p:spTree>
    <p:extLst>
      <p:ext uri="{BB962C8B-B14F-4D97-AF65-F5344CB8AC3E}">
        <p14:creationId xmlns:p14="http://schemas.microsoft.com/office/powerpoint/2010/main" val="3566651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9BD43-3864-2A43-166A-FAB8FDD41F61}"/>
              </a:ext>
            </a:extLst>
          </p:cNvPr>
          <p:cNvSpPr>
            <a:spLocks noGrp="1"/>
          </p:cNvSpPr>
          <p:nvPr>
            <p:ph type="title"/>
          </p:nvPr>
        </p:nvSpPr>
        <p:spPr>
          <a:xfrm>
            <a:off x="838200" y="365125"/>
            <a:ext cx="10515600" cy="4739310"/>
          </a:xfrm>
        </p:spPr>
        <p:txBody>
          <a:bodyPr>
            <a:normAutofit/>
          </a:bodyPr>
          <a:lstStyle/>
          <a:p>
            <a:r>
              <a:rPr lang="en-US" sz="7200" dirty="0"/>
              <a:t>THANK YOU</a:t>
            </a:r>
          </a:p>
        </p:txBody>
      </p:sp>
    </p:spTree>
    <p:extLst>
      <p:ext uri="{BB962C8B-B14F-4D97-AF65-F5344CB8AC3E}">
        <p14:creationId xmlns:p14="http://schemas.microsoft.com/office/powerpoint/2010/main" val="2590023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36C61-0D25-BF21-E16C-0EE716A02A11}"/>
              </a:ext>
            </a:extLst>
          </p:cNvPr>
          <p:cNvSpPr>
            <a:spLocks noGrp="1"/>
          </p:cNvSpPr>
          <p:nvPr>
            <p:ph type="title"/>
          </p:nvPr>
        </p:nvSpPr>
        <p:spPr/>
        <p:txBody>
          <a:bodyPr/>
          <a:lstStyle/>
          <a:p>
            <a:r>
              <a:rPr lang="en-US" dirty="0"/>
              <a:t>Team </a:t>
            </a:r>
            <a:r>
              <a:rPr lang="en-US" dirty="0" err="1"/>
              <a:t>DataCrew</a:t>
            </a:r>
            <a:endParaRPr lang="en-US" dirty="0"/>
          </a:p>
        </p:txBody>
      </p:sp>
      <p:sp>
        <p:nvSpPr>
          <p:cNvPr id="3" name="Content Placeholder 2">
            <a:extLst>
              <a:ext uri="{FF2B5EF4-FFF2-40B4-BE49-F238E27FC236}">
                <a16:creationId xmlns:a16="http://schemas.microsoft.com/office/drawing/2014/main" id="{D64AFAC1-46D8-4231-C5D2-591932B3985B}"/>
              </a:ext>
            </a:extLst>
          </p:cNvPr>
          <p:cNvSpPr>
            <a:spLocks noGrp="1"/>
          </p:cNvSpPr>
          <p:nvPr>
            <p:ph idx="1"/>
          </p:nvPr>
        </p:nvSpPr>
        <p:spPr/>
        <p:txBody>
          <a:bodyPr/>
          <a:lstStyle/>
          <a:p>
            <a:r>
              <a:rPr lang="en-US" dirty="0"/>
              <a:t>Funsho-Akande Ifeoluwa</a:t>
            </a:r>
          </a:p>
          <a:p>
            <a:endParaRPr lang="en-US" dirty="0"/>
          </a:p>
          <a:p>
            <a:r>
              <a:rPr lang="en-US" dirty="0"/>
              <a:t>Maryam Habib</a:t>
            </a:r>
          </a:p>
          <a:p>
            <a:endParaRPr lang="en-US" dirty="0"/>
          </a:p>
          <a:p>
            <a:r>
              <a:rPr lang="en-US" dirty="0"/>
              <a:t>Ridwan </a:t>
            </a:r>
            <a:r>
              <a:rPr lang="en-US" dirty="0" err="1"/>
              <a:t>Abdurahman</a:t>
            </a:r>
            <a:endParaRPr lang="en-US" dirty="0"/>
          </a:p>
        </p:txBody>
      </p:sp>
    </p:spTree>
    <p:extLst>
      <p:ext uri="{BB962C8B-B14F-4D97-AF65-F5344CB8AC3E}">
        <p14:creationId xmlns:p14="http://schemas.microsoft.com/office/powerpoint/2010/main" val="3466501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D1217-67B5-35A7-9531-56ED8A6B31AA}"/>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2B73E6CE-BED5-5BA7-D599-02E1183ED9CD}"/>
              </a:ext>
            </a:extLst>
          </p:cNvPr>
          <p:cNvSpPr>
            <a:spLocks noGrp="1"/>
          </p:cNvSpPr>
          <p:nvPr>
            <p:ph idx="1"/>
          </p:nvPr>
        </p:nvSpPr>
        <p:spPr/>
        <p:txBody>
          <a:bodyPr/>
          <a:lstStyle/>
          <a:p>
            <a:r>
              <a:rPr lang="en-US" dirty="0"/>
              <a:t>An online payment platform processes millions of transactions daily, making it vulnerable to various types of fraudulent activities. These activities pose a significant threat to both the business and it’s customers. To safeguard the platform and enhance user experience, we aim to leverage the power of data science and machine learning to proactively detect and prevent fraudulent transactions.</a:t>
            </a:r>
          </a:p>
        </p:txBody>
      </p:sp>
    </p:spTree>
    <p:extLst>
      <p:ext uri="{BB962C8B-B14F-4D97-AF65-F5344CB8AC3E}">
        <p14:creationId xmlns:p14="http://schemas.microsoft.com/office/powerpoint/2010/main" val="3904919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084FF-F749-FE45-7123-916D6B40C017}"/>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F7CDD59E-20B9-33A9-FCB5-5F6D3AD4AAD4}"/>
              </a:ext>
            </a:extLst>
          </p:cNvPr>
          <p:cNvSpPr>
            <a:spLocks noGrp="1"/>
          </p:cNvSpPr>
          <p:nvPr>
            <p:ph idx="1"/>
          </p:nvPr>
        </p:nvSpPr>
        <p:spPr/>
        <p:txBody>
          <a:bodyPr/>
          <a:lstStyle/>
          <a:p>
            <a:r>
              <a:rPr lang="en-US" dirty="0"/>
              <a:t>The primary aim is to enhance the security of the platform. By identifying fraudulent transactions early</a:t>
            </a:r>
          </a:p>
          <a:p>
            <a:endParaRPr lang="en-US" dirty="0"/>
          </a:p>
          <a:p>
            <a:r>
              <a:rPr lang="en-US" dirty="0"/>
              <a:t> To build an advanced machine learning model to predict whether a given transaction is potentially fraudulent or not</a:t>
            </a:r>
          </a:p>
          <a:p>
            <a:endParaRPr lang="en-US" dirty="0"/>
          </a:p>
          <a:p>
            <a:r>
              <a:rPr lang="en-US" dirty="0"/>
              <a:t>Provide accurate and efficient detection of fraudulent activities to assure users that their transactions are safe and secure.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02480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9DB47-2EF0-2F62-FC8F-C2F6E0ACF6A0}"/>
              </a:ext>
            </a:extLst>
          </p:cNvPr>
          <p:cNvSpPr>
            <a:spLocks noGrp="1"/>
          </p:cNvSpPr>
          <p:nvPr>
            <p:ph type="title"/>
          </p:nvPr>
        </p:nvSpPr>
        <p:spPr/>
        <p:txBody>
          <a:bodyPr/>
          <a:lstStyle/>
          <a:p>
            <a:r>
              <a:rPr lang="en-US" dirty="0"/>
              <a:t>FLOW PROCESS</a:t>
            </a:r>
          </a:p>
        </p:txBody>
      </p:sp>
      <p:graphicFrame>
        <p:nvGraphicFramePr>
          <p:cNvPr id="4" name="Content Placeholder 3">
            <a:extLst>
              <a:ext uri="{FF2B5EF4-FFF2-40B4-BE49-F238E27FC236}">
                <a16:creationId xmlns:a16="http://schemas.microsoft.com/office/drawing/2014/main" id="{1B5BCD1C-F364-2370-A179-42F6A0CB96FF}"/>
              </a:ext>
            </a:extLst>
          </p:cNvPr>
          <p:cNvGraphicFramePr>
            <a:graphicFrameLocks noGrp="1"/>
          </p:cNvGraphicFramePr>
          <p:nvPr>
            <p:ph idx="1"/>
            <p:extLst>
              <p:ext uri="{D42A27DB-BD31-4B8C-83A1-F6EECF244321}">
                <p14:modId xmlns:p14="http://schemas.microsoft.com/office/powerpoint/2010/main" val="2712785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7400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33A5F-B9E7-796B-85A4-AC73A28714DE}"/>
              </a:ext>
            </a:extLst>
          </p:cNvPr>
          <p:cNvSpPr>
            <a:spLocks noGrp="1"/>
          </p:cNvSpPr>
          <p:nvPr>
            <p:ph type="title"/>
          </p:nvPr>
        </p:nvSpPr>
        <p:spPr/>
        <p:txBody>
          <a:bodyPr/>
          <a:lstStyle/>
          <a:p>
            <a:r>
              <a:rPr lang="en-US" dirty="0"/>
              <a:t>THE DATASET</a:t>
            </a:r>
          </a:p>
        </p:txBody>
      </p:sp>
      <p:sp>
        <p:nvSpPr>
          <p:cNvPr id="3" name="Content Placeholder 2">
            <a:extLst>
              <a:ext uri="{FF2B5EF4-FFF2-40B4-BE49-F238E27FC236}">
                <a16:creationId xmlns:a16="http://schemas.microsoft.com/office/drawing/2014/main" id="{F49BA6EF-049A-C638-B7F1-2D0E42FCA982}"/>
              </a:ext>
            </a:extLst>
          </p:cNvPr>
          <p:cNvSpPr>
            <a:spLocks noGrp="1"/>
          </p:cNvSpPr>
          <p:nvPr>
            <p:ph idx="1"/>
          </p:nvPr>
        </p:nvSpPr>
        <p:spPr>
          <a:xfrm>
            <a:off x="838200" y="2141316"/>
            <a:ext cx="10515600" cy="4097438"/>
          </a:xfrm>
        </p:spPr>
        <p:txBody>
          <a:bodyPr>
            <a:normAutofit fontScale="62500" lnSpcReduction="20000"/>
          </a:bodyPr>
          <a:lstStyle/>
          <a:p>
            <a:r>
              <a:rPr lang="en-US" dirty="0"/>
              <a:t> Transaction Data: Transaction ID, User ID, Transaction Amount, Transaction Date and Time, Merchant ID, Payment Method, Country Code, and Transaction Type.</a:t>
            </a:r>
          </a:p>
          <a:p>
            <a:endParaRPr lang="en-US" dirty="0"/>
          </a:p>
          <a:p>
            <a:r>
              <a:rPr lang="en-US" dirty="0"/>
              <a:t> User Data: User Age, User Gender, User Account Status, User's Transaction History, User's Credit Score, and User's Email Domain.</a:t>
            </a:r>
          </a:p>
          <a:p>
            <a:endParaRPr lang="en-US" dirty="0"/>
          </a:p>
          <a:p>
            <a:r>
              <a:rPr lang="en-US" dirty="0"/>
              <a:t> Merchant Data: Merchant Category and Merchant's Reputation Score.</a:t>
            </a:r>
          </a:p>
          <a:p>
            <a:endParaRPr lang="en-US" dirty="0"/>
          </a:p>
          <a:p>
            <a:r>
              <a:rPr lang="en-US" dirty="0"/>
              <a:t> Transaction Details: Transaction Status, Location Distance, Time Taken for Transaction, and Transaction Currency.</a:t>
            </a:r>
          </a:p>
          <a:p>
            <a:endParaRPr lang="en-US" dirty="0"/>
          </a:p>
          <a:p>
            <a:r>
              <a:rPr lang="en-US" dirty="0"/>
              <a:t> Device Information: Device Type, IP Address, Browser Type, and Operating System.</a:t>
            </a:r>
          </a:p>
          <a:p>
            <a:endParaRPr lang="en-US" dirty="0"/>
          </a:p>
          <a:p>
            <a:r>
              <a:rPr lang="en-US" dirty="0"/>
              <a:t> Additional Context: Transaction Purpose and User's Device Location.</a:t>
            </a:r>
          </a:p>
        </p:txBody>
      </p:sp>
      <p:sp>
        <p:nvSpPr>
          <p:cNvPr id="4" name="TextBox 3">
            <a:extLst>
              <a:ext uri="{FF2B5EF4-FFF2-40B4-BE49-F238E27FC236}">
                <a16:creationId xmlns:a16="http://schemas.microsoft.com/office/drawing/2014/main" id="{2D3FC863-A4F7-553A-77BF-AF90A8F3DA83}"/>
              </a:ext>
            </a:extLst>
          </p:cNvPr>
          <p:cNvSpPr txBox="1"/>
          <p:nvPr/>
        </p:nvSpPr>
        <p:spPr>
          <a:xfrm>
            <a:off x="838200" y="1690688"/>
            <a:ext cx="5493152" cy="369332"/>
          </a:xfrm>
          <a:prstGeom prst="rect">
            <a:avLst/>
          </a:prstGeom>
          <a:noFill/>
        </p:spPr>
        <p:txBody>
          <a:bodyPr wrap="square" rtlCol="0">
            <a:spAutoFit/>
          </a:bodyPr>
          <a:lstStyle/>
          <a:p>
            <a:r>
              <a:rPr lang="en-US" dirty="0"/>
              <a:t>The Fraud Detection Dataset contains the following data</a:t>
            </a:r>
          </a:p>
        </p:txBody>
      </p:sp>
    </p:spTree>
    <p:extLst>
      <p:ext uri="{BB962C8B-B14F-4D97-AF65-F5344CB8AC3E}">
        <p14:creationId xmlns:p14="http://schemas.microsoft.com/office/powerpoint/2010/main" val="2378155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E3212-A10E-DC55-412D-9FC75F5F2987}"/>
              </a:ext>
            </a:extLst>
          </p:cNvPr>
          <p:cNvSpPr>
            <a:spLocks noGrp="1"/>
          </p:cNvSpPr>
          <p:nvPr>
            <p:ph type="title"/>
          </p:nvPr>
        </p:nvSpPr>
        <p:spPr/>
        <p:txBody>
          <a:bodyPr/>
          <a:lstStyle/>
          <a:p>
            <a:r>
              <a:rPr lang="en-US" dirty="0"/>
              <a:t>DATA CLEANING &amp; DATA EXPLORATORY ANALYSIS</a:t>
            </a:r>
          </a:p>
        </p:txBody>
      </p:sp>
      <p:sp>
        <p:nvSpPr>
          <p:cNvPr id="3" name="Content Placeholder 2">
            <a:extLst>
              <a:ext uri="{FF2B5EF4-FFF2-40B4-BE49-F238E27FC236}">
                <a16:creationId xmlns:a16="http://schemas.microsoft.com/office/drawing/2014/main" id="{6CA8E8CD-9AF8-AFD6-9BD3-E45979003D78}"/>
              </a:ext>
            </a:extLst>
          </p:cNvPr>
          <p:cNvSpPr>
            <a:spLocks noGrp="1"/>
          </p:cNvSpPr>
          <p:nvPr>
            <p:ph idx="1"/>
          </p:nvPr>
        </p:nvSpPr>
        <p:spPr>
          <a:xfrm>
            <a:off x="838200" y="1825625"/>
            <a:ext cx="4740797" cy="4351338"/>
          </a:xfrm>
        </p:spPr>
        <p:txBody>
          <a:bodyPr/>
          <a:lstStyle/>
          <a:p>
            <a:r>
              <a:rPr lang="en-US" dirty="0"/>
              <a:t>Datatypes were changed to suit each column</a:t>
            </a:r>
          </a:p>
          <a:p>
            <a:endParaRPr lang="en-US" dirty="0"/>
          </a:p>
          <a:p>
            <a:r>
              <a:rPr lang="en-US" dirty="0"/>
              <a:t>Certain columns were dropped to avoid data leakages </a:t>
            </a:r>
          </a:p>
          <a:p>
            <a:endParaRPr lang="en-US" dirty="0"/>
          </a:p>
          <a:p>
            <a:r>
              <a:rPr lang="en-US" dirty="0"/>
              <a:t>Checked for class imbalance</a:t>
            </a:r>
          </a:p>
        </p:txBody>
      </p:sp>
      <p:pic>
        <p:nvPicPr>
          <p:cNvPr id="2050" name="Picture 2">
            <a:extLst>
              <a:ext uri="{FF2B5EF4-FFF2-40B4-BE49-F238E27FC236}">
                <a16:creationId xmlns:a16="http://schemas.microsoft.com/office/drawing/2014/main" id="{E54D7E0E-FD65-8C47-8372-3DDED55E43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9468" y="1417638"/>
            <a:ext cx="6013772" cy="516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584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51AA1-898F-837B-1B46-3E671E89FEB8}"/>
              </a:ext>
            </a:extLst>
          </p:cNvPr>
          <p:cNvSpPr>
            <a:spLocks noGrp="1"/>
          </p:cNvSpPr>
          <p:nvPr>
            <p:ph type="title"/>
          </p:nvPr>
        </p:nvSpPr>
        <p:spPr/>
        <p:txBody>
          <a:bodyPr/>
          <a:lstStyle/>
          <a:p>
            <a:r>
              <a:rPr lang="en-US" dirty="0"/>
              <a:t>DATA PREPROCESSING</a:t>
            </a:r>
          </a:p>
        </p:txBody>
      </p:sp>
      <p:sp>
        <p:nvSpPr>
          <p:cNvPr id="4" name="Content Placeholder 3">
            <a:extLst>
              <a:ext uri="{FF2B5EF4-FFF2-40B4-BE49-F238E27FC236}">
                <a16:creationId xmlns:a16="http://schemas.microsoft.com/office/drawing/2014/main" id="{8A0A9CC7-FAF4-506A-A1F3-E466B2A80BAF}"/>
              </a:ext>
            </a:extLst>
          </p:cNvPr>
          <p:cNvSpPr>
            <a:spLocks noGrp="1"/>
          </p:cNvSpPr>
          <p:nvPr>
            <p:ph idx="1"/>
          </p:nvPr>
        </p:nvSpPr>
        <p:spPr/>
        <p:txBody>
          <a:bodyPr>
            <a:normAutofit/>
          </a:bodyPr>
          <a:lstStyle/>
          <a:p>
            <a:r>
              <a:rPr lang="en-US" dirty="0"/>
              <a:t> Data Transformation: </a:t>
            </a:r>
          </a:p>
          <a:p>
            <a:r>
              <a:rPr lang="en-US" dirty="0"/>
              <a:t>Data Splitting: The dataset was divided into training and testing sets using the train-test split method. This separation ensures the evaluation of models on unseen data to gauge their generalization capabilities.</a:t>
            </a:r>
          </a:p>
          <a:p>
            <a:r>
              <a:rPr lang="en-US" dirty="0"/>
              <a:t> Label Encoding: Label encoding was applied to the categorical columns, converting them into numerical representations</a:t>
            </a:r>
          </a:p>
        </p:txBody>
      </p:sp>
    </p:spTree>
    <p:extLst>
      <p:ext uri="{BB962C8B-B14F-4D97-AF65-F5344CB8AC3E}">
        <p14:creationId xmlns:p14="http://schemas.microsoft.com/office/powerpoint/2010/main" val="2290875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3241D-A574-4E86-E5E2-40E5C030605E}"/>
              </a:ext>
            </a:extLst>
          </p:cNvPr>
          <p:cNvSpPr>
            <a:spLocks noGrp="1"/>
          </p:cNvSpPr>
          <p:nvPr>
            <p:ph type="title"/>
          </p:nvPr>
        </p:nvSpPr>
        <p:spPr/>
        <p:txBody>
          <a:bodyPr/>
          <a:lstStyle/>
          <a:p>
            <a:r>
              <a:rPr lang="en-US" dirty="0"/>
              <a:t>MODEL DEVELOPMENT</a:t>
            </a:r>
          </a:p>
        </p:txBody>
      </p:sp>
      <p:sp>
        <p:nvSpPr>
          <p:cNvPr id="3" name="Content Placeholder 2">
            <a:extLst>
              <a:ext uri="{FF2B5EF4-FFF2-40B4-BE49-F238E27FC236}">
                <a16:creationId xmlns:a16="http://schemas.microsoft.com/office/drawing/2014/main" id="{AF47EE13-CE5D-3440-4A06-CCB4E5F83616}"/>
              </a:ext>
            </a:extLst>
          </p:cNvPr>
          <p:cNvSpPr>
            <a:spLocks noGrp="1"/>
          </p:cNvSpPr>
          <p:nvPr>
            <p:ph idx="1"/>
          </p:nvPr>
        </p:nvSpPr>
        <p:spPr>
          <a:xfrm>
            <a:off x="838200" y="1825625"/>
            <a:ext cx="10515600" cy="2144491"/>
          </a:xfrm>
        </p:spPr>
        <p:txBody>
          <a:bodyPr>
            <a:normAutofit fontScale="92500" lnSpcReduction="20000"/>
          </a:bodyPr>
          <a:lstStyle/>
          <a:p>
            <a:r>
              <a:rPr lang="en-US" dirty="0"/>
              <a:t>A Decision Tree Classifier model achieved on almost all metrics a 49%</a:t>
            </a:r>
          </a:p>
          <a:p>
            <a:r>
              <a:rPr lang="en-US" dirty="0"/>
              <a:t>A Gradient Boosting Classifier was used to find the most important features and best parameters to train the data on</a:t>
            </a:r>
          </a:p>
          <a:p>
            <a:r>
              <a:rPr lang="en-US" dirty="0"/>
              <a:t>The model was evaluated using both the test and validation set </a:t>
            </a:r>
          </a:p>
          <a:p>
            <a:r>
              <a:rPr lang="en-US" dirty="0"/>
              <a:t>Arriving at a model of that passed the 50% mark by a little on some of the evaluation metrics</a:t>
            </a:r>
          </a:p>
          <a:p>
            <a:endParaRPr lang="en-US" dirty="0"/>
          </a:p>
        </p:txBody>
      </p:sp>
      <p:sp>
        <p:nvSpPr>
          <p:cNvPr id="5" name="TextBox 4">
            <a:extLst>
              <a:ext uri="{FF2B5EF4-FFF2-40B4-BE49-F238E27FC236}">
                <a16:creationId xmlns:a16="http://schemas.microsoft.com/office/drawing/2014/main" id="{5108EB0B-85E6-0263-8BB6-3B06C1B0BF4C}"/>
              </a:ext>
            </a:extLst>
          </p:cNvPr>
          <p:cNvSpPr txBox="1"/>
          <p:nvPr/>
        </p:nvSpPr>
        <p:spPr>
          <a:xfrm>
            <a:off x="1006997" y="4184551"/>
            <a:ext cx="10346803" cy="2308324"/>
          </a:xfrm>
          <a:prstGeom prst="rect">
            <a:avLst/>
          </a:prstGeom>
          <a:noFill/>
        </p:spPr>
        <p:txBody>
          <a:bodyPr wrap="square" rtlCol="0">
            <a:spAutoFit/>
          </a:bodyPr>
          <a:lstStyle/>
          <a:p>
            <a:r>
              <a:rPr lang="en-US" dirty="0"/>
              <a:t>                       precision      recall    f1-score   support</a:t>
            </a:r>
          </a:p>
          <a:p>
            <a:endParaRPr lang="en-US" dirty="0"/>
          </a:p>
          <a:p>
            <a:r>
              <a:rPr lang="en-US" dirty="0"/>
              <a:t>           0              0.50          0.59      0.54          599406</a:t>
            </a:r>
          </a:p>
          <a:p>
            <a:r>
              <a:rPr lang="en-US" dirty="0"/>
              <a:t>           1              0.50          0.41      0.45          600594</a:t>
            </a:r>
          </a:p>
          <a:p>
            <a:endParaRPr lang="en-US" dirty="0"/>
          </a:p>
          <a:p>
            <a:r>
              <a:rPr lang="en-US" dirty="0"/>
              <a:t>    accuracy                                       0.50          1200000</a:t>
            </a:r>
          </a:p>
          <a:p>
            <a:r>
              <a:rPr lang="en-US" dirty="0"/>
              <a:t>   macro avg       0.50         0.50      0.50          1200000</a:t>
            </a:r>
          </a:p>
          <a:p>
            <a:r>
              <a:rPr lang="en-US" dirty="0"/>
              <a:t>weighted avg     0.50         0.50      0.50          1200000</a:t>
            </a:r>
          </a:p>
        </p:txBody>
      </p:sp>
    </p:spTree>
    <p:extLst>
      <p:ext uri="{BB962C8B-B14F-4D97-AF65-F5344CB8AC3E}">
        <p14:creationId xmlns:p14="http://schemas.microsoft.com/office/powerpoint/2010/main" val="2486332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535</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DATACREW</vt:lpstr>
      <vt:lpstr>Team DataCrew</vt:lpstr>
      <vt:lpstr>PROBLEM STATEMENT</vt:lpstr>
      <vt:lpstr>OBJECTIVES</vt:lpstr>
      <vt:lpstr>FLOW PROCESS</vt:lpstr>
      <vt:lpstr>THE DATASET</vt:lpstr>
      <vt:lpstr>DATA CLEANING &amp; DATA EXPLORATORY ANALYSIS</vt:lpstr>
      <vt:lpstr>DATA PREPROCESSING</vt:lpstr>
      <vt:lpstr>MODEL DEVELOPMENT</vt:lpstr>
      <vt:lpstr>LIMITATION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DATACREW</dc:title>
  <dc:creator>ifeoluwa funsho-akande</dc:creator>
  <cp:lastModifiedBy>ifeoluwa funsho-akande</cp:lastModifiedBy>
  <cp:revision>7</cp:revision>
  <dcterms:created xsi:type="dcterms:W3CDTF">2023-09-17T20:37:30Z</dcterms:created>
  <dcterms:modified xsi:type="dcterms:W3CDTF">2023-09-17T21:13:44Z</dcterms:modified>
</cp:coreProperties>
</file>