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4302B1C-B1C8-4229-9B20-34BB95131B23}">
          <p14:sldIdLst>
            <p14:sldId id="256"/>
            <p14:sldId id="257"/>
          </p14:sldIdLst>
        </p14:section>
        <p14:section name="Presentation de GIT" id="{534D609B-CA66-4938-8FA4-6D063907BDF2}">
          <p14:sldIdLst>
            <p14:sldId id="258"/>
            <p14:sldId id="259"/>
            <p14:sldId id="260"/>
            <p14:sldId id="261"/>
            <p14:sldId id="262"/>
            <p14:sldId id="263"/>
          </p14:sldIdLst>
        </p14:section>
        <p14:section name="Commandes GIT" id="{B56C01F5-4340-4B33-BF16-4FE03FC70A11}">
          <p14:sldIdLst>
            <p14:sldId id="264"/>
            <p14:sldId id="265"/>
            <p14:sldId id="266"/>
            <p14:sldId id="267"/>
            <p14:sldId id="268"/>
            <p14:sldId id="269"/>
            <p14:sldId id="270"/>
            <p14:sldId id="271"/>
            <p14:sldId id="272"/>
            <p14:sldId id="273"/>
            <p14:sldId id="274"/>
          </p14:sldIdLst>
        </p14:section>
        <p14:section name="Synchronisation avec un dépot distant" id="{3F3A11DE-BAB7-42CD-BC09-E05CCB99B09D}">
          <p14:sldIdLst>
            <p14:sldId id="275"/>
            <p14:sldId id="276"/>
            <p14:sldId id="277"/>
            <p14:sldId id="278"/>
          </p14:sldIdLst>
        </p14:section>
        <p14:section name="Branches" id="{DC962BD2-0A24-4664-8C7B-A1ECE7346171}">
          <p14:sldIdLst>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C8980C8-89E7-42B3-B886-9647C5684095}" type="datetimeFigureOut">
              <a:rPr lang="fr-FR" smtClean="0"/>
              <a:t>24/10/2016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77365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C8980C8-89E7-42B3-B886-9647C5684095}" type="datetimeFigureOut">
              <a:rPr lang="fr-FR" smtClean="0"/>
              <a:t>24/10/2016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124893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C8980C8-89E7-42B3-B886-9647C5684095}" type="datetimeFigureOut">
              <a:rPr lang="fr-FR" smtClean="0"/>
              <a:t>24/10/2016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CF4A04-E685-495B-9AC5-C0B3F6FF4BAE}"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5729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C8980C8-89E7-42B3-B886-9647C5684095}" type="datetimeFigureOut">
              <a:rPr lang="fr-FR" smtClean="0"/>
              <a:t>24/10/2016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352331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C8980C8-89E7-42B3-B886-9647C5684095}" type="datetimeFigureOut">
              <a:rPr lang="fr-FR" smtClean="0"/>
              <a:t>24/10/2016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CF4A04-E685-495B-9AC5-C0B3F6FF4BAE}"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5110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C8980C8-89E7-42B3-B886-9647C5684095}" type="datetimeFigureOut">
              <a:rPr lang="fr-FR" smtClean="0"/>
              <a:t>24/10/2016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2734809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C8980C8-89E7-42B3-B886-9647C5684095}" type="datetimeFigureOut">
              <a:rPr lang="fr-FR" smtClean="0"/>
              <a:t>24/10/2016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1521633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C8980C8-89E7-42B3-B886-9647C5684095}" type="datetimeFigureOut">
              <a:rPr lang="fr-FR" smtClean="0"/>
              <a:t>24/10/2016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199401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C8980C8-89E7-42B3-B886-9647C5684095}" type="datetimeFigureOut">
              <a:rPr lang="fr-FR" smtClean="0"/>
              <a:t>24/10/2016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134839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C8980C8-89E7-42B3-B886-9647C5684095}" type="datetimeFigureOut">
              <a:rPr lang="fr-FR" smtClean="0"/>
              <a:t>24/10/2016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116860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C8980C8-89E7-42B3-B886-9647C5684095}" type="datetimeFigureOut">
              <a:rPr lang="fr-FR" smtClean="0"/>
              <a:t>24/10/2016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37342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C8980C8-89E7-42B3-B886-9647C5684095}" type="datetimeFigureOut">
              <a:rPr lang="fr-FR" smtClean="0"/>
              <a:t>24/10/2016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288087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C8980C8-89E7-42B3-B886-9647C5684095}" type="datetimeFigureOut">
              <a:rPr lang="fr-FR" smtClean="0"/>
              <a:t>24/10/2016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151303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980C8-89E7-42B3-B886-9647C5684095}" type="datetimeFigureOut">
              <a:rPr lang="fr-FR" smtClean="0"/>
              <a:t>24/10/2016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76736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C8980C8-89E7-42B3-B886-9647C5684095}" type="datetimeFigureOut">
              <a:rPr lang="fr-FR" smtClean="0"/>
              <a:t>24/10/2016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179069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C8980C8-89E7-42B3-B886-9647C5684095}" type="datetimeFigureOut">
              <a:rPr lang="fr-FR" smtClean="0"/>
              <a:t>24/10/2016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8CF4A04-E685-495B-9AC5-C0B3F6FF4BAE}" type="slidenum">
              <a:rPr lang="fr-FR" smtClean="0"/>
              <a:t>‹N°›</a:t>
            </a:fld>
            <a:endParaRPr lang="fr-FR"/>
          </a:p>
        </p:txBody>
      </p:sp>
    </p:spTree>
    <p:extLst>
      <p:ext uri="{BB962C8B-B14F-4D97-AF65-F5344CB8AC3E}">
        <p14:creationId xmlns:p14="http://schemas.microsoft.com/office/powerpoint/2010/main" val="384671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8980C8-89E7-42B3-B886-9647C5684095}" type="datetimeFigureOut">
              <a:rPr lang="fr-FR" smtClean="0"/>
              <a:t>24/10/2016</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CF4A04-E685-495B-9AC5-C0B3F6FF4BAE}" type="slidenum">
              <a:rPr lang="fr-FR" smtClean="0"/>
              <a:t>‹N°›</a:t>
            </a:fld>
            <a:endParaRPr lang="fr-FR"/>
          </a:p>
        </p:txBody>
      </p:sp>
    </p:spTree>
    <p:extLst>
      <p:ext uri="{BB962C8B-B14F-4D97-AF65-F5344CB8AC3E}">
        <p14:creationId xmlns:p14="http://schemas.microsoft.com/office/powerpoint/2010/main" val="747560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io/John/EliumProjec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GIT – Version Control System</a:t>
            </a:r>
            <a:endParaRPr lang="fr-FR" dirty="0"/>
          </a:p>
        </p:txBody>
      </p:sp>
      <p:sp>
        <p:nvSpPr>
          <p:cNvPr id="3" name="Sous-titre 2"/>
          <p:cNvSpPr>
            <a:spLocks noGrp="1"/>
          </p:cNvSpPr>
          <p:nvPr>
            <p:ph type="subTitle" idx="1"/>
          </p:nvPr>
        </p:nvSpPr>
        <p:spPr/>
        <p:txBody>
          <a:bodyPr/>
          <a:lstStyle/>
          <a:p>
            <a:r>
              <a:rPr lang="fr-FR" dirty="0" smtClean="0"/>
              <a:t>Logiciel de contrôle de version</a:t>
            </a:r>
            <a:endParaRPr lang="fr-FR" dirty="0"/>
          </a:p>
        </p:txBody>
      </p:sp>
    </p:spTree>
    <p:extLst>
      <p:ext uri="{BB962C8B-B14F-4D97-AF65-F5344CB8AC3E}">
        <p14:creationId xmlns:p14="http://schemas.microsoft.com/office/powerpoint/2010/main" val="30911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2.1 Installation de GIT et créer un dépôt local</a:t>
            </a:r>
            <a:endParaRPr lang="fr-FR" dirty="0"/>
          </a:p>
        </p:txBody>
      </p:sp>
      <p:sp>
        <p:nvSpPr>
          <p:cNvPr id="3" name="Espace réservé du contenu 2"/>
          <p:cNvSpPr>
            <a:spLocks noGrp="1"/>
          </p:cNvSpPr>
          <p:nvPr>
            <p:ph idx="1"/>
          </p:nvPr>
        </p:nvSpPr>
        <p:spPr/>
        <p:txBody>
          <a:bodyPr/>
          <a:lstStyle/>
          <a:p>
            <a:r>
              <a:rPr lang="fr-FR" dirty="0" smtClean="0"/>
              <a:t>Vous pouvez télécharger GIT à cette adresse </a:t>
            </a:r>
            <a:r>
              <a:rPr lang="fr-FR" dirty="0"/>
              <a:t>: </a:t>
            </a:r>
            <a:br>
              <a:rPr lang="fr-FR" dirty="0"/>
            </a:br>
            <a:r>
              <a:rPr lang="fr-FR" dirty="0">
                <a:hlinkClick r:id="rId2"/>
              </a:rPr>
              <a:t>https://</a:t>
            </a:r>
            <a:r>
              <a:rPr lang="fr-FR" dirty="0" smtClean="0">
                <a:hlinkClick r:id="rId2"/>
              </a:rPr>
              <a:t>git-scm.com/downloads</a:t>
            </a:r>
            <a:endParaRPr lang="fr-FR" dirty="0" smtClean="0"/>
          </a:p>
          <a:p>
            <a:r>
              <a:rPr lang="fr-FR" dirty="0" smtClean="0"/>
              <a:t>Une fois GIT installé, il est possible de l’utiliser en ligne de commande (sous Windows, cela dépend de l’installation)</a:t>
            </a:r>
          </a:p>
          <a:p>
            <a:r>
              <a:rPr lang="fr-FR" dirty="0" smtClean="0"/>
              <a:t>Pour créer un nouveau dépôt local, </a:t>
            </a:r>
            <a:r>
              <a:rPr lang="fr-FR" dirty="0" err="1" smtClean="0"/>
              <a:t>selectionner</a:t>
            </a:r>
            <a:r>
              <a:rPr lang="fr-FR" dirty="0"/>
              <a:t> </a:t>
            </a:r>
            <a:r>
              <a:rPr lang="fr-FR" dirty="0" smtClean="0"/>
              <a:t>votre </a:t>
            </a:r>
            <a:r>
              <a:rPr lang="fr-FR" dirty="0" err="1" smtClean="0"/>
              <a:t>arborescense</a:t>
            </a:r>
            <a:r>
              <a:rPr lang="fr-FR" dirty="0" smtClean="0"/>
              <a:t> sous la console puis taper la commande </a:t>
            </a:r>
            <a:r>
              <a:rPr lang="fr-FR" dirty="0" smtClean="0">
                <a:solidFill>
                  <a:schemeClr val="accent4"/>
                </a:solidFill>
              </a:rPr>
              <a:t>git </a:t>
            </a:r>
            <a:r>
              <a:rPr lang="fr-FR" dirty="0" err="1" smtClean="0">
                <a:solidFill>
                  <a:schemeClr val="accent4"/>
                </a:solidFill>
              </a:rPr>
              <a:t>init</a:t>
            </a:r>
            <a:r>
              <a:rPr lang="fr-FR" b="1" dirty="0" smtClean="0">
                <a:solidFill>
                  <a:schemeClr val="accent4"/>
                </a:solidFill>
              </a:rPr>
              <a:t>. </a:t>
            </a:r>
            <a:r>
              <a:rPr lang="fr-FR" dirty="0" smtClean="0">
                <a:solidFill>
                  <a:schemeClr val="tx2"/>
                </a:solidFill>
              </a:rPr>
              <a:t>Cette commande permet de créer un nouveau dépôt local dans le dossier, et tout changement (création, modification ou suppression) sera tracé par GIT.</a:t>
            </a:r>
          </a:p>
          <a:p>
            <a:r>
              <a:rPr lang="fr-FR" dirty="0" smtClean="0">
                <a:solidFill>
                  <a:schemeClr val="tx2"/>
                </a:solidFill>
              </a:rPr>
              <a:t>Une</a:t>
            </a:r>
            <a:r>
              <a:rPr lang="fr-FR" dirty="0" smtClean="0">
                <a:solidFill>
                  <a:schemeClr val="accent4"/>
                </a:solidFill>
              </a:rPr>
              <a:t> </a:t>
            </a:r>
            <a:r>
              <a:rPr lang="fr-FR" dirty="0" smtClean="0">
                <a:solidFill>
                  <a:schemeClr val="tx2"/>
                </a:solidFill>
              </a:rPr>
              <a:t>fois installé, exécuté les commandes suivantes :</a:t>
            </a:r>
          </a:p>
          <a:p>
            <a:pPr lvl="1"/>
            <a:r>
              <a:rPr lang="fr-FR" dirty="0" smtClean="0">
                <a:solidFill>
                  <a:schemeClr val="accent4"/>
                </a:solidFill>
              </a:rPr>
              <a:t>Git config </a:t>
            </a:r>
            <a:r>
              <a:rPr lang="fr-FR" dirty="0" smtClean="0">
                <a:solidFill>
                  <a:schemeClr val="accent4"/>
                </a:solidFill>
              </a:rPr>
              <a:t>–-global </a:t>
            </a:r>
            <a:r>
              <a:rPr lang="fr-FR" dirty="0" smtClean="0">
                <a:solidFill>
                  <a:schemeClr val="accent4"/>
                </a:solidFill>
              </a:rPr>
              <a:t>user.name ‘Votre nom’</a:t>
            </a:r>
          </a:p>
          <a:p>
            <a:pPr lvl="1"/>
            <a:r>
              <a:rPr lang="fr-FR" dirty="0">
                <a:solidFill>
                  <a:schemeClr val="accent4"/>
                </a:solidFill>
              </a:rPr>
              <a:t>Git config </a:t>
            </a:r>
            <a:r>
              <a:rPr lang="fr-FR" dirty="0" smtClean="0">
                <a:solidFill>
                  <a:schemeClr val="accent4"/>
                </a:solidFill>
              </a:rPr>
              <a:t>–-global </a:t>
            </a:r>
            <a:r>
              <a:rPr lang="fr-FR" dirty="0" err="1" smtClean="0">
                <a:solidFill>
                  <a:schemeClr val="accent4"/>
                </a:solidFill>
              </a:rPr>
              <a:t>user.email</a:t>
            </a:r>
            <a:r>
              <a:rPr lang="fr-FR" dirty="0" smtClean="0">
                <a:solidFill>
                  <a:schemeClr val="accent4"/>
                </a:solidFill>
              </a:rPr>
              <a:t> </a:t>
            </a:r>
            <a:r>
              <a:rPr lang="fr-FR" dirty="0">
                <a:solidFill>
                  <a:schemeClr val="accent4"/>
                </a:solidFill>
              </a:rPr>
              <a:t>‘Votre </a:t>
            </a:r>
            <a:r>
              <a:rPr lang="fr-FR" dirty="0" smtClean="0">
                <a:solidFill>
                  <a:schemeClr val="accent4"/>
                </a:solidFill>
              </a:rPr>
              <a:t>email’</a:t>
            </a:r>
            <a:endParaRPr lang="fr-FR" dirty="0">
              <a:solidFill>
                <a:schemeClr val="accent4"/>
              </a:solidFill>
            </a:endParaRPr>
          </a:p>
          <a:p>
            <a:pPr lvl="1"/>
            <a:endParaRPr lang="fr-FR" dirty="0" smtClean="0">
              <a:solidFill>
                <a:schemeClr val="accent4"/>
              </a:solidFill>
            </a:endParaRPr>
          </a:p>
        </p:txBody>
      </p:sp>
    </p:spTree>
    <p:extLst>
      <p:ext uri="{BB962C8B-B14F-4D97-AF65-F5344CB8AC3E}">
        <p14:creationId xmlns:p14="http://schemas.microsoft.com/office/powerpoint/2010/main" val="265576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2.2 Ajouter un fichier et statut du dépôt</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solidFill>
                  <a:schemeClr val="tx2"/>
                </a:solidFill>
              </a:rPr>
              <a:t>Au fur et à mesure que les développeurs travaillent, des fichiers sont crées. Par défaut, les fichiers créés sont détectés par git, mais ils ne sont pas ajouté automatiquement comme faisant partit du projet. Pour les ajouter, la commande </a:t>
            </a:r>
            <a:r>
              <a:rPr lang="fr-FR" dirty="0" smtClean="0">
                <a:solidFill>
                  <a:schemeClr val="accent4"/>
                </a:solidFill>
              </a:rPr>
              <a:t>git </a:t>
            </a:r>
            <a:r>
              <a:rPr lang="fr-FR" dirty="0" err="1" smtClean="0">
                <a:solidFill>
                  <a:schemeClr val="accent4"/>
                </a:solidFill>
              </a:rPr>
              <a:t>add</a:t>
            </a:r>
            <a:r>
              <a:rPr lang="fr-FR" dirty="0" smtClean="0">
                <a:solidFill>
                  <a:schemeClr val="accent4"/>
                </a:solidFill>
              </a:rPr>
              <a:t> </a:t>
            </a:r>
            <a:r>
              <a:rPr lang="fr-FR" dirty="0" smtClean="0">
                <a:solidFill>
                  <a:schemeClr val="tx2"/>
                </a:solidFill>
              </a:rPr>
              <a:t>permet d’ajouter les fichiers.</a:t>
            </a:r>
          </a:p>
          <a:p>
            <a:pPr lvl="1"/>
            <a:r>
              <a:rPr lang="fr-FR" dirty="0" smtClean="0">
                <a:solidFill>
                  <a:schemeClr val="tx2"/>
                </a:solidFill>
              </a:rPr>
              <a:t>Pour ajouter un fichier, taper </a:t>
            </a:r>
            <a:r>
              <a:rPr lang="fr-FR" dirty="0" smtClean="0">
                <a:solidFill>
                  <a:schemeClr val="accent4"/>
                </a:solidFill>
              </a:rPr>
              <a:t>git </a:t>
            </a:r>
            <a:r>
              <a:rPr lang="fr-FR" dirty="0" err="1" smtClean="0">
                <a:solidFill>
                  <a:schemeClr val="accent4"/>
                </a:solidFill>
              </a:rPr>
              <a:t>add</a:t>
            </a:r>
            <a:r>
              <a:rPr lang="fr-FR" dirty="0" smtClean="0">
                <a:solidFill>
                  <a:schemeClr val="accent4"/>
                </a:solidFill>
              </a:rPr>
              <a:t> &lt;nom du fichier&gt;</a:t>
            </a:r>
          </a:p>
          <a:p>
            <a:pPr lvl="1"/>
            <a:r>
              <a:rPr lang="fr-FR" dirty="0" smtClean="0">
                <a:solidFill>
                  <a:schemeClr val="tx2"/>
                </a:solidFill>
              </a:rPr>
              <a:t>Pour ajouter plusieurs fichiers, taper </a:t>
            </a:r>
            <a:r>
              <a:rPr lang="fr-FR" dirty="0" smtClean="0">
                <a:solidFill>
                  <a:schemeClr val="accent4"/>
                </a:solidFill>
              </a:rPr>
              <a:t>git </a:t>
            </a:r>
            <a:r>
              <a:rPr lang="fr-FR" dirty="0" err="1" smtClean="0">
                <a:solidFill>
                  <a:schemeClr val="accent4"/>
                </a:solidFill>
              </a:rPr>
              <a:t>add</a:t>
            </a:r>
            <a:r>
              <a:rPr lang="fr-FR" dirty="0" smtClean="0">
                <a:solidFill>
                  <a:schemeClr val="accent4"/>
                </a:solidFill>
              </a:rPr>
              <a:t> &lt;*.</a:t>
            </a:r>
            <a:r>
              <a:rPr lang="fr-FR" dirty="0" err="1" smtClean="0">
                <a:solidFill>
                  <a:schemeClr val="accent4"/>
                </a:solidFill>
              </a:rPr>
              <a:t>ext</a:t>
            </a:r>
            <a:r>
              <a:rPr lang="fr-FR" dirty="0" smtClean="0">
                <a:solidFill>
                  <a:schemeClr val="accent4"/>
                </a:solidFill>
              </a:rPr>
              <a:t>&gt;</a:t>
            </a:r>
          </a:p>
          <a:p>
            <a:pPr lvl="1"/>
            <a:r>
              <a:rPr lang="fr-FR" dirty="0" smtClean="0">
                <a:solidFill>
                  <a:schemeClr val="tx2"/>
                </a:solidFill>
              </a:rPr>
              <a:t>Il est aussi possible de spécifier des dossiers</a:t>
            </a:r>
          </a:p>
          <a:p>
            <a:pPr lvl="1"/>
            <a:r>
              <a:rPr lang="fr-FR" dirty="0" smtClean="0">
                <a:solidFill>
                  <a:schemeClr val="tx2"/>
                </a:solidFill>
              </a:rPr>
              <a:t>Il est possible de spécifier un mode interactif avec –i</a:t>
            </a:r>
          </a:p>
          <a:p>
            <a:pPr lvl="1"/>
            <a:r>
              <a:rPr lang="fr-FR" dirty="0" smtClean="0">
                <a:solidFill>
                  <a:schemeClr val="tx2"/>
                </a:solidFill>
              </a:rPr>
              <a:t>Utiliser le commutateur –a pour ajouter tous les fichiers sans exceptions</a:t>
            </a:r>
          </a:p>
          <a:p>
            <a:r>
              <a:rPr lang="fr-FR" dirty="0" smtClean="0">
                <a:solidFill>
                  <a:schemeClr val="tx2"/>
                </a:solidFill>
              </a:rPr>
              <a:t>Pour savoir le </a:t>
            </a:r>
            <a:r>
              <a:rPr lang="fr-FR" dirty="0" err="1" smtClean="0">
                <a:solidFill>
                  <a:schemeClr val="tx2"/>
                </a:solidFill>
              </a:rPr>
              <a:t>status</a:t>
            </a:r>
            <a:r>
              <a:rPr lang="fr-FR" dirty="0" smtClean="0">
                <a:solidFill>
                  <a:schemeClr val="tx2"/>
                </a:solidFill>
              </a:rPr>
              <a:t> d’un projet (si des fichiers sont non-traqués, modifiés ou supprimés) taper la commande </a:t>
            </a:r>
            <a:r>
              <a:rPr lang="fr-FR" dirty="0" smtClean="0">
                <a:solidFill>
                  <a:schemeClr val="accent4"/>
                </a:solidFill>
              </a:rPr>
              <a:t>git </a:t>
            </a:r>
            <a:r>
              <a:rPr lang="fr-FR" dirty="0" err="1" smtClean="0">
                <a:solidFill>
                  <a:schemeClr val="accent4"/>
                </a:solidFill>
              </a:rPr>
              <a:t>status</a:t>
            </a:r>
            <a:endParaRPr lang="fr-FR" dirty="0" smtClean="0">
              <a:solidFill>
                <a:schemeClr val="accent4"/>
              </a:solidFill>
            </a:endParaRPr>
          </a:p>
          <a:p>
            <a:pPr lvl="1"/>
            <a:r>
              <a:rPr lang="fr-FR" dirty="0" smtClean="0">
                <a:solidFill>
                  <a:schemeClr val="tx2"/>
                </a:solidFill>
              </a:rPr>
              <a:t>Utiliser le commutateur –s pour avoir un bref </a:t>
            </a:r>
            <a:r>
              <a:rPr lang="fr-FR" dirty="0" err="1" smtClean="0">
                <a:solidFill>
                  <a:schemeClr val="tx2"/>
                </a:solidFill>
              </a:rPr>
              <a:t>status</a:t>
            </a:r>
            <a:endParaRPr lang="fr-FR" dirty="0" smtClean="0">
              <a:solidFill>
                <a:schemeClr val="tx2"/>
              </a:solidFill>
            </a:endParaRPr>
          </a:p>
        </p:txBody>
      </p:sp>
    </p:spTree>
    <p:extLst>
      <p:ext uri="{BB962C8B-B14F-4D97-AF65-F5344CB8AC3E}">
        <p14:creationId xmlns:p14="http://schemas.microsoft.com/office/powerpoint/2010/main" val="127554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2.3 Le fichier .</a:t>
            </a:r>
            <a:r>
              <a:rPr lang="fr-FR" dirty="0" err="1" smtClean="0"/>
              <a:t>gitignore</a:t>
            </a:r>
            <a:endParaRPr lang="fr-FR" dirty="0"/>
          </a:p>
        </p:txBody>
      </p:sp>
      <p:sp>
        <p:nvSpPr>
          <p:cNvPr id="3" name="Espace réservé du contenu 2"/>
          <p:cNvSpPr>
            <a:spLocks noGrp="1"/>
          </p:cNvSpPr>
          <p:nvPr>
            <p:ph idx="1"/>
          </p:nvPr>
        </p:nvSpPr>
        <p:spPr>
          <a:xfrm>
            <a:off x="677334" y="1692323"/>
            <a:ext cx="8596668" cy="4640238"/>
          </a:xfrm>
        </p:spPr>
        <p:txBody>
          <a:bodyPr>
            <a:normAutofit lnSpcReduction="10000"/>
          </a:bodyPr>
          <a:lstStyle/>
          <a:p>
            <a:r>
              <a:rPr lang="fr-FR" dirty="0" smtClean="0"/>
              <a:t>Le fichier .</a:t>
            </a:r>
            <a:r>
              <a:rPr lang="fr-FR" b="1" dirty="0" err="1" smtClean="0"/>
              <a:t>gitignore</a:t>
            </a:r>
            <a:r>
              <a:rPr lang="fr-FR" dirty="0" smtClean="0"/>
              <a:t> permet d’indiquer a git d’ignorer les fichiers et de ne pas les traquer dans le projet.</a:t>
            </a:r>
          </a:p>
          <a:p>
            <a:r>
              <a:rPr lang="fr-FR" dirty="0" smtClean="0"/>
              <a:t>Chaque ligne dans le fichier spécifie une règle pour ignorer un fichier.</a:t>
            </a:r>
          </a:p>
          <a:p>
            <a:pPr lvl="1"/>
            <a:r>
              <a:rPr lang="fr-FR" dirty="0" smtClean="0"/>
              <a:t>Utiliser une étoile * pour indiquer un caractère générique.</a:t>
            </a:r>
            <a:br>
              <a:rPr lang="fr-FR" dirty="0" smtClean="0"/>
            </a:br>
            <a:r>
              <a:rPr lang="fr-FR" dirty="0" smtClean="0"/>
              <a:t>Ex : *.</a:t>
            </a:r>
            <a:r>
              <a:rPr lang="fr-FR" dirty="0" err="1" smtClean="0"/>
              <a:t>cs</a:t>
            </a:r>
            <a:r>
              <a:rPr lang="fr-FR" dirty="0" smtClean="0"/>
              <a:t> </a:t>
            </a:r>
          </a:p>
          <a:p>
            <a:pPr lvl="1"/>
            <a:r>
              <a:rPr lang="fr-FR" dirty="0" smtClean="0"/>
              <a:t>Utiliser des </a:t>
            </a:r>
            <a:r>
              <a:rPr lang="fr-FR" dirty="0" err="1" smtClean="0"/>
              <a:t>brackets</a:t>
            </a:r>
            <a:r>
              <a:rPr lang="fr-FR" dirty="0" smtClean="0"/>
              <a:t> [] pour spécifier un ou logique </a:t>
            </a:r>
            <a:br>
              <a:rPr lang="fr-FR" dirty="0" smtClean="0"/>
            </a:br>
            <a:r>
              <a:rPr lang="fr-FR" dirty="0" smtClean="0"/>
              <a:t>Ex : *.[</a:t>
            </a:r>
            <a:r>
              <a:rPr lang="fr-FR" dirty="0" err="1" smtClean="0"/>
              <a:t>cs</a:t>
            </a:r>
            <a:r>
              <a:rPr lang="fr-FR" dirty="0" smtClean="0"/>
              <a:t>]</a:t>
            </a:r>
          </a:p>
          <a:p>
            <a:pPr lvl="1"/>
            <a:r>
              <a:rPr lang="fr-FR" dirty="0" smtClean="0"/>
              <a:t>Utiliser un slash / au début pour indiquer le fichier courant</a:t>
            </a:r>
            <a:br>
              <a:rPr lang="fr-FR" dirty="0" smtClean="0"/>
            </a:br>
            <a:r>
              <a:rPr lang="fr-FR" dirty="0" smtClean="0"/>
              <a:t>Ex : /</a:t>
            </a:r>
            <a:r>
              <a:rPr lang="fr-FR" dirty="0" err="1" smtClean="0"/>
              <a:t>readme</a:t>
            </a:r>
            <a:endParaRPr lang="fr-FR" dirty="0" smtClean="0"/>
          </a:p>
          <a:p>
            <a:pPr lvl="1"/>
            <a:r>
              <a:rPr lang="fr-FR" dirty="0" smtClean="0"/>
              <a:t>Utiliser un slash / à la fin pour spécifier un dossier</a:t>
            </a:r>
            <a:br>
              <a:rPr lang="fr-FR" dirty="0" smtClean="0"/>
            </a:br>
            <a:r>
              <a:rPr lang="fr-FR" dirty="0" smtClean="0"/>
              <a:t>Ex : </a:t>
            </a:r>
            <a:r>
              <a:rPr lang="fr-FR" dirty="0" err="1" smtClean="0"/>
              <a:t>pdf</a:t>
            </a:r>
            <a:r>
              <a:rPr lang="fr-FR" dirty="0" smtClean="0"/>
              <a:t>/</a:t>
            </a:r>
          </a:p>
          <a:p>
            <a:pPr lvl="1"/>
            <a:r>
              <a:rPr lang="fr-FR" dirty="0" smtClean="0"/>
              <a:t>Utiliser deux étoiles ** pour sélectionner tous les dossiers nichés</a:t>
            </a:r>
            <a:br>
              <a:rPr lang="fr-FR" dirty="0" smtClean="0"/>
            </a:br>
            <a:r>
              <a:rPr lang="fr-FR" dirty="0" smtClean="0"/>
              <a:t>Ex : fichiers/**/*.</a:t>
            </a:r>
            <a:r>
              <a:rPr lang="fr-FR" dirty="0" err="1" smtClean="0"/>
              <a:t>docx</a:t>
            </a:r>
            <a:endParaRPr lang="fr-FR" dirty="0" smtClean="0"/>
          </a:p>
          <a:p>
            <a:r>
              <a:rPr lang="fr-FR" dirty="0" smtClean="0"/>
              <a:t>Les fichiers qui sont attente de commit alors que le fichier </a:t>
            </a:r>
            <a:r>
              <a:rPr lang="fr-FR" dirty="0" err="1" smtClean="0"/>
              <a:t>gitignore</a:t>
            </a:r>
            <a:r>
              <a:rPr lang="fr-FR" dirty="0" smtClean="0"/>
              <a:t> a été crée après ne sont pas pris en compte.</a:t>
            </a:r>
          </a:p>
          <a:p>
            <a:pPr lvl="1"/>
            <a:endParaRPr lang="fr-FR" dirty="0"/>
          </a:p>
        </p:txBody>
      </p:sp>
    </p:spTree>
    <p:extLst>
      <p:ext uri="{BB962C8B-B14F-4D97-AF65-F5344CB8AC3E}">
        <p14:creationId xmlns:p14="http://schemas.microsoft.com/office/powerpoint/2010/main" val="155467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2.4 Le gestionnaire de différences</a:t>
            </a:r>
            <a:endParaRPr lang="fr-FR" dirty="0"/>
          </a:p>
        </p:txBody>
      </p:sp>
      <p:sp>
        <p:nvSpPr>
          <p:cNvPr id="3" name="Espace réservé du contenu 2"/>
          <p:cNvSpPr>
            <a:spLocks noGrp="1"/>
          </p:cNvSpPr>
          <p:nvPr>
            <p:ph idx="1"/>
          </p:nvPr>
        </p:nvSpPr>
        <p:spPr/>
        <p:txBody>
          <a:bodyPr/>
          <a:lstStyle/>
          <a:p>
            <a:r>
              <a:rPr lang="fr-FR" dirty="0" smtClean="0"/>
              <a:t>La commande </a:t>
            </a:r>
            <a:r>
              <a:rPr lang="fr-FR" dirty="0" smtClean="0">
                <a:solidFill>
                  <a:schemeClr val="accent4"/>
                </a:solidFill>
              </a:rPr>
              <a:t>git </a:t>
            </a:r>
            <a:r>
              <a:rPr lang="fr-FR" dirty="0" err="1" smtClean="0">
                <a:solidFill>
                  <a:schemeClr val="accent4"/>
                </a:solidFill>
              </a:rPr>
              <a:t>diff</a:t>
            </a:r>
            <a:r>
              <a:rPr lang="fr-FR" dirty="0">
                <a:solidFill>
                  <a:schemeClr val="accent4"/>
                </a:solidFill>
              </a:rPr>
              <a:t> </a:t>
            </a:r>
            <a:r>
              <a:rPr lang="fr-FR" dirty="0" smtClean="0"/>
              <a:t>permet de répondre à deux questions :</a:t>
            </a:r>
          </a:p>
          <a:p>
            <a:pPr lvl="1"/>
            <a:r>
              <a:rPr lang="fr-FR" dirty="0" smtClean="0"/>
              <a:t>Qu’est ce qui a été changé dans un fichier (sans git </a:t>
            </a:r>
            <a:r>
              <a:rPr lang="fr-FR" dirty="0" err="1" smtClean="0"/>
              <a:t>add</a:t>
            </a:r>
            <a:r>
              <a:rPr lang="fr-FR" dirty="0" smtClean="0"/>
              <a:t>) depuis le dernier commit ?</a:t>
            </a:r>
          </a:p>
          <a:p>
            <a:pPr lvl="1"/>
            <a:r>
              <a:rPr lang="fr-FR" dirty="0" smtClean="0"/>
              <a:t>Qu’est qui a été changé dans un fichier (avec git </a:t>
            </a:r>
            <a:r>
              <a:rPr lang="fr-FR" dirty="0" err="1" smtClean="0"/>
              <a:t>add</a:t>
            </a:r>
            <a:r>
              <a:rPr lang="fr-FR" dirty="0" smtClean="0"/>
              <a:t> fait) depuis le dernier commit ?</a:t>
            </a:r>
          </a:p>
          <a:p>
            <a:r>
              <a:rPr lang="fr-FR" dirty="0" smtClean="0"/>
              <a:t>A la différence de </a:t>
            </a:r>
            <a:r>
              <a:rPr lang="fr-FR" dirty="0" smtClean="0">
                <a:solidFill>
                  <a:schemeClr val="accent4"/>
                </a:solidFill>
              </a:rPr>
              <a:t>git </a:t>
            </a:r>
            <a:r>
              <a:rPr lang="fr-FR" dirty="0" err="1" smtClean="0">
                <a:solidFill>
                  <a:schemeClr val="accent4"/>
                </a:solidFill>
              </a:rPr>
              <a:t>status</a:t>
            </a:r>
            <a:r>
              <a:rPr lang="fr-FR" dirty="0" smtClean="0"/>
              <a:t>, cette commande permet de mettre en </a:t>
            </a:r>
            <a:r>
              <a:rPr lang="fr-FR" dirty="0" err="1" smtClean="0"/>
              <a:t>evidence</a:t>
            </a:r>
            <a:r>
              <a:rPr lang="fr-FR" dirty="0" smtClean="0"/>
              <a:t> les lignes du fichiers qui ont été changé. Elle est donc plus détaillé et granulaire. (Cet outil est comparable aux gestionnaires de différences)</a:t>
            </a:r>
          </a:p>
          <a:p>
            <a:r>
              <a:rPr lang="fr-FR" dirty="0" smtClean="0"/>
              <a:t>Taper </a:t>
            </a:r>
            <a:r>
              <a:rPr lang="fr-FR" dirty="0" smtClean="0">
                <a:solidFill>
                  <a:schemeClr val="accent4"/>
                </a:solidFill>
              </a:rPr>
              <a:t>git </a:t>
            </a:r>
            <a:r>
              <a:rPr lang="fr-FR" dirty="0" err="1" smtClean="0">
                <a:solidFill>
                  <a:schemeClr val="accent4"/>
                </a:solidFill>
              </a:rPr>
              <a:t>diff</a:t>
            </a:r>
            <a:r>
              <a:rPr lang="fr-FR" dirty="0" smtClean="0">
                <a:solidFill>
                  <a:schemeClr val="accent4"/>
                </a:solidFill>
              </a:rPr>
              <a:t> </a:t>
            </a:r>
            <a:r>
              <a:rPr lang="fr-FR" dirty="0" smtClean="0"/>
              <a:t>pour obtenir les modifications faites d’un fichier mais qui n’a pas été ajouté avec </a:t>
            </a:r>
            <a:r>
              <a:rPr lang="fr-FR" dirty="0" smtClean="0">
                <a:solidFill>
                  <a:schemeClr val="accent4"/>
                </a:solidFill>
              </a:rPr>
              <a:t>git </a:t>
            </a:r>
            <a:r>
              <a:rPr lang="fr-FR" dirty="0" err="1" smtClean="0">
                <a:solidFill>
                  <a:schemeClr val="accent4"/>
                </a:solidFill>
              </a:rPr>
              <a:t>add</a:t>
            </a:r>
            <a:endParaRPr lang="fr-FR" dirty="0" smtClean="0">
              <a:solidFill>
                <a:schemeClr val="accent4"/>
              </a:solidFill>
            </a:endParaRPr>
          </a:p>
          <a:p>
            <a:pPr lvl="1"/>
            <a:r>
              <a:rPr lang="fr-FR" dirty="0" smtClean="0"/>
              <a:t>Le commutateur –</a:t>
            </a:r>
            <a:r>
              <a:rPr lang="fr-FR" dirty="0" err="1" smtClean="0"/>
              <a:t>staged</a:t>
            </a:r>
            <a:r>
              <a:rPr lang="fr-FR" dirty="0" smtClean="0"/>
              <a:t> (ou –</a:t>
            </a:r>
            <a:r>
              <a:rPr lang="fr-FR" dirty="0" err="1" smtClean="0"/>
              <a:t>cached</a:t>
            </a:r>
            <a:r>
              <a:rPr lang="fr-FR" dirty="0" smtClean="0"/>
              <a:t>) permet d’obtenir la même chose sauf qu’il concerne les fichiers ajoutés par </a:t>
            </a:r>
            <a:r>
              <a:rPr lang="fr-FR" dirty="0" smtClean="0">
                <a:solidFill>
                  <a:schemeClr val="accent4"/>
                </a:solidFill>
              </a:rPr>
              <a:t>git </a:t>
            </a:r>
            <a:r>
              <a:rPr lang="fr-FR" dirty="0" err="1" smtClean="0">
                <a:solidFill>
                  <a:schemeClr val="accent4"/>
                </a:solidFill>
              </a:rPr>
              <a:t>add</a:t>
            </a:r>
            <a:r>
              <a:rPr lang="fr-FR" dirty="0" smtClean="0">
                <a:solidFill>
                  <a:schemeClr val="accent4"/>
                </a:solidFill>
              </a:rPr>
              <a:t> </a:t>
            </a:r>
            <a:endParaRPr lang="fr-FR" dirty="0">
              <a:solidFill>
                <a:schemeClr val="accent4"/>
              </a:solidFill>
            </a:endParaRPr>
          </a:p>
        </p:txBody>
      </p:sp>
    </p:spTree>
    <p:extLst>
      <p:ext uri="{BB962C8B-B14F-4D97-AF65-F5344CB8AC3E}">
        <p14:creationId xmlns:p14="http://schemas.microsoft.com/office/powerpoint/2010/main" val="83488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2.5 Commit de fichiers</a:t>
            </a:r>
            <a:endParaRPr lang="fr-FR" dirty="0"/>
          </a:p>
        </p:txBody>
      </p:sp>
      <p:sp>
        <p:nvSpPr>
          <p:cNvPr id="3" name="Espace réservé du contenu 2"/>
          <p:cNvSpPr>
            <a:spLocks noGrp="1"/>
          </p:cNvSpPr>
          <p:nvPr>
            <p:ph idx="1"/>
          </p:nvPr>
        </p:nvSpPr>
        <p:spPr/>
        <p:txBody>
          <a:bodyPr/>
          <a:lstStyle/>
          <a:p>
            <a:r>
              <a:rPr lang="fr-FR" dirty="0" smtClean="0"/>
              <a:t>L’action de commit permet d’enregistrer les changements dans la base git.</a:t>
            </a:r>
          </a:p>
          <a:p>
            <a:r>
              <a:rPr lang="fr-FR" dirty="0" smtClean="0"/>
              <a:t>Pour </a:t>
            </a:r>
            <a:r>
              <a:rPr lang="fr-FR" dirty="0" err="1" smtClean="0"/>
              <a:t>commiter</a:t>
            </a:r>
            <a:r>
              <a:rPr lang="fr-FR" dirty="0" smtClean="0"/>
              <a:t> un fichier, utiliser la commande </a:t>
            </a:r>
            <a:r>
              <a:rPr lang="fr-FR" dirty="0" smtClean="0">
                <a:solidFill>
                  <a:schemeClr val="accent4"/>
                </a:solidFill>
              </a:rPr>
              <a:t>git commit</a:t>
            </a:r>
            <a:r>
              <a:rPr lang="fr-FR" dirty="0" smtClean="0"/>
              <a:t>. L’</a:t>
            </a:r>
            <a:r>
              <a:rPr lang="fr-FR" dirty="0" err="1" smtClean="0"/>
              <a:t>editeur</a:t>
            </a:r>
            <a:r>
              <a:rPr lang="fr-FR" dirty="0" smtClean="0"/>
              <a:t> de texte s’ouvre en fonction de la configuration de git (par défaut </a:t>
            </a:r>
            <a:r>
              <a:rPr lang="fr-FR" dirty="0" err="1" smtClean="0"/>
              <a:t>emacs</a:t>
            </a:r>
            <a:r>
              <a:rPr lang="fr-FR" dirty="0" smtClean="0"/>
              <a:t> ou </a:t>
            </a:r>
            <a:r>
              <a:rPr lang="fr-FR" dirty="0" err="1" smtClean="0"/>
              <a:t>vim</a:t>
            </a:r>
            <a:r>
              <a:rPr lang="fr-FR" dirty="0" smtClean="0"/>
              <a:t>). </a:t>
            </a:r>
            <a:endParaRPr lang="fr-FR" dirty="0" smtClean="0"/>
          </a:p>
          <a:p>
            <a:r>
              <a:rPr lang="fr-FR" dirty="0" smtClean="0"/>
              <a:t>Un </a:t>
            </a:r>
            <a:r>
              <a:rPr lang="fr-FR" dirty="0" smtClean="0"/>
              <a:t>court message qui résume les changements doit être tapé pour être associer au </a:t>
            </a:r>
            <a:r>
              <a:rPr lang="fr-FR" dirty="0" smtClean="0"/>
              <a:t>commit</a:t>
            </a:r>
          </a:p>
          <a:p>
            <a:r>
              <a:rPr lang="fr-FR" dirty="0">
                <a:solidFill>
                  <a:schemeClr val="bg1">
                    <a:lumMod val="65000"/>
                  </a:schemeClr>
                </a:solidFill>
              </a:rPr>
              <a:t>(</a:t>
            </a:r>
            <a:r>
              <a:rPr lang="fr-FR" dirty="0" smtClean="0">
                <a:solidFill>
                  <a:schemeClr val="bg1">
                    <a:lumMod val="65000"/>
                  </a:schemeClr>
                </a:solidFill>
              </a:rPr>
              <a:t>note à suivre </a:t>
            </a:r>
            <a:r>
              <a:rPr lang="fr-FR" dirty="0">
                <a:solidFill>
                  <a:schemeClr val="bg1">
                    <a:lumMod val="65000"/>
                  </a:schemeClr>
                </a:solidFill>
              </a:rPr>
              <a:t>: </a:t>
            </a:r>
            <a:r>
              <a:rPr lang="fr-FR" dirty="0" err="1">
                <a:solidFill>
                  <a:schemeClr val="bg1">
                    <a:lumMod val="65000"/>
                  </a:schemeClr>
                </a:solidFill>
              </a:rPr>
              <a:t>échap</a:t>
            </a:r>
            <a:r>
              <a:rPr lang="fr-FR" dirty="0">
                <a:solidFill>
                  <a:schemeClr val="bg1">
                    <a:lumMod val="65000"/>
                  </a:schemeClr>
                </a:solidFill>
              </a:rPr>
              <a:t> / :</a:t>
            </a:r>
            <a:r>
              <a:rPr lang="fr-FR" dirty="0" err="1">
                <a:solidFill>
                  <a:schemeClr val="bg1">
                    <a:lumMod val="65000"/>
                  </a:schemeClr>
                </a:solidFill>
              </a:rPr>
              <a:t>wq</a:t>
            </a:r>
            <a:r>
              <a:rPr lang="fr-FR" dirty="0">
                <a:solidFill>
                  <a:schemeClr val="bg1">
                    <a:lumMod val="65000"/>
                  </a:schemeClr>
                </a:solidFill>
              </a:rPr>
              <a:t> [entrée])</a:t>
            </a:r>
          </a:p>
          <a:p>
            <a:endParaRPr lang="fr-FR" dirty="0" smtClean="0"/>
          </a:p>
          <a:p>
            <a:pPr lvl="1"/>
            <a:r>
              <a:rPr lang="fr-FR" dirty="0" smtClean="0"/>
              <a:t>Utiliser le commutateur –m pour écrire directement le message dans la console</a:t>
            </a:r>
          </a:p>
          <a:p>
            <a:pPr lvl="1"/>
            <a:r>
              <a:rPr lang="fr-FR" dirty="0" smtClean="0"/>
              <a:t>Utiliser le commutateur –a pour éviter d’</a:t>
            </a:r>
            <a:r>
              <a:rPr lang="fr-FR" dirty="0" err="1" smtClean="0"/>
              <a:t>ecrire</a:t>
            </a:r>
            <a:r>
              <a:rPr lang="fr-FR" dirty="0" smtClean="0"/>
              <a:t> git </a:t>
            </a:r>
            <a:r>
              <a:rPr lang="fr-FR" dirty="0" err="1" smtClean="0"/>
              <a:t>add</a:t>
            </a:r>
            <a:r>
              <a:rPr lang="fr-FR" dirty="0" smtClean="0"/>
              <a:t> –a</a:t>
            </a:r>
          </a:p>
          <a:p>
            <a:pPr lvl="1"/>
            <a:r>
              <a:rPr lang="fr-FR" dirty="0" smtClean="0"/>
              <a:t>Utiliser le commutateur –</a:t>
            </a:r>
            <a:r>
              <a:rPr lang="fr-FR" dirty="0" err="1" smtClean="0"/>
              <a:t>amend</a:t>
            </a:r>
            <a:r>
              <a:rPr lang="fr-FR" dirty="0" smtClean="0"/>
              <a:t> pour </a:t>
            </a:r>
            <a:r>
              <a:rPr lang="fr-FR" dirty="0" err="1" smtClean="0"/>
              <a:t>recommiter</a:t>
            </a:r>
            <a:r>
              <a:rPr lang="fr-FR" dirty="0" smtClean="0"/>
              <a:t> des fichiers oubliés ou changer le message après un oubli</a:t>
            </a:r>
            <a:endParaRPr lang="fr-FR" dirty="0"/>
          </a:p>
        </p:txBody>
      </p:sp>
    </p:spTree>
    <p:extLst>
      <p:ext uri="{BB962C8B-B14F-4D97-AF65-F5344CB8AC3E}">
        <p14:creationId xmlns:p14="http://schemas.microsoft.com/office/powerpoint/2010/main" val="2662603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2.6 Effacer un fichier</a:t>
            </a:r>
            <a:endParaRPr lang="fr-FR" dirty="0"/>
          </a:p>
        </p:txBody>
      </p:sp>
      <p:sp>
        <p:nvSpPr>
          <p:cNvPr id="3" name="Espace réservé du contenu 2"/>
          <p:cNvSpPr>
            <a:spLocks noGrp="1"/>
          </p:cNvSpPr>
          <p:nvPr>
            <p:ph idx="1"/>
          </p:nvPr>
        </p:nvSpPr>
        <p:spPr/>
        <p:txBody>
          <a:bodyPr/>
          <a:lstStyle/>
          <a:p>
            <a:r>
              <a:rPr lang="fr-FR" dirty="0" smtClean="0"/>
              <a:t>Il est possible d’effacer un fichier pour pouvoir le retirer de la base de données git. Par défaut, git traque tous les fichiers. Si vous supprimer un fichier, le changement sera détecté, cependant il faudra effectuer votre commit pour pouvoir prendre en compte ce changement.</a:t>
            </a:r>
          </a:p>
          <a:p>
            <a:r>
              <a:rPr lang="fr-FR" dirty="0" smtClean="0"/>
              <a:t>La commande </a:t>
            </a:r>
            <a:r>
              <a:rPr lang="fr-FR" dirty="0" smtClean="0">
                <a:solidFill>
                  <a:schemeClr val="accent4"/>
                </a:solidFill>
              </a:rPr>
              <a:t>git </a:t>
            </a:r>
            <a:r>
              <a:rPr lang="fr-FR" dirty="0" err="1" smtClean="0">
                <a:solidFill>
                  <a:schemeClr val="accent4"/>
                </a:solidFill>
              </a:rPr>
              <a:t>rm</a:t>
            </a:r>
            <a:r>
              <a:rPr lang="fr-FR" dirty="0" smtClean="0">
                <a:solidFill>
                  <a:schemeClr val="accent4"/>
                </a:solidFill>
              </a:rPr>
              <a:t> </a:t>
            </a:r>
            <a:r>
              <a:rPr lang="fr-FR" dirty="0" smtClean="0"/>
              <a:t>permet aussi d’effectuer cette suppression. Ainsi le fichier sera supprimé du disque et notifie git de le supprimer au prochain commit</a:t>
            </a:r>
          </a:p>
          <a:p>
            <a:pPr lvl="1"/>
            <a:r>
              <a:rPr lang="fr-FR" dirty="0" smtClean="0"/>
              <a:t>Utiliser le commutateur –-</a:t>
            </a:r>
            <a:r>
              <a:rPr lang="fr-FR" dirty="0" err="1" smtClean="0"/>
              <a:t>cached</a:t>
            </a:r>
            <a:r>
              <a:rPr lang="fr-FR" dirty="0" smtClean="0"/>
              <a:t> pour supprimer le fichier de git sans pour autant le supprimer du disque</a:t>
            </a:r>
          </a:p>
          <a:p>
            <a:pPr lvl="1"/>
            <a:r>
              <a:rPr lang="fr-FR" dirty="0" smtClean="0"/>
              <a:t>Il est possible d’utiliser les patterns de fichiers (*, [], /, etc…) pour être plus générique. Lorsque qu’un dossier est spécifié, ajouté un </a:t>
            </a:r>
            <a:r>
              <a:rPr lang="fr-FR" dirty="0" err="1" smtClean="0"/>
              <a:t>backslash</a:t>
            </a:r>
            <a:r>
              <a:rPr lang="fr-FR" dirty="0" smtClean="0"/>
              <a:t> devant \ </a:t>
            </a:r>
          </a:p>
        </p:txBody>
      </p:sp>
    </p:spTree>
    <p:extLst>
      <p:ext uri="{BB962C8B-B14F-4D97-AF65-F5344CB8AC3E}">
        <p14:creationId xmlns:p14="http://schemas.microsoft.com/office/powerpoint/2010/main" val="94576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2.7 Afficher le log des commit</a:t>
            </a:r>
            <a:endParaRPr lang="fr-FR" dirty="0"/>
          </a:p>
        </p:txBody>
      </p:sp>
      <p:sp>
        <p:nvSpPr>
          <p:cNvPr id="3" name="Espace réservé du contenu 2"/>
          <p:cNvSpPr>
            <a:spLocks noGrp="1"/>
          </p:cNvSpPr>
          <p:nvPr>
            <p:ph idx="1"/>
          </p:nvPr>
        </p:nvSpPr>
        <p:spPr/>
        <p:txBody>
          <a:bodyPr/>
          <a:lstStyle/>
          <a:p>
            <a:r>
              <a:rPr lang="fr-FR" dirty="0" smtClean="0"/>
              <a:t>La commande </a:t>
            </a:r>
            <a:r>
              <a:rPr lang="fr-FR" dirty="0" smtClean="0">
                <a:solidFill>
                  <a:schemeClr val="accent4"/>
                </a:solidFill>
              </a:rPr>
              <a:t>git log </a:t>
            </a:r>
            <a:r>
              <a:rPr lang="fr-FR" dirty="0" smtClean="0"/>
              <a:t>permet d’afficher les derniers </a:t>
            </a:r>
            <a:r>
              <a:rPr lang="fr-FR" dirty="0" err="1" smtClean="0"/>
              <a:t>commits</a:t>
            </a:r>
            <a:r>
              <a:rPr lang="fr-FR" dirty="0" smtClean="0"/>
              <a:t> effectués.</a:t>
            </a:r>
          </a:p>
          <a:p>
            <a:pPr lvl="1"/>
            <a:r>
              <a:rPr lang="fr-FR" dirty="0" smtClean="0"/>
              <a:t>Utiliser le commutateur –p pour afficher les changements en détails (lance un git </a:t>
            </a:r>
            <a:r>
              <a:rPr lang="fr-FR" dirty="0" err="1" smtClean="0"/>
              <a:t>diff</a:t>
            </a:r>
            <a:r>
              <a:rPr lang="fr-FR" dirty="0" smtClean="0"/>
              <a:t> sur les fichiers changés)</a:t>
            </a:r>
          </a:p>
          <a:p>
            <a:pPr lvl="1"/>
            <a:r>
              <a:rPr lang="fr-FR" dirty="0" smtClean="0"/>
              <a:t>Utiliser le commutateur –x (où x correspond à un nombre) pour afficher les x derniers </a:t>
            </a:r>
            <a:r>
              <a:rPr lang="fr-FR" dirty="0" err="1" smtClean="0"/>
              <a:t>commits</a:t>
            </a:r>
            <a:r>
              <a:rPr lang="fr-FR" dirty="0" smtClean="0"/>
              <a:t>.</a:t>
            </a:r>
          </a:p>
          <a:p>
            <a:pPr lvl="1"/>
            <a:r>
              <a:rPr lang="fr-FR" dirty="0" smtClean="0"/>
              <a:t>Utiliser le commutateur </a:t>
            </a:r>
            <a:r>
              <a:rPr lang="fr-FR" dirty="0" smtClean="0"/>
              <a:t>–-stat </a:t>
            </a:r>
            <a:r>
              <a:rPr lang="fr-FR" dirty="0" smtClean="0"/>
              <a:t>pour afficher les changements sur les fichiers en bref </a:t>
            </a:r>
            <a:endParaRPr lang="fr-FR" dirty="0"/>
          </a:p>
        </p:txBody>
      </p:sp>
    </p:spTree>
    <p:extLst>
      <p:ext uri="{BB962C8B-B14F-4D97-AF65-F5344CB8AC3E}">
        <p14:creationId xmlns:p14="http://schemas.microsoft.com/office/powerpoint/2010/main" val="4934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2.8 Annulation d’ajout et </a:t>
            </a:r>
            <a:r>
              <a:rPr lang="fr-FR" dirty="0" err="1" smtClean="0"/>
              <a:t>revert</a:t>
            </a:r>
            <a:endParaRPr lang="fr-FR" dirty="0"/>
          </a:p>
        </p:txBody>
      </p:sp>
      <p:sp>
        <p:nvSpPr>
          <p:cNvPr id="3" name="Espace réservé du contenu 2"/>
          <p:cNvSpPr>
            <a:spLocks noGrp="1"/>
          </p:cNvSpPr>
          <p:nvPr>
            <p:ph idx="1"/>
          </p:nvPr>
        </p:nvSpPr>
        <p:spPr/>
        <p:txBody>
          <a:bodyPr/>
          <a:lstStyle/>
          <a:p>
            <a:r>
              <a:rPr lang="fr-FR" dirty="0" smtClean="0"/>
              <a:t>Pour annuler un fichier qui a été ajouté avec </a:t>
            </a:r>
            <a:r>
              <a:rPr lang="fr-FR" dirty="0" smtClean="0">
                <a:solidFill>
                  <a:schemeClr val="accent4"/>
                </a:solidFill>
              </a:rPr>
              <a:t>git </a:t>
            </a:r>
            <a:r>
              <a:rPr lang="fr-FR" dirty="0" err="1" smtClean="0">
                <a:solidFill>
                  <a:schemeClr val="accent4"/>
                </a:solidFill>
              </a:rPr>
              <a:t>add</a:t>
            </a:r>
            <a:r>
              <a:rPr lang="fr-FR" dirty="0" smtClean="0"/>
              <a:t>, c’est-à-dire annuler le fait qu’il soit prêt a être </a:t>
            </a:r>
            <a:r>
              <a:rPr lang="fr-FR" dirty="0" err="1" smtClean="0"/>
              <a:t>commiter</a:t>
            </a:r>
            <a:r>
              <a:rPr lang="fr-FR" dirty="0" smtClean="0"/>
              <a:t>, utiliser la commande </a:t>
            </a:r>
            <a:r>
              <a:rPr lang="fr-FR" dirty="0" smtClean="0">
                <a:solidFill>
                  <a:schemeClr val="accent4"/>
                </a:solidFill>
              </a:rPr>
              <a:t>git reset HEAD &lt;fichier&gt;</a:t>
            </a:r>
          </a:p>
          <a:p>
            <a:r>
              <a:rPr lang="fr-FR" dirty="0" smtClean="0">
                <a:solidFill>
                  <a:schemeClr val="tx2"/>
                </a:solidFill>
              </a:rPr>
              <a:t>Pour annuler les changements d’un fichier (c’est-à-dire reprendre l’état du fichier depuis le dernier commit) utiliser la commande </a:t>
            </a:r>
            <a:r>
              <a:rPr lang="fr-FR" dirty="0" smtClean="0">
                <a:solidFill>
                  <a:schemeClr val="accent4"/>
                </a:solidFill>
              </a:rPr>
              <a:t>git </a:t>
            </a:r>
            <a:r>
              <a:rPr lang="fr-FR" dirty="0" err="1" smtClean="0">
                <a:solidFill>
                  <a:schemeClr val="accent4"/>
                </a:solidFill>
              </a:rPr>
              <a:t>checkout</a:t>
            </a:r>
            <a:r>
              <a:rPr lang="fr-FR" dirty="0" smtClean="0">
                <a:solidFill>
                  <a:schemeClr val="accent4"/>
                </a:solidFill>
              </a:rPr>
              <a:t> -- &lt;</a:t>
            </a:r>
            <a:r>
              <a:rPr lang="fr-FR" dirty="0" err="1" smtClean="0">
                <a:solidFill>
                  <a:schemeClr val="accent4"/>
                </a:solidFill>
              </a:rPr>
              <a:t>nomdufichier</a:t>
            </a:r>
            <a:r>
              <a:rPr lang="fr-FR" dirty="0" smtClean="0">
                <a:solidFill>
                  <a:schemeClr val="accent4"/>
                </a:solidFill>
              </a:rPr>
              <a:t>&gt;</a:t>
            </a:r>
          </a:p>
          <a:p>
            <a:r>
              <a:rPr lang="fr-FR" dirty="0" smtClean="0">
                <a:solidFill>
                  <a:schemeClr val="tx2"/>
                </a:solidFill>
              </a:rPr>
              <a:t>Pour réécrire un commit, utiliser le commutateur –-</a:t>
            </a:r>
            <a:r>
              <a:rPr lang="fr-FR" dirty="0" err="1" smtClean="0">
                <a:solidFill>
                  <a:schemeClr val="tx2"/>
                </a:solidFill>
              </a:rPr>
              <a:t>amend</a:t>
            </a:r>
            <a:r>
              <a:rPr lang="fr-FR" dirty="0" smtClean="0">
                <a:solidFill>
                  <a:schemeClr val="tx2"/>
                </a:solidFill>
              </a:rPr>
              <a:t> de la commande git commit</a:t>
            </a:r>
            <a:endParaRPr lang="fr-FR" dirty="0">
              <a:solidFill>
                <a:schemeClr val="accent4"/>
              </a:solidFill>
            </a:endParaRPr>
          </a:p>
        </p:txBody>
      </p:sp>
    </p:spTree>
    <p:extLst>
      <p:ext uri="{BB962C8B-B14F-4D97-AF65-F5344CB8AC3E}">
        <p14:creationId xmlns:p14="http://schemas.microsoft.com/office/powerpoint/2010/main" val="4136866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2.9 Tags</a:t>
            </a:r>
            <a:endParaRPr lang="fr-FR" dirty="0"/>
          </a:p>
        </p:txBody>
      </p:sp>
      <p:sp>
        <p:nvSpPr>
          <p:cNvPr id="3" name="Espace réservé du contenu 2"/>
          <p:cNvSpPr>
            <a:spLocks noGrp="1"/>
          </p:cNvSpPr>
          <p:nvPr>
            <p:ph idx="1"/>
          </p:nvPr>
        </p:nvSpPr>
        <p:spPr/>
        <p:txBody>
          <a:bodyPr/>
          <a:lstStyle/>
          <a:p>
            <a:r>
              <a:rPr lang="fr-FR" dirty="0" smtClean="0"/>
              <a:t>Les tags dans git consiste a ajouter un tag à un certain point dans la chronologie d’un projet. Ce système est très utilisé pour faire le lien entre la version commercial et les version de commit de git.</a:t>
            </a:r>
          </a:p>
          <a:p>
            <a:r>
              <a:rPr lang="fr-FR" dirty="0" smtClean="0"/>
              <a:t>Pour afficher les tags, utiliser la commande </a:t>
            </a:r>
            <a:r>
              <a:rPr lang="fr-FR" dirty="0" smtClean="0">
                <a:solidFill>
                  <a:schemeClr val="accent4"/>
                </a:solidFill>
              </a:rPr>
              <a:t>git tag</a:t>
            </a:r>
          </a:p>
          <a:p>
            <a:pPr lvl="1"/>
            <a:r>
              <a:rPr lang="fr-FR" dirty="0" smtClean="0"/>
              <a:t>Utiliser le commutateur –l &lt;</a:t>
            </a:r>
            <a:r>
              <a:rPr lang="fr-FR" dirty="0" smtClean="0">
                <a:solidFill>
                  <a:schemeClr val="tx2"/>
                </a:solidFill>
              </a:rPr>
              <a:t>tag</a:t>
            </a:r>
            <a:r>
              <a:rPr lang="fr-FR" dirty="0" smtClean="0"/>
              <a:t> a chercher&gt; pour être plus précis dans la recherche</a:t>
            </a:r>
            <a:br>
              <a:rPr lang="fr-FR" dirty="0" smtClean="0"/>
            </a:br>
            <a:r>
              <a:rPr lang="fr-FR" dirty="0" smtClean="0"/>
              <a:t>Ex : git tag –l ‘v1.0*’</a:t>
            </a:r>
          </a:p>
          <a:p>
            <a:pPr lvl="1"/>
            <a:r>
              <a:rPr lang="fr-FR" dirty="0" smtClean="0"/>
              <a:t>Créer un TAG : </a:t>
            </a:r>
            <a:r>
              <a:rPr lang="fr-FR" dirty="0" smtClean="0"/>
              <a:t>Utiliser </a:t>
            </a:r>
            <a:r>
              <a:rPr lang="fr-FR" dirty="0" smtClean="0"/>
              <a:t>le commutateur –a pour ajouter la version d’un tag ainsi que le commutateur –m pour spécifier un message</a:t>
            </a:r>
            <a:br>
              <a:rPr lang="fr-FR" dirty="0" smtClean="0"/>
            </a:br>
            <a:r>
              <a:rPr lang="fr-FR" dirty="0" smtClean="0"/>
              <a:t>Ex : git tag –a v2.1 –m ‘Correction mineures’</a:t>
            </a:r>
          </a:p>
          <a:p>
            <a:r>
              <a:rPr lang="fr-FR" dirty="0" smtClean="0"/>
              <a:t>La commande git show &lt;tag&gt; permet d’afficher les changements du commit ou le tag a été ajouté.</a:t>
            </a:r>
            <a:endParaRPr lang="fr-FR" dirty="0"/>
          </a:p>
        </p:txBody>
      </p:sp>
    </p:spTree>
    <p:extLst>
      <p:ext uri="{BB962C8B-B14F-4D97-AF65-F5344CB8AC3E}">
        <p14:creationId xmlns:p14="http://schemas.microsoft.com/office/powerpoint/2010/main" val="3702140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2.9.1 Alias</a:t>
            </a:r>
            <a:endParaRPr lang="fr-FR" dirty="0"/>
          </a:p>
        </p:txBody>
      </p:sp>
      <p:sp>
        <p:nvSpPr>
          <p:cNvPr id="3" name="Espace réservé du contenu 2"/>
          <p:cNvSpPr>
            <a:spLocks noGrp="1"/>
          </p:cNvSpPr>
          <p:nvPr>
            <p:ph idx="1"/>
          </p:nvPr>
        </p:nvSpPr>
        <p:spPr/>
        <p:txBody>
          <a:bodyPr/>
          <a:lstStyle/>
          <a:p>
            <a:r>
              <a:rPr lang="fr-FR" dirty="0" smtClean="0"/>
              <a:t>Les alias permettent d’associer un nom a une commande git. Pour créer un alias, utiliser la commande </a:t>
            </a:r>
            <a:r>
              <a:rPr lang="fr-FR" dirty="0" smtClean="0">
                <a:solidFill>
                  <a:schemeClr val="accent4"/>
                </a:solidFill>
              </a:rPr>
              <a:t>git config –-global </a:t>
            </a:r>
            <a:r>
              <a:rPr lang="fr-FR" dirty="0" err="1" smtClean="0">
                <a:solidFill>
                  <a:schemeClr val="accent4"/>
                </a:solidFill>
              </a:rPr>
              <a:t>alias.xxx</a:t>
            </a:r>
            <a:r>
              <a:rPr lang="fr-FR" dirty="0" smtClean="0">
                <a:solidFill>
                  <a:schemeClr val="accent4"/>
                </a:solidFill>
              </a:rPr>
              <a:t> &lt;votre commande&gt;</a:t>
            </a:r>
            <a:r>
              <a:rPr lang="fr-FR" dirty="0" smtClean="0"/>
              <a:t>, ou xxx correspond au nom de votre alias</a:t>
            </a:r>
            <a:br>
              <a:rPr lang="fr-FR" dirty="0" smtClean="0"/>
            </a:br>
            <a:r>
              <a:rPr lang="fr-FR" dirty="0" smtClean="0"/>
              <a:t>Ex : git config –-global </a:t>
            </a:r>
            <a:r>
              <a:rPr lang="fr-FR" dirty="0" err="1" smtClean="0"/>
              <a:t>alias.unstage</a:t>
            </a:r>
            <a:r>
              <a:rPr lang="fr-FR" dirty="0" smtClean="0"/>
              <a:t> ‘reset HEAD –-’ </a:t>
            </a:r>
            <a:endParaRPr lang="fr-FR" dirty="0" smtClean="0"/>
          </a:p>
          <a:p>
            <a:r>
              <a:rPr lang="fr-FR" dirty="0" smtClean="0"/>
              <a:t>Ex 2 : git config –global alias.gs « </a:t>
            </a:r>
            <a:r>
              <a:rPr lang="fr-FR" dirty="0" err="1" smtClean="0"/>
              <a:t>status</a:t>
            </a:r>
            <a:r>
              <a:rPr lang="fr-FR" dirty="0" smtClean="0"/>
              <a:t> »</a:t>
            </a:r>
          </a:p>
          <a:p>
            <a:pPr lvl="2"/>
            <a:r>
              <a:rPr lang="fr-FR" sz="1800" b="1" dirty="0" smtClean="0"/>
              <a:t>=  git </a:t>
            </a:r>
            <a:r>
              <a:rPr lang="fr-FR" sz="1800" b="1" dirty="0" err="1" smtClean="0"/>
              <a:t>gs</a:t>
            </a:r>
            <a:endParaRPr lang="fr-FR" sz="1800" b="1" dirty="0"/>
          </a:p>
        </p:txBody>
      </p:sp>
    </p:spTree>
    <p:extLst>
      <p:ext uri="{BB962C8B-B14F-4D97-AF65-F5344CB8AC3E}">
        <p14:creationId xmlns:p14="http://schemas.microsoft.com/office/powerpoint/2010/main" val="136361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a:t>
            </a:r>
            <a:endParaRPr lang="fr-FR" dirty="0"/>
          </a:p>
        </p:txBody>
      </p:sp>
      <p:sp>
        <p:nvSpPr>
          <p:cNvPr id="3" name="Espace réservé du contenu 2"/>
          <p:cNvSpPr>
            <a:spLocks noGrp="1"/>
          </p:cNvSpPr>
          <p:nvPr>
            <p:ph idx="1"/>
          </p:nvPr>
        </p:nvSpPr>
        <p:spPr/>
        <p:txBody>
          <a:bodyPr/>
          <a:lstStyle/>
          <a:p>
            <a:r>
              <a:rPr lang="fr-FR" dirty="0" smtClean="0"/>
              <a:t>Savoir définir un VCS et git</a:t>
            </a:r>
          </a:p>
        </p:txBody>
      </p:sp>
    </p:spTree>
    <p:extLst>
      <p:ext uri="{BB962C8B-B14F-4D97-AF65-F5344CB8AC3E}">
        <p14:creationId xmlns:p14="http://schemas.microsoft.com/office/powerpoint/2010/main" val="360782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3. Synchronisation avec un dépôt distant</a:t>
            </a:r>
            <a:endParaRPr lang="fr-FR" dirty="0"/>
          </a:p>
        </p:txBody>
      </p:sp>
    </p:spTree>
    <p:extLst>
      <p:ext uri="{BB962C8B-B14F-4D97-AF65-F5344CB8AC3E}">
        <p14:creationId xmlns:p14="http://schemas.microsoft.com/office/powerpoint/2010/main" val="172790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3.1 Cloner un projet</a:t>
            </a:r>
            <a:endParaRPr lang="fr-FR" dirty="0"/>
          </a:p>
        </p:txBody>
      </p:sp>
      <p:sp>
        <p:nvSpPr>
          <p:cNvPr id="3" name="Espace réservé du contenu 2"/>
          <p:cNvSpPr>
            <a:spLocks noGrp="1"/>
          </p:cNvSpPr>
          <p:nvPr>
            <p:ph idx="1"/>
          </p:nvPr>
        </p:nvSpPr>
        <p:spPr/>
        <p:txBody>
          <a:bodyPr/>
          <a:lstStyle/>
          <a:p>
            <a:r>
              <a:rPr lang="fr-FR" dirty="0" smtClean="0"/>
              <a:t>Au départ d’un projet, vous êtes soit :</a:t>
            </a:r>
          </a:p>
          <a:p>
            <a:pPr lvl="1"/>
            <a:r>
              <a:rPr lang="fr-FR" dirty="0" smtClean="0"/>
              <a:t>Confronter à créer un projet depuis le départ. Pour cela, vous utiliser la commande git </a:t>
            </a:r>
            <a:r>
              <a:rPr lang="fr-FR" dirty="0" err="1" smtClean="0"/>
              <a:t>init</a:t>
            </a:r>
            <a:r>
              <a:rPr lang="fr-FR" dirty="0" smtClean="0"/>
              <a:t> pour créer un dépôt local</a:t>
            </a:r>
          </a:p>
          <a:p>
            <a:pPr lvl="1"/>
            <a:r>
              <a:rPr lang="fr-FR" dirty="0" smtClean="0"/>
              <a:t>Reprendre les sources depuis un site distant. Git travaille avec votre dépôt local, mais il peut travailler avec des dépôts distants. Pour copier un dépôt distant sur votre machine, utiliser la commande </a:t>
            </a:r>
            <a:r>
              <a:rPr lang="fr-FR" dirty="0" smtClean="0">
                <a:solidFill>
                  <a:schemeClr val="accent4"/>
                </a:solidFill>
              </a:rPr>
              <a:t>git clone &lt;adresse&gt;, </a:t>
            </a:r>
            <a:r>
              <a:rPr lang="fr-FR" dirty="0" smtClean="0">
                <a:solidFill>
                  <a:schemeClr val="tx2"/>
                </a:solidFill>
              </a:rPr>
              <a:t>ou adresse correspond à l’adresse du dépôt.</a:t>
            </a:r>
            <a:br>
              <a:rPr lang="fr-FR" dirty="0" smtClean="0">
                <a:solidFill>
                  <a:schemeClr val="tx2"/>
                </a:solidFill>
              </a:rPr>
            </a:br>
            <a:r>
              <a:rPr lang="fr-FR" dirty="0" smtClean="0">
                <a:solidFill>
                  <a:schemeClr val="tx2"/>
                </a:solidFill>
              </a:rPr>
              <a:t>Ex : git clone </a:t>
            </a:r>
            <a:r>
              <a:rPr lang="fr-FR" dirty="0" smtClean="0">
                <a:solidFill>
                  <a:schemeClr val="tx2"/>
                </a:solidFill>
                <a:hlinkClick r:id="rId2"/>
              </a:rPr>
              <a:t>https://github.io/John/EliumProject</a:t>
            </a:r>
            <a:endParaRPr lang="fr-FR" dirty="0" smtClean="0">
              <a:solidFill>
                <a:schemeClr val="tx2"/>
              </a:solidFill>
            </a:endParaRPr>
          </a:p>
          <a:p>
            <a:r>
              <a:rPr lang="fr-FR" dirty="0" smtClean="0">
                <a:solidFill>
                  <a:schemeClr val="tx2"/>
                </a:solidFill>
              </a:rPr>
              <a:t>Une fois le projet copié en local, vous pouvez travailler sur votre dépôt local sans affecter le dépôt distant (le principe de VCS </a:t>
            </a:r>
            <a:r>
              <a:rPr lang="fr-FR" dirty="0" err="1" smtClean="0">
                <a:solidFill>
                  <a:schemeClr val="tx2"/>
                </a:solidFill>
              </a:rPr>
              <a:t>decentralisée</a:t>
            </a:r>
            <a:r>
              <a:rPr lang="fr-FR" dirty="0" smtClean="0">
                <a:solidFill>
                  <a:schemeClr val="tx2"/>
                </a:solidFill>
              </a:rPr>
              <a:t>).</a:t>
            </a:r>
          </a:p>
        </p:txBody>
      </p:sp>
    </p:spTree>
    <p:extLst>
      <p:ext uri="{BB962C8B-B14F-4D97-AF65-F5344CB8AC3E}">
        <p14:creationId xmlns:p14="http://schemas.microsoft.com/office/powerpoint/2010/main" val="349667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3.2 Gérer les dépôts distants</a:t>
            </a:r>
            <a:endParaRPr lang="fr-FR" dirty="0"/>
          </a:p>
        </p:txBody>
      </p:sp>
      <p:sp>
        <p:nvSpPr>
          <p:cNvPr id="3" name="Espace réservé du contenu 2"/>
          <p:cNvSpPr>
            <a:spLocks noGrp="1"/>
          </p:cNvSpPr>
          <p:nvPr>
            <p:ph idx="1"/>
          </p:nvPr>
        </p:nvSpPr>
        <p:spPr>
          <a:xfrm>
            <a:off x="677334" y="1692323"/>
            <a:ext cx="8596668" cy="4349040"/>
          </a:xfrm>
        </p:spPr>
        <p:txBody>
          <a:bodyPr/>
          <a:lstStyle/>
          <a:p>
            <a:r>
              <a:rPr lang="fr-FR" dirty="0" smtClean="0"/>
              <a:t>Un projet git peut contenir plusieurs sources de </a:t>
            </a:r>
            <a:r>
              <a:rPr lang="fr-FR" dirty="0" err="1" smtClean="0"/>
              <a:t>dépots</a:t>
            </a:r>
            <a:r>
              <a:rPr lang="fr-FR" dirty="0" smtClean="0"/>
              <a:t> distantes. Pour afficher les </a:t>
            </a:r>
            <a:r>
              <a:rPr lang="fr-FR" dirty="0" err="1" smtClean="0"/>
              <a:t>dépots</a:t>
            </a:r>
            <a:r>
              <a:rPr lang="fr-FR" dirty="0" smtClean="0"/>
              <a:t> distants, utiliser la </a:t>
            </a:r>
            <a:r>
              <a:rPr lang="fr-FR" dirty="0" smtClean="0">
                <a:solidFill>
                  <a:schemeClr val="tx2"/>
                </a:solidFill>
              </a:rPr>
              <a:t>commande</a:t>
            </a:r>
            <a:r>
              <a:rPr lang="fr-FR" dirty="0" smtClean="0"/>
              <a:t> </a:t>
            </a:r>
            <a:r>
              <a:rPr lang="fr-FR" dirty="0" smtClean="0">
                <a:solidFill>
                  <a:schemeClr val="accent4"/>
                </a:solidFill>
              </a:rPr>
              <a:t>git </a:t>
            </a:r>
            <a:r>
              <a:rPr lang="fr-FR" dirty="0" err="1" smtClean="0">
                <a:solidFill>
                  <a:schemeClr val="accent4"/>
                </a:solidFill>
              </a:rPr>
              <a:t>remote</a:t>
            </a:r>
            <a:endParaRPr lang="fr-FR" dirty="0" smtClean="0">
              <a:solidFill>
                <a:schemeClr val="accent4"/>
              </a:solidFill>
            </a:endParaRPr>
          </a:p>
          <a:p>
            <a:pPr lvl="1"/>
            <a:r>
              <a:rPr lang="fr-FR" dirty="0" smtClean="0">
                <a:solidFill>
                  <a:schemeClr val="tx2"/>
                </a:solidFill>
              </a:rPr>
              <a:t>Utiliser le commutateur –v pour afficher le lien distant associé au nom du dépôt</a:t>
            </a:r>
          </a:p>
          <a:p>
            <a:r>
              <a:rPr lang="fr-FR" dirty="0" smtClean="0">
                <a:solidFill>
                  <a:schemeClr val="tx2"/>
                </a:solidFill>
              </a:rPr>
              <a:t>Pour ajouter un dépôt distant, utiliser la commande </a:t>
            </a:r>
            <a:r>
              <a:rPr lang="fr-FR" dirty="0" smtClean="0">
                <a:solidFill>
                  <a:schemeClr val="accent4"/>
                </a:solidFill>
              </a:rPr>
              <a:t>git </a:t>
            </a:r>
            <a:r>
              <a:rPr lang="fr-FR" dirty="0" err="1" smtClean="0">
                <a:solidFill>
                  <a:schemeClr val="accent4"/>
                </a:solidFill>
              </a:rPr>
              <a:t>remote</a:t>
            </a:r>
            <a:r>
              <a:rPr lang="fr-FR" dirty="0" smtClean="0">
                <a:solidFill>
                  <a:schemeClr val="accent4"/>
                </a:solidFill>
              </a:rPr>
              <a:t> </a:t>
            </a:r>
            <a:r>
              <a:rPr lang="fr-FR" dirty="0" err="1" smtClean="0">
                <a:solidFill>
                  <a:schemeClr val="accent4"/>
                </a:solidFill>
              </a:rPr>
              <a:t>add</a:t>
            </a:r>
            <a:r>
              <a:rPr lang="fr-FR" dirty="0" smtClean="0">
                <a:solidFill>
                  <a:schemeClr val="accent4"/>
                </a:solidFill>
              </a:rPr>
              <a:t> &lt;nom&gt; &lt;adresse&gt;. </a:t>
            </a:r>
            <a:r>
              <a:rPr lang="fr-FR" dirty="0" smtClean="0">
                <a:solidFill>
                  <a:schemeClr val="tx2"/>
                </a:solidFill>
              </a:rPr>
              <a:t>Git associe chaque nom de dépôt une adresse de dépôt distant.</a:t>
            </a:r>
          </a:p>
          <a:p>
            <a:r>
              <a:rPr lang="fr-FR" dirty="0">
                <a:solidFill>
                  <a:schemeClr val="tx2"/>
                </a:solidFill>
              </a:rPr>
              <a:t>L</a:t>
            </a:r>
            <a:r>
              <a:rPr lang="fr-FR" dirty="0" smtClean="0">
                <a:solidFill>
                  <a:schemeClr val="tx2"/>
                </a:solidFill>
              </a:rPr>
              <a:t>a commande </a:t>
            </a:r>
            <a:r>
              <a:rPr lang="fr-FR" dirty="0" smtClean="0">
                <a:solidFill>
                  <a:schemeClr val="accent4"/>
                </a:solidFill>
              </a:rPr>
              <a:t>git </a:t>
            </a:r>
            <a:r>
              <a:rPr lang="fr-FR" dirty="0" err="1" smtClean="0">
                <a:solidFill>
                  <a:schemeClr val="accent4"/>
                </a:solidFill>
              </a:rPr>
              <a:t>remote</a:t>
            </a:r>
            <a:r>
              <a:rPr lang="fr-FR" dirty="0" smtClean="0">
                <a:solidFill>
                  <a:schemeClr val="accent4"/>
                </a:solidFill>
              </a:rPr>
              <a:t> </a:t>
            </a:r>
            <a:r>
              <a:rPr lang="fr-FR" dirty="0" err="1" smtClean="0">
                <a:solidFill>
                  <a:schemeClr val="accent4"/>
                </a:solidFill>
              </a:rPr>
              <a:t>rename</a:t>
            </a:r>
            <a:r>
              <a:rPr lang="fr-FR" dirty="0" smtClean="0">
                <a:solidFill>
                  <a:schemeClr val="accent4"/>
                </a:solidFill>
              </a:rPr>
              <a:t> &lt;</a:t>
            </a:r>
            <a:r>
              <a:rPr lang="fr-FR" dirty="0" err="1" smtClean="0">
                <a:solidFill>
                  <a:schemeClr val="accent4"/>
                </a:solidFill>
              </a:rPr>
              <a:t>anciennom</a:t>
            </a:r>
            <a:r>
              <a:rPr lang="fr-FR" dirty="0" smtClean="0">
                <a:solidFill>
                  <a:schemeClr val="accent4"/>
                </a:solidFill>
              </a:rPr>
              <a:t>&gt; &lt;</a:t>
            </a:r>
            <a:r>
              <a:rPr lang="fr-FR" dirty="0" err="1" smtClean="0">
                <a:solidFill>
                  <a:schemeClr val="accent4"/>
                </a:solidFill>
              </a:rPr>
              <a:t>nouveaunom</a:t>
            </a:r>
            <a:r>
              <a:rPr lang="fr-FR" dirty="0" smtClean="0">
                <a:solidFill>
                  <a:schemeClr val="accent4"/>
                </a:solidFill>
              </a:rPr>
              <a:t>&gt;</a:t>
            </a:r>
            <a:r>
              <a:rPr lang="fr-FR" dirty="0" smtClean="0">
                <a:solidFill>
                  <a:schemeClr val="tx2"/>
                </a:solidFill>
              </a:rPr>
              <a:t> permet de renommer le nom du dépôt distant.</a:t>
            </a:r>
          </a:p>
          <a:p>
            <a:r>
              <a:rPr lang="fr-FR" dirty="0" smtClean="0">
                <a:solidFill>
                  <a:schemeClr val="tx2"/>
                </a:solidFill>
              </a:rPr>
              <a:t>La commande </a:t>
            </a:r>
            <a:r>
              <a:rPr lang="fr-FR" dirty="0" smtClean="0">
                <a:solidFill>
                  <a:schemeClr val="accent4"/>
                </a:solidFill>
              </a:rPr>
              <a:t>git </a:t>
            </a:r>
            <a:r>
              <a:rPr lang="fr-FR" dirty="0" err="1" smtClean="0">
                <a:solidFill>
                  <a:schemeClr val="accent4"/>
                </a:solidFill>
              </a:rPr>
              <a:t>remote</a:t>
            </a:r>
            <a:r>
              <a:rPr lang="fr-FR" dirty="0" smtClean="0">
                <a:solidFill>
                  <a:schemeClr val="accent4"/>
                </a:solidFill>
              </a:rPr>
              <a:t> show </a:t>
            </a:r>
            <a:r>
              <a:rPr lang="fr-FR" dirty="0" smtClean="0">
                <a:solidFill>
                  <a:schemeClr val="tx2"/>
                </a:solidFill>
              </a:rPr>
              <a:t>permet d’afficher les informations des </a:t>
            </a:r>
            <a:r>
              <a:rPr lang="fr-FR" dirty="0" err="1" smtClean="0">
                <a:solidFill>
                  <a:schemeClr val="tx2"/>
                </a:solidFill>
              </a:rPr>
              <a:t>dépots</a:t>
            </a:r>
            <a:r>
              <a:rPr lang="fr-FR" dirty="0" smtClean="0">
                <a:solidFill>
                  <a:schemeClr val="tx2"/>
                </a:solidFill>
              </a:rPr>
              <a:t> distants</a:t>
            </a:r>
          </a:p>
          <a:p>
            <a:pPr lvl="1"/>
            <a:r>
              <a:rPr lang="fr-FR" dirty="0" smtClean="0">
                <a:solidFill>
                  <a:schemeClr val="tx2"/>
                </a:solidFill>
              </a:rPr>
              <a:t>Spécifier le nom de la branche après show pour n’avoir que les informations de celle-ci</a:t>
            </a:r>
          </a:p>
          <a:p>
            <a:r>
              <a:rPr lang="fr-FR" dirty="0" smtClean="0">
                <a:solidFill>
                  <a:schemeClr val="tx2"/>
                </a:solidFill>
              </a:rPr>
              <a:t>Pour supprimer un dépôt utiliser la commande </a:t>
            </a:r>
            <a:r>
              <a:rPr lang="fr-FR" dirty="0" smtClean="0">
                <a:solidFill>
                  <a:schemeClr val="accent4"/>
                </a:solidFill>
              </a:rPr>
              <a:t>git </a:t>
            </a:r>
            <a:r>
              <a:rPr lang="fr-FR" dirty="0" err="1" smtClean="0">
                <a:solidFill>
                  <a:schemeClr val="accent4"/>
                </a:solidFill>
              </a:rPr>
              <a:t>remote</a:t>
            </a:r>
            <a:r>
              <a:rPr lang="fr-FR" dirty="0" smtClean="0">
                <a:solidFill>
                  <a:schemeClr val="accent4"/>
                </a:solidFill>
              </a:rPr>
              <a:t> </a:t>
            </a:r>
            <a:r>
              <a:rPr lang="fr-FR" dirty="0" err="1" smtClean="0">
                <a:solidFill>
                  <a:schemeClr val="accent4"/>
                </a:solidFill>
              </a:rPr>
              <a:t>rm</a:t>
            </a:r>
            <a:r>
              <a:rPr lang="fr-FR" dirty="0" smtClean="0">
                <a:solidFill>
                  <a:schemeClr val="accent4"/>
                </a:solidFill>
              </a:rPr>
              <a:t> &lt;nom&gt;</a:t>
            </a:r>
            <a:endParaRPr lang="fr-FR" dirty="0">
              <a:solidFill>
                <a:schemeClr val="accent4"/>
              </a:solidFill>
            </a:endParaRPr>
          </a:p>
        </p:txBody>
      </p:sp>
    </p:spTree>
    <p:extLst>
      <p:ext uri="{BB962C8B-B14F-4D97-AF65-F5344CB8AC3E}">
        <p14:creationId xmlns:p14="http://schemas.microsoft.com/office/powerpoint/2010/main" val="3634666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3.3 Synchronisation avec le dépôt distant</a:t>
            </a:r>
            <a:endParaRPr lang="fr-FR" dirty="0"/>
          </a:p>
        </p:txBody>
      </p:sp>
      <p:sp>
        <p:nvSpPr>
          <p:cNvPr id="3" name="Espace réservé du contenu 2"/>
          <p:cNvSpPr>
            <a:spLocks noGrp="1"/>
          </p:cNvSpPr>
          <p:nvPr>
            <p:ph idx="1"/>
          </p:nvPr>
        </p:nvSpPr>
        <p:spPr/>
        <p:txBody>
          <a:bodyPr/>
          <a:lstStyle/>
          <a:p>
            <a:r>
              <a:rPr lang="fr-FR" dirty="0" smtClean="0"/>
              <a:t>3 commandes pour synchroniser le dépôt local avec le dépôt distant :</a:t>
            </a:r>
          </a:p>
          <a:p>
            <a:pPr lvl="1"/>
            <a:r>
              <a:rPr lang="fr-FR" dirty="0" smtClean="0"/>
              <a:t>La commande </a:t>
            </a:r>
            <a:r>
              <a:rPr lang="fr-FR" dirty="0" smtClean="0">
                <a:solidFill>
                  <a:schemeClr val="accent4"/>
                </a:solidFill>
              </a:rPr>
              <a:t>git </a:t>
            </a:r>
            <a:r>
              <a:rPr lang="fr-FR" dirty="0" err="1" smtClean="0">
                <a:solidFill>
                  <a:schemeClr val="accent4"/>
                </a:solidFill>
              </a:rPr>
              <a:t>fetch</a:t>
            </a:r>
            <a:r>
              <a:rPr lang="fr-FR" dirty="0" smtClean="0">
                <a:solidFill>
                  <a:schemeClr val="accent4"/>
                </a:solidFill>
              </a:rPr>
              <a:t> &lt;</a:t>
            </a:r>
            <a:r>
              <a:rPr lang="fr-FR" dirty="0" err="1" smtClean="0">
                <a:solidFill>
                  <a:schemeClr val="accent4"/>
                </a:solidFill>
              </a:rPr>
              <a:t>nomdépot</a:t>
            </a:r>
            <a:r>
              <a:rPr lang="fr-FR" dirty="0" smtClean="0">
                <a:solidFill>
                  <a:schemeClr val="accent4"/>
                </a:solidFill>
              </a:rPr>
              <a:t>&gt; </a:t>
            </a:r>
            <a:r>
              <a:rPr lang="fr-FR" dirty="0" smtClean="0"/>
              <a:t>qui permet de </a:t>
            </a:r>
            <a:r>
              <a:rPr lang="fr-FR" dirty="0" err="1" smtClean="0"/>
              <a:t>récuperer</a:t>
            </a:r>
            <a:r>
              <a:rPr lang="fr-FR" dirty="0" smtClean="0"/>
              <a:t> les fichiers du dépôt distant. Cependant la fusion entre les fichiers est à faire manuellement.</a:t>
            </a:r>
          </a:p>
          <a:p>
            <a:pPr lvl="1"/>
            <a:r>
              <a:rPr lang="fr-FR" dirty="0" smtClean="0"/>
              <a:t>La commande </a:t>
            </a:r>
            <a:r>
              <a:rPr lang="fr-FR" dirty="0" smtClean="0">
                <a:solidFill>
                  <a:schemeClr val="accent4"/>
                </a:solidFill>
              </a:rPr>
              <a:t>git pull </a:t>
            </a:r>
            <a:r>
              <a:rPr lang="fr-FR" dirty="0" smtClean="0"/>
              <a:t>permet d’effectuer la même chose que git </a:t>
            </a:r>
            <a:r>
              <a:rPr lang="fr-FR" dirty="0" err="1" smtClean="0"/>
              <a:t>fetch</a:t>
            </a:r>
            <a:r>
              <a:rPr lang="fr-FR" dirty="0" smtClean="0"/>
              <a:t> mais la fusion des fichiers est automatique</a:t>
            </a:r>
          </a:p>
          <a:p>
            <a:pPr lvl="1"/>
            <a:r>
              <a:rPr lang="fr-FR" dirty="0" smtClean="0"/>
              <a:t>La commande </a:t>
            </a:r>
            <a:r>
              <a:rPr lang="fr-FR" dirty="0" smtClean="0">
                <a:solidFill>
                  <a:schemeClr val="accent4"/>
                </a:solidFill>
              </a:rPr>
              <a:t>git push &lt;</a:t>
            </a:r>
            <a:r>
              <a:rPr lang="fr-FR" dirty="0" err="1" smtClean="0">
                <a:solidFill>
                  <a:schemeClr val="accent4"/>
                </a:solidFill>
              </a:rPr>
              <a:t>nomdépot</a:t>
            </a:r>
            <a:r>
              <a:rPr lang="fr-FR" dirty="0" smtClean="0">
                <a:solidFill>
                  <a:schemeClr val="accent4"/>
                </a:solidFill>
              </a:rPr>
              <a:t>&gt; &lt;branche&gt; </a:t>
            </a:r>
            <a:r>
              <a:rPr lang="fr-FR" dirty="0" smtClean="0"/>
              <a:t>permet d’envoyer les </a:t>
            </a:r>
            <a:r>
              <a:rPr lang="fr-FR" dirty="0" err="1" smtClean="0"/>
              <a:t>commits</a:t>
            </a:r>
            <a:r>
              <a:rPr lang="fr-FR" dirty="0" smtClean="0"/>
              <a:t> sur le dépôt distant</a:t>
            </a:r>
          </a:p>
          <a:p>
            <a:pPr lvl="2"/>
            <a:r>
              <a:rPr lang="fr-FR" dirty="0" smtClean="0"/>
              <a:t>Vous pouvez par ailleurs utiliser la commande </a:t>
            </a:r>
            <a:r>
              <a:rPr lang="fr-FR" dirty="0">
                <a:solidFill>
                  <a:schemeClr val="accent4"/>
                </a:solidFill>
              </a:rPr>
              <a:t>git config --global </a:t>
            </a:r>
            <a:r>
              <a:rPr lang="fr-FR" dirty="0" err="1">
                <a:solidFill>
                  <a:schemeClr val="accent4"/>
                </a:solidFill>
              </a:rPr>
              <a:t>credential.helper</a:t>
            </a:r>
            <a:r>
              <a:rPr lang="fr-FR" dirty="0">
                <a:solidFill>
                  <a:schemeClr val="accent4"/>
                </a:solidFill>
              </a:rPr>
              <a:t> </a:t>
            </a:r>
            <a:r>
              <a:rPr lang="fr-FR" dirty="0" smtClean="0">
                <a:solidFill>
                  <a:schemeClr val="accent4"/>
                </a:solidFill>
              </a:rPr>
              <a:t>cache</a:t>
            </a:r>
            <a:r>
              <a:rPr lang="fr-FR" dirty="0"/>
              <a:t> </a:t>
            </a:r>
            <a:r>
              <a:rPr lang="fr-FR" dirty="0" smtClean="0"/>
              <a:t>pour stocker les identifiants pendant </a:t>
            </a:r>
            <a:r>
              <a:rPr lang="fr-FR" smtClean="0"/>
              <a:t>quelques minutes</a:t>
            </a:r>
            <a:endParaRPr lang="fr-FR" dirty="0"/>
          </a:p>
        </p:txBody>
      </p:sp>
    </p:spTree>
    <p:extLst>
      <p:ext uri="{BB962C8B-B14F-4D97-AF65-F5344CB8AC3E}">
        <p14:creationId xmlns:p14="http://schemas.microsoft.com/office/powerpoint/2010/main" val="3222479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4. Branches</a:t>
            </a:r>
            <a:endParaRPr lang="fr-FR" dirty="0"/>
          </a:p>
        </p:txBody>
      </p:sp>
    </p:spTree>
    <p:extLst>
      <p:ext uri="{BB962C8B-B14F-4D97-AF65-F5344CB8AC3E}">
        <p14:creationId xmlns:p14="http://schemas.microsoft.com/office/powerpoint/2010/main" val="2171825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4.1 Définition</a:t>
            </a:r>
            <a:endParaRPr lang="fr-FR" dirty="0"/>
          </a:p>
        </p:txBody>
      </p:sp>
      <p:sp>
        <p:nvSpPr>
          <p:cNvPr id="3" name="Espace réservé du contenu 2"/>
          <p:cNvSpPr>
            <a:spLocks noGrp="1"/>
          </p:cNvSpPr>
          <p:nvPr>
            <p:ph idx="1"/>
          </p:nvPr>
        </p:nvSpPr>
        <p:spPr/>
        <p:txBody>
          <a:bodyPr/>
          <a:lstStyle/>
          <a:p>
            <a:r>
              <a:rPr lang="fr-FR" dirty="0" smtClean="0"/>
              <a:t>Le principe de branche permet de contrôler la direction d’un projet vers plusieurs directions. Ceci est très utile pour ne pas mélanger les </a:t>
            </a:r>
            <a:r>
              <a:rPr lang="fr-FR" dirty="0" err="1" smtClean="0"/>
              <a:t>commits</a:t>
            </a:r>
            <a:r>
              <a:rPr lang="fr-FR" dirty="0" smtClean="0"/>
              <a:t> et mieux organiser le travail.</a:t>
            </a:r>
          </a:p>
          <a:p>
            <a:r>
              <a:rPr lang="fr-FR" dirty="0" smtClean="0"/>
              <a:t>Techniquement parlant, cela consiste a faire bouger le pointeur d’un commit afin d’hériter du dernier commit avant la création de la branche</a:t>
            </a:r>
          </a:p>
          <a:p>
            <a:r>
              <a:rPr lang="fr-FR" dirty="0" smtClean="0"/>
              <a:t>Le pointeur HEAD est un pointeur vers la branche actuelle utilisé (pour savoir dans quel branche on travaille actuellement)</a:t>
            </a:r>
          </a:p>
          <a:p>
            <a:r>
              <a:rPr lang="fr-FR" dirty="0" smtClean="0"/>
              <a:t>La commande </a:t>
            </a:r>
            <a:r>
              <a:rPr lang="fr-FR" dirty="0" smtClean="0">
                <a:solidFill>
                  <a:schemeClr val="accent4"/>
                </a:solidFill>
              </a:rPr>
              <a:t>git log –-</a:t>
            </a:r>
            <a:r>
              <a:rPr lang="fr-FR" dirty="0" err="1" smtClean="0">
                <a:solidFill>
                  <a:schemeClr val="accent4"/>
                </a:solidFill>
              </a:rPr>
              <a:t>oneline</a:t>
            </a:r>
            <a:r>
              <a:rPr lang="fr-FR" dirty="0" smtClean="0">
                <a:solidFill>
                  <a:schemeClr val="accent4"/>
                </a:solidFill>
              </a:rPr>
              <a:t> --</a:t>
            </a:r>
            <a:r>
              <a:rPr lang="fr-FR" dirty="0" err="1" smtClean="0">
                <a:solidFill>
                  <a:schemeClr val="accent4"/>
                </a:solidFill>
              </a:rPr>
              <a:t>decorate</a:t>
            </a:r>
            <a:r>
              <a:rPr lang="fr-FR" dirty="0" smtClean="0">
                <a:solidFill>
                  <a:schemeClr val="accent4"/>
                </a:solidFill>
              </a:rPr>
              <a:t> </a:t>
            </a:r>
            <a:r>
              <a:rPr lang="fr-FR" dirty="0" smtClean="0"/>
              <a:t>affiche la branche actuellement utilisé. </a:t>
            </a:r>
          </a:p>
          <a:p>
            <a:pPr lvl="1"/>
            <a:r>
              <a:rPr lang="fr-FR" dirty="0" smtClean="0"/>
              <a:t>La commande </a:t>
            </a:r>
            <a:r>
              <a:rPr lang="fr-FR" dirty="0" smtClean="0">
                <a:solidFill>
                  <a:schemeClr val="accent4"/>
                </a:solidFill>
              </a:rPr>
              <a:t>git </a:t>
            </a:r>
            <a:r>
              <a:rPr lang="fr-FR" dirty="0" err="1" smtClean="0">
                <a:solidFill>
                  <a:schemeClr val="accent4"/>
                </a:solidFill>
              </a:rPr>
              <a:t>branch</a:t>
            </a:r>
            <a:r>
              <a:rPr lang="fr-FR" dirty="0" smtClean="0">
                <a:solidFill>
                  <a:schemeClr val="accent4"/>
                </a:solidFill>
              </a:rPr>
              <a:t> </a:t>
            </a:r>
            <a:r>
              <a:rPr lang="fr-FR" dirty="0" smtClean="0"/>
              <a:t>permet aussi de le faire</a:t>
            </a:r>
            <a:endParaRPr lang="fr-FR" dirty="0"/>
          </a:p>
        </p:txBody>
      </p:sp>
    </p:spTree>
    <p:extLst>
      <p:ext uri="{BB962C8B-B14F-4D97-AF65-F5344CB8AC3E}">
        <p14:creationId xmlns:p14="http://schemas.microsoft.com/office/powerpoint/2010/main" val="3787731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4.2 Gestion des branches</a:t>
            </a:r>
            <a:endParaRPr lang="fr-FR" dirty="0"/>
          </a:p>
        </p:txBody>
      </p:sp>
      <p:sp>
        <p:nvSpPr>
          <p:cNvPr id="3" name="Espace réservé du contenu 2"/>
          <p:cNvSpPr>
            <a:spLocks noGrp="1"/>
          </p:cNvSpPr>
          <p:nvPr>
            <p:ph idx="1"/>
          </p:nvPr>
        </p:nvSpPr>
        <p:spPr>
          <a:xfrm>
            <a:off x="677334" y="1569493"/>
            <a:ext cx="8596668" cy="4471869"/>
          </a:xfrm>
        </p:spPr>
        <p:txBody>
          <a:bodyPr>
            <a:normAutofit lnSpcReduction="10000"/>
          </a:bodyPr>
          <a:lstStyle/>
          <a:p>
            <a:r>
              <a:rPr lang="fr-FR" dirty="0" smtClean="0"/>
              <a:t>Pour créer une nouvelle branche, utiliser la commande </a:t>
            </a:r>
            <a:r>
              <a:rPr lang="fr-FR" dirty="0" smtClean="0">
                <a:solidFill>
                  <a:schemeClr val="accent4"/>
                </a:solidFill>
              </a:rPr>
              <a:t>git </a:t>
            </a:r>
            <a:r>
              <a:rPr lang="fr-FR" dirty="0" err="1" smtClean="0">
                <a:solidFill>
                  <a:schemeClr val="accent4"/>
                </a:solidFill>
              </a:rPr>
              <a:t>branch</a:t>
            </a:r>
            <a:r>
              <a:rPr lang="fr-FR" dirty="0" smtClean="0">
                <a:solidFill>
                  <a:schemeClr val="accent4"/>
                </a:solidFill>
              </a:rPr>
              <a:t> &lt;nom&gt;</a:t>
            </a:r>
          </a:p>
          <a:p>
            <a:r>
              <a:rPr lang="fr-FR" dirty="0" smtClean="0">
                <a:solidFill>
                  <a:schemeClr val="tx2"/>
                </a:solidFill>
              </a:rPr>
              <a:t>Pour switcher de branches, utiliser la commande </a:t>
            </a:r>
            <a:r>
              <a:rPr lang="fr-FR" dirty="0" smtClean="0">
                <a:solidFill>
                  <a:schemeClr val="accent4"/>
                </a:solidFill>
              </a:rPr>
              <a:t>git </a:t>
            </a:r>
            <a:r>
              <a:rPr lang="fr-FR" dirty="0" err="1" smtClean="0">
                <a:solidFill>
                  <a:schemeClr val="accent4"/>
                </a:solidFill>
              </a:rPr>
              <a:t>checkout</a:t>
            </a:r>
            <a:r>
              <a:rPr lang="fr-FR" dirty="0" smtClean="0">
                <a:solidFill>
                  <a:schemeClr val="accent4"/>
                </a:solidFill>
              </a:rPr>
              <a:t> &lt;nom&gt;. </a:t>
            </a:r>
            <a:r>
              <a:rPr lang="fr-FR" dirty="0" smtClean="0">
                <a:solidFill>
                  <a:schemeClr val="tx2"/>
                </a:solidFill>
              </a:rPr>
              <a:t>Tout commit suivant sera effectué dans cette branche, et ainsi prendra une direction différente.</a:t>
            </a:r>
          </a:p>
          <a:p>
            <a:pPr lvl="1"/>
            <a:r>
              <a:rPr lang="fr-FR" dirty="0" smtClean="0">
                <a:solidFill>
                  <a:schemeClr val="tx2"/>
                </a:solidFill>
              </a:rPr>
              <a:t>Vous pouvez utiliser le commutateur –b pour créer la branche à la volée</a:t>
            </a:r>
          </a:p>
          <a:p>
            <a:r>
              <a:rPr lang="fr-FR" dirty="0" smtClean="0">
                <a:solidFill>
                  <a:schemeClr val="tx2"/>
                </a:solidFill>
              </a:rPr>
              <a:t>Une fois les travaux fini dans une branche, vous pouvez la fusionner avec la branche parente en utilisant la commande </a:t>
            </a:r>
            <a:r>
              <a:rPr lang="fr-FR" dirty="0" smtClean="0">
                <a:solidFill>
                  <a:schemeClr val="accent4"/>
                </a:solidFill>
              </a:rPr>
              <a:t>git </a:t>
            </a:r>
            <a:r>
              <a:rPr lang="fr-FR" dirty="0" err="1" smtClean="0">
                <a:solidFill>
                  <a:schemeClr val="accent4"/>
                </a:solidFill>
              </a:rPr>
              <a:t>merge</a:t>
            </a:r>
            <a:r>
              <a:rPr lang="fr-FR" dirty="0" smtClean="0">
                <a:solidFill>
                  <a:schemeClr val="accent4"/>
                </a:solidFill>
              </a:rPr>
              <a:t> &lt;nom&gt; </a:t>
            </a:r>
            <a:r>
              <a:rPr lang="fr-FR" dirty="0" smtClean="0">
                <a:solidFill>
                  <a:schemeClr val="tx2"/>
                </a:solidFill>
              </a:rPr>
              <a:t>en ayant au préalable fait un </a:t>
            </a:r>
            <a:r>
              <a:rPr lang="fr-FR" dirty="0" smtClean="0">
                <a:solidFill>
                  <a:schemeClr val="accent4"/>
                </a:solidFill>
              </a:rPr>
              <a:t>git </a:t>
            </a:r>
            <a:r>
              <a:rPr lang="fr-FR" dirty="0" err="1" smtClean="0">
                <a:solidFill>
                  <a:schemeClr val="accent4"/>
                </a:solidFill>
              </a:rPr>
              <a:t>checkout</a:t>
            </a:r>
            <a:r>
              <a:rPr lang="fr-FR" dirty="0" smtClean="0">
                <a:solidFill>
                  <a:schemeClr val="accent4"/>
                </a:solidFill>
              </a:rPr>
              <a:t> </a:t>
            </a:r>
            <a:r>
              <a:rPr lang="fr-FR" dirty="0" smtClean="0">
                <a:solidFill>
                  <a:schemeClr val="tx2"/>
                </a:solidFill>
              </a:rPr>
              <a:t>de la branche parente.</a:t>
            </a:r>
          </a:p>
          <a:p>
            <a:r>
              <a:rPr lang="fr-FR" dirty="0" smtClean="0">
                <a:solidFill>
                  <a:schemeClr val="tx2"/>
                </a:solidFill>
              </a:rPr>
              <a:t>Une fois la branche non utilisé, il est possible de la supprimer avec la commande </a:t>
            </a:r>
            <a:r>
              <a:rPr lang="fr-FR" dirty="0" smtClean="0">
                <a:solidFill>
                  <a:schemeClr val="accent4"/>
                </a:solidFill>
              </a:rPr>
              <a:t>git </a:t>
            </a:r>
            <a:r>
              <a:rPr lang="fr-FR" dirty="0" err="1" smtClean="0">
                <a:solidFill>
                  <a:schemeClr val="accent4"/>
                </a:solidFill>
              </a:rPr>
              <a:t>checkout</a:t>
            </a:r>
            <a:r>
              <a:rPr lang="fr-FR" dirty="0" smtClean="0">
                <a:solidFill>
                  <a:schemeClr val="accent4"/>
                </a:solidFill>
              </a:rPr>
              <a:t> –d &lt;nom&gt;</a:t>
            </a:r>
          </a:p>
          <a:p>
            <a:r>
              <a:rPr lang="fr-FR" dirty="0" smtClean="0">
                <a:solidFill>
                  <a:schemeClr val="tx2"/>
                </a:solidFill>
              </a:rPr>
              <a:t>Des conflits peuvent survenir lors de fusion de branche. Il faut éditer les fichiers qui contiennent les conflits manuellement pour pouvoir les résoudre. La commande </a:t>
            </a:r>
            <a:r>
              <a:rPr lang="fr-FR" dirty="0" smtClean="0">
                <a:solidFill>
                  <a:schemeClr val="accent4"/>
                </a:solidFill>
              </a:rPr>
              <a:t>git </a:t>
            </a:r>
            <a:r>
              <a:rPr lang="fr-FR" dirty="0" err="1" smtClean="0">
                <a:solidFill>
                  <a:schemeClr val="accent4"/>
                </a:solidFill>
              </a:rPr>
              <a:t>mergetool</a:t>
            </a:r>
            <a:r>
              <a:rPr lang="fr-FR" dirty="0" smtClean="0">
                <a:solidFill>
                  <a:schemeClr val="accent4"/>
                </a:solidFill>
              </a:rPr>
              <a:t> </a:t>
            </a:r>
            <a:r>
              <a:rPr lang="fr-FR" dirty="0" smtClean="0">
                <a:solidFill>
                  <a:schemeClr val="tx2"/>
                </a:solidFill>
              </a:rPr>
              <a:t>permet aussi de gérer directement les fichiers en conflits. La commande </a:t>
            </a:r>
            <a:r>
              <a:rPr lang="fr-FR" dirty="0" smtClean="0">
                <a:solidFill>
                  <a:schemeClr val="accent4"/>
                </a:solidFill>
              </a:rPr>
              <a:t>git </a:t>
            </a:r>
            <a:r>
              <a:rPr lang="fr-FR" dirty="0" err="1" smtClean="0">
                <a:solidFill>
                  <a:schemeClr val="accent4"/>
                </a:solidFill>
              </a:rPr>
              <a:t>status</a:t>
            </a:r>
            <a:r>
              <a:rPr lang="fr-FR" dirty="0" smtClean="0">
                <a:solidFill>
                  <a:schemeClr val="accent4"/>
                </a:solidFill>
              </a:rPr>
              <a:t> </a:t>
            </a:r>
            <a:r>
              <a:rPr lang="fr-FR" dirty="0" smtClean="0">
                <a:solidFill>
                  <a:schemeClr val="tx2"/>
                </a:solidFill>
              </a:rPr>
              <a:t>affiche les fichiers en statut de conflits</a:t>
            </a:r>
            <a:endParaRPr lang="fr-FR" dirty="0">
              <a:solidFill>
                <a:schemeClr val="accent4"/>
              </a:solidFill>
            </a:endParaRPr>
          </a:p>
        </p:txBody>
      </p:sp>
    </p:spTree>
    <p:extLst>
      <p:ext uri="{BB962C8B-B14F-4D97-AF65-F5344CB8AC3E}">
        <p14:creationId xmlns:p14="http://schemas.microsoft.com/office/powerpoint/2010/main" val="2675576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4.3 Exemple de conflit </a:t>
            </a:r>
            <a:endParaRPr lang="fr-FR" dirty="0"/>
          </a:p>
        </p:txBody>
      </p:sp>
      <p:sp>
        <p:nvSpPr>
          <p:cNvPr id="3" name="Espace réservé du contenu 2"/>
          <p:cNvSpPr>
            <a:spLocks noGrp="1"/>
          </p:cNvSpPr>
          <p:nvPr>
            <p:ph idx="1"/>
          </p:nvPr>
        </p:nvSpPr>
        <p:spPr/>
        <p:txBody>
          <a:bodyPr/>
          <a:lstStyle/>
          <a:p>
            <a:r>
              <a:rPr lang="en-US" dirty="0"/>
              <a:t>&lt;&lt;&lt;&lt;&lt;&lt;&lt; </a:t>
            </a:r>
            <a:r>
              <a:rPr lang="en-US" dirty="0" err="1"/>
              <a:t>HEAD:index.html</a:t>
            </a:r>
            <a:endParaRPr lang="en-US" dirty="0"/>
          </a:p>
          <a:p>
            <a:r>
              <a:rPr lang="en-US" dirty="0"/>
              <a:t>&lt;div id</a:t>
            </a:r>
            <a:r>
              <a:rPr lang="en-US" dirty="0" smtClean="0"/>
              <a:t>=“header</a:t>
            </a:r>
            <a:r>
              <a:rPr lang="en-US" dirty="0"/>
              <a:t>"&gt;contact : </a:t>
            </a:r>
            <a:r>
              <a:rPr lang="en-US" dirty="0" smtClean="0"/>
              <a:t>email.support@git.com</a:t>
            </a:r>
            <a:r>
              <a:rPr lang="en-US" dirty="0"/>
              <a:t>&lt;/div&gt;</a:t>
            </a:r>
          </a:p>
          <a:p>
            <a:r>
              <a:rPr lang="en-US" dirty="0"/>
              <a:t>=======</a:t>
            </a:r>
          </a:p>
          <a:p>
            <a:r>
              <a:rPr lang="en-US" dirty="0"/>
              <a:t>&lt;div id</a:t>
            </a:r>
            <a:r>
              <a:rPr lang="en-US" dirty="0" smtClean="0"/>
              <a:t>=“header"&gt;</a:t>
            </a:r>
            <a:endParaRPr lang="en-US" dirty="0"/>
          </a:p>
          <a:p>
            <a:r>
              <a:rPr lang="en-US" dirty="0"/>
              <a:t> please contact us at support@github.com</a:t>
            </a:r>
          </a:p>
          <a:p>
            <a:r>
              <a:rPr lang="en-US" dirty="0"/>
              <a:t>&lt;/div&gt;</a:t>
            </a:r>
          </a:p>
          <a:p>
            <a:r>
              <a:rPr lang="en-US" dirty="0"/>
              <a:t>&gt;&gt;&gt;&gt;&gt;&gt;&gt; </a:t>
            </a:r>
            <a:r>
              <a:rPr lang="en-US" dirty="0" err="1" smtClean="0"/>
              <a:t>secondbranch:index.html</a:t>
            </a:r>
            <a:endParaRPr lang="fr-FR" dirty="0"/>
          </a:p>
        </p:txBody>
      </p:sp>
    </p:spTree>
    <p:extLst>
      <p:ext uri="{BB962C8B-B14F-4D97-AF65-F5344CB8AC3E}">
        <p14:creationId xmlns:p14="http://schemas.microsoft.com/office/powerpoint/2010/main" val="266794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1. Présentation de GIT</a:t>
            </a:r>
            <a:endParaRPr lang="fr-FR" dirty="0"/>
          </a:p>
        </p:txBody>
      </p:sp>
    </p:spTree>
    <p:extLst>
      <p:ext uri="{BB962C8B-B14F-4D97-AF65-F5344CB8AC3E}">
        <p14:creationId xmlns:p14="http://schemas.microsoft.com/office/powerpoint/2010/main" val="226151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1.1 Définition VCS</a:t>
            </a:r>
            <a:endParaRPr lang="fr-FR" dirty="0"/>
          </a:p>
        </p:txBody>
      </p:sp>
      <p:sp>
        <p:nvSpPr>
          <p:cNvPr id="3" name="Espace réservé du contenu 2"/>
          <p:cNvSpPr>
            <a:spLocks noGrp="1"/>
          </p:cNvSpPr>
          <p:nvPr>
            <p:ph idx="1"/>
          </p:nvPr>
        </p:nvSpPr>
        <p:spPr>
          <a:xfrm>
            <a:off x="677334" y="1569493"/>
            <a:ext cx="8596668" cy="4471869"/>
          </a:xfrm>
        </p:spPr>
        <p:txBody>
          <a:bodyPr>
            <a:normAutofit fontScale="92500"/>
          </a:bodyPr>
          <a:lstStyle/>
          <a:p>
            <a:r>
              <a:rPr lang="fr-FR" dirty="0" smtClean="0"/>
              <a:t>GIT est un VCS, qui est l’acronyme de </a:t>
            </a:r>
            <a:r>
              <a:rPr lang="fr-FR" dirty="0" smtClean="0">
                <a:solidFill>
                  <a:srgbClr val="FF0000"/>
                </a:solidFill>
              </a:rPr>
              <a:t>V</a:t>
            </a:r>
            <a:r>
              <a:rPr lang="fr-FR" dirty="0" smtClean="0"/>
              <a:t>ersion </a:t>
            </a:r>
            <a:r>
              <a:rPr lang="fr-FR" dirty="0" smtClean="0">
                <a:solidFill>
                  <a:srgbClr val="FF0000"/>
                </a:solidFill>
              </a:rPr>
              <a:t>C</a:t>
            </a:r>
            <a:r>
              <a:rPr lang="fr-FR" dirty="0" smtClean="0"/>
              <a:t>ontrol </a:t>
            </a:r>
            <a:r>
              <a:rPr lang="fr-FR" dirty="0" smtClean="0">
                <a:solidFill>
                  <a:srgbClr val="FF0000"/>
                </a:solidFill>
              </a:rPr>
              <a:t>S</a:t>
            </a:r>
            <a:r>
              <a:rPr lang="fr-FR" dirty="0" smtClean="0"/>
              <a:t>ystem.</a:t>
            </a:r>
          </a:p>
          <a:p>
            <a:r>
              <a:rPr lang="fr-FR" dirty="0" smtClean="0"/>
              <a:t>Un VCS est un logiciel qui est dédié à l’origine aux développeurs et permet de garder une traçabilité ainsi qu’un historique de chaque changement dans un fichier</a:t>
            </a:r>
          </a:p>
          <a:p>
            <a:r>
              <a:rPr lang="fr-FR" dirty="0" smtClean="0"/>
              <a:t>De ce fait, on garde ainsi une chronologie du projet.</a:t>
            </a:r>
          </a:p>
          <a:p>
            <a:r>
              <a:rPr lang="fr-FR" dirty="0" smtClean="0"/>
              <a:t>Le champ d’action d’un VCS s’effectue sur une arborescence de fichier préalablement choisi par l’utilisateur. A partir de celle-ci, le VCS commencera a « traquer » les fichiers.</a:t>
            </a:r>
          </a:p>
          <a:p>
            <a:r>
              <a:rPr lang="fr-FR" dirty="0" smtClean="0"/>
              <a:t>Il existe globalement de types de VCS : </a:t>
            </a:r>
            <a:r>
              <a:rPr lang="fr-FR" b="1" dirty="0" smtClean="0">
                <a:solidFill>
                  <a:schemeClr val="accent2"/>
                </a:solidFill>
              </a:rPr>
              <a:t>Distribué</a:t>
            </a:r>
            <a:r>
              <a:rPr lang="fr-FR" dirty="0" smtClean="0">
                <a:solidFill>
                  <a:schemeClr val="accent2"/>
                </a:solidFill>
              </a:rPr>
              <a:t> </a:t>
            </a:r>
            <a:r>
              <a:rPr lang="fr-FR" dirty="0" smtClean="0"/>
              <a:t>(ou décentralisée) et </a:t>
            </a:r>
            <a:r>
              <a:rPr lang="fr-FR" b="1" dirty="0" smtClean="0">
                <a:solidFill>
                  <a:schemeClr val="accent2"/>
                </a:solidFill>
              </a:rPr>
              <a:t>Centralisé</a:t>
            </a:r>
            <a:r>
              <a:rPr lang="fr-FR" dirty="0" smtClean="0">
                <a:solidFill>
                  <a:schemeClr val="tx2"/>
                </a:solidFill>
              </a:rPr>
              <a:t>. </a:t>
            </a:r>
          </a:p>
          <a:p>
            <a:pPr lvl="1"/>
            <a:r>
              <a:rPr lang="fr-FR" dirty="0" smtClean="0">
                <a:solidFill>
                  <a:schemeClr val="tx2"/>
                </a:solidFill>
              </a:rPr>
              <a:t>Distribué : La BDD du projet est dupliqué sur toute machine qui participe au projet. Il n’y a pas de système central qui gère le projet. Git, </a:t>
            </a:r>
            <a:r>
              <a:rPr lang="fr-FR" dirty="0" err="1" smtClean="0">
                <a:solidFill>
                  <a:schemeClr val="tx2"/>
                </a:solidFill>
              </a:rPr>
              <a:t>Mercurial</a:t>
            </a:r>
            <a:r>
              <a:rPr lang="fr-FR" dirty="0" smtClean="0">
                <a:solidFill>
                  <a:schemeClr val="tx2"/>
                </a:solidFill>
              </a:rPr>
              <a:t>, </a:t>
            </a:r>
            <a:r>
              <a:rPr lang="fr-FR" dirty="0" err="1" smtClean="0">
                <a:solidFill>
                  <a:schemeClr val="tx2"/>
                </a:solidFill>
              </a:rPr>
              <a:t>fossil</a:t>
            </a:r>
            <a:r>
              <a:rPr lang="fr-FR" dirty="0" smtClean="0">
                <a:solidFill>
                  <a:schemeClr val="tx2"/>
                </a:solidFill>
              </a:rPr>
              <a:t> utilise un système distribué.</a:t>
            </a:r>
          </a:p>
          <a:p>
            <a:pPr lvl="1"/>
            <a:r>
              <a:rPr lang="fr-FR" dirty="0" smtClean="0">
                <a:solidFill>
                  <a:schemeClr val="tx2"/>
                </a:solidFill>
              </a:rPr>
              <a:t>Centralisé: La BDD est centralisé sur un serveur. Seul la source du serveur est donc considérée comme « sûre ». CVS, </a:t>
            </a:r>
            <a:r>
              <a:rPr lang="fr-FR" dirty="0" err="1" smtClean="0">
                <a:solidFill>
                  <a:schemeClr val="tx2"/>
                </a:solidFill>
              </a:rPr>
              <a:t>Perforce</a:t>
            </a:r>
            <a:r>
              <a:rPr lang="fr-FR" dirty="0" smtClean="0">
                <a:solidFill>
                  <a:schemeClr val="tx2"/>
                </a:solidFill>
              </a:rPr>
              <a:t> et Subversion utilise un système centralisé.</a:t>
            </a:r>
            <a:endParaRPr lang="fr-FR" dirty="0" smtClean="0">
              <a:solidFill>
                <a:schemeClr val="accent2"/>
              </a:solidFill>
            </a:endParaRPr>
          </a:p>
        </p:txBody>
      </p:sp>
    </p:spTree>
    <p:extLst>
      <p:ext uri="{BB962C8B-B14F-4D97-AF65-F5344CB8AC3E}">
        <p14:creationId xmlns:p14="http://schemas.microsoft.com/office/powerpoint/2010/main" val="278133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1.2 Présentation de GIT</a:t>
            </a:r>
            <a:endParaRPr lang="fr-FR" dirty="0"/>
          </a:p>
        </p:txBody>
      </p:sp>
      <p:sp>
        <p:nvSpPr>
          <p:cNvPr id="3" name="Espace réservé du contenu 2"/>
          <p:cNvSpPr>
            <a:spLocks noGrp="1"/>
          </p:cNvSpPr>
          <p:nvPr>
            <p:ph idx="1"/>
          </p:nvPr>
        </p:nvSpPr>
        <p:spPr>
          <a:xfrm>
            <a:off x="677334" y="1555845"/>
            <a:ext cx="8596668" cy="4485517"/>
          </a:xfrm>
        </p:spPr>
        <p:txBody>
          <a:bodyPr/>
          <a:lstStyle/>
          <a:p>
            <a:r>
              <a:rPr lang="fr-FR" dirty="0" smtClean="0"/>
              <a:t>GIT a été crée en 2005 par Linus </a:t>
            </a:r>
            <a:r>
              <a:rPr lang="fr-FR" dirty="0" err="1" smtClean="0"/>
              <a:t>Torvald</a:t>
            </a:r>
            <a:r>
              <a:rPr lang="fr-FR" dirty="0" smtClean="0"/>
              <a:t>, le créateur du noyau Linux.</a:t>
            </a:r>
          </a:p>
          <a:p>
            <a:r>
              <a:rPr lang="fr-FR" dirty="0" smtClean="0"/>
              <a:t>A l’origine, GIT était conçu uniquement pour tracer le projet Linux. Par la suite, et grâce à sa performance, Les contributeurs ont étendus les fonctionnalités de GIT pour en faire un VCS.</a:t>
            </a:r>
          </a:p>
          <a:p>
            <a:r>
              <a:rPr lang="fr-FR" dirty="0"/>
              <a:t>Un dépôt (ou une </a:t>
            </a:r>
            <a:r>
              <a:rPr lang="fr-FR" i="1" dirty="0" err="1"/>
              <a:t>repository</a:t>
            </a:r>
            <a:r>
              <a:rPr lang="fr-FR" i="1" dirty="0"/>
              <a:t>) </a:t>
            </a:r>
            <a:r>
              <a:rPr lang="fr-FR" dirty="0"/>
              <a:t>désigne une source de fichiers qui stocke un projet. Il est ainsi possible de la copier</a:t>
            </a:r>
            <a:r>
              <a:rPr lang="fr-FR" dirty="0" smtClean="0"/>
              <a:t>.</a:t>
            </a:r>
          </a:p>
          <a:p>
            <a:r>
              <a:rPr lang="fr-FR" dirty="0" smtClean="0"/>
              <a:t>GIT utilise un système décentralisée. Il est ainsi possible de participer à un projet en le clonant (ou en faisant un </a:t>
            </a:r>
            <a:r>
              <a:rPr lang="fr-FR" i="1" dirty="0" err="1" smtClean="0"/>
              <a:t>fork</a:t>
            </a:r>
            <a:r>
              <a:rPr lang="fr-FR" i="1" dirty="0" smtClean="0"/>
              <a:t>) </a:t>
            </a:r>
            <a:r>
              <a:rPr lang="fr-FR" dirty="0" smtClean="0"/>
              <a:t>et contribuer en envoyant ses changements au gestionnaire d’un projet.</a:t>
            </a:r>
          </a:p>
          <a:p>
            <a:r>
              <a:rPr lang="fr-FR" dirty="0" smtClean="0"/>
              <a:t>Pour communiquer entre les </a:t>
            </a:r>
            <a:r>
              <a:rPr lang="fr-FR" dirty="0" err="1" smtClean="0"/>
              <a:t>dépots</a:t>
            </a:r>
            <a:r>
              <a:rPr lang="fr-FR" dirty="0" smtClean="0"/>
              <a:t>, GIT utilise un protocole interne sur le port 9418 ou bien les protocoles HTTP(S) et SSH.</a:t>
            </a:r>
          </a:p>
        </p:txBody>
      </p:sp>
    </p:spTree>
    <p:extLst>
      <p:ext uri="{BB962C8B-B14F-4D97-AF65-F5344CB8AC3E}">
        <p14:creationId xmlns:p14="http://schemas.microsoft.com/office/powerpoint/2010/main" val="412774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1.3 Fonctionnalités</a:t>
            </a:r>
            <a:endParaRPr lang="fr-FR" dirty="0"/>
          </a:p>
        </p:txBody>
      </p:sp>
      <p:sp>
        <p:nvSpPr>
          <p:cNvPr id="3" name="Espace réservé du contenu 2"/>
          <p:cNvSpPr>
            <a:spLocks noGrp="1"/>
          </p:cNvSpPr>
          <p:nvPr>
            <p:ph idx="1"/>
          </p:nvPr>
        </p:nvSpPr>
        <p:spPr>
          <a:xfrm>
            <a:off x="677334" y="1337481"/>
            <a:ext cx="8596668" cy="4703881"/>
          </a:xfrm>
        </p:spPr>
        <p:txBody>
          <a:bodyPr>
            <a:normAutofit lnSpcReduction="10000"/>
          </a:bodyPr>
          <a:lstStyle/>
          <a:p>
            <a:r>
              <a:rPr lang="fr-FR" dirty="0" smtClean="0"/>
              <a:t>GIT fonctionne avec un système de branche. Il y a toujours une branche principale, appelé </a:t>
            </a:r>
            <a:r>
              <a:rPr lang="fr-FR" i="1" dirty="0" smtClean="0"/>
              <a:t>master.</a:t>
            </a:r>
            <a:r>
              <a:rPr lang="fr-FR" dirty="0" smtClean="0"/>
              <a:t> Il est possible de créer différentes branches afin de décliner un projet pour ne pas affecter la branche principale. Les branches peuvent se fusionner une fois les travaux finis. </a:t>
            </a:r>
            <a:br>
              <a:rPr lang="fr-FR" dirty="0" smtClean="0"/>
            </a:br>
            <a:r>
              <a:rPr lang="fr-FR" dirty="0" smtClean="0"/>
              <a:t>Cela permet une certaine flexibilité dans les </a:t>
            </a:r>
            <a:r>
              <a:rPr lang="fr-FR" dirty="0" err="1" smtClean="0"/>
              <a:t>workflows</a:t>
            </a:r>
            <a:r>
              <a:rPr lang="fr-FR" dirty="0"/>
              <a:t>.</a:t>
            </a:r>
            <a:endParaRPr lang="fr-FR" dirty="0" smtClean="0"/>
          </a:p>
          <a:p>
            <a:r>
              <a:rPr lang="fr-FR" dirty="0" smtClean="0"/>
              <a:t>L’utilisateur a le choix de tracer les fichiers dans un projet ou de les exclure. En outre, lorsque qu’un fichier est modifié, le fichier est marqué mais celui-ci n’est pas encore pris en compte par GIT tant que l’utilisateur ne l’a pas spécifié explicitement.</a:t>
            </a:r>
          </a:p>
          <a:p>
            <a:r>
              <a:rPr lang="fr-FR" dirty="0" smtClean="0"/>
              <a:t>L’utilisateur peut publier son projet sur un dépôt distant, afin que d’autres utilisateurs puissent participer au projet.</a:t>
            </a:r>
          </a:p>
          <a:p>
            <a:r>
              <a:rPr lang="fr-FR" dirty="0" smtClean="0"/>
              <a:t>GIT est sous License GPLv2 et est gratuit. Il est disponible pour Windows, Linux et </a:t>
            </a:r>
            <a:r>
              <a:rPr lang="fr-FR" dirty="0" err="1" smtClean="0"/>
              <a:t>MacOS</a:t>
            </a:r>
            <a:endParaRPr lang="fr-FR" dirty="0" smtClean="0"/>
          </a:p>
          <a:p>
            <a:r>
              <a:rPr lang="fr-FR" dirty="0" smtClean="0"/>
              <a:t>La gestion de GIT se fait en ligne de commande, mais il existe des outils graphiques.</a:t>
            </a:r>
          </a:p>
        </p:txBody>
      </p:sp>
    </p:spTree>
    <p:extLst>
      <p:ext uri="{BB962C8B-B14F-4D97-AF65-F5344CB8AC3E}">
        <p14:creationId xmlns:p14="http://schemas.microsoft.com/office/powerpoint/2010/main" val="247431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1.4 Fonctionnement de GIT</a:t>
            </a:r>
            <a:endParaRPr lang="fr-FR" dirty="0"/>
          </a:p>
        </p:txBody>
      </p:sp>
      <p:sp>
        <p:nvSpPr>
          <p:cNvPr id="3" name="Espace réservé du contenu 2"/>
          <p:cNvSpPr>
            <a:spLocks noGrp="1"/>
          </p:cNvSpPr>
          <p:nvPr>
            <p:ph idx="1"/>
          </p:nvPr>
        </p:nvSpPr>
        <p:spPr>
          <a:xfrm>
            <a:off x="677334" y="1584503"/>
            <a:ext cx="8596668" cy="1117754"/>
          </a:xfrm>
        </p:spPr>
        <p:txBody>
          <a:bodyPr>
            <a:normAutofit lnSpcReduction="10000"/>
          </a:bodyPr>
          <a:lstStyle/>
          <a:p>
            <a:r>
              <a:rPr lang="fr-FR" dirty="0" smtClean="0"/>
              <a:t>A chaque fois qu’un fichier est changé, le projet est mis à jour dans une nouvelle version. Cependant, les fichiers non modifiés ne sont pas copiés, seul un lien symbolique vers le fichier est fait. La base de données est stocké dans un dossier caché nommée </a:t>
            </a:r>
            <a:r>
              <a:rPr lang="fr-FR" b="1" dirty="0" smtClean="0"/>
              <a:t>.git </a:t>
            </a:r>
            <a:r>
              <a:rPr lang="fr-FR" dirty="0" smtClean="0"/>
              <a:t>dans la racine du projet</a:t>
            </a:r>
            <a:endParaRPr lang="fr-FR" b="1" dirty="0"/>
          </a:p>
        </p:txBody>
      </p:sp>
      <p:pic>
        <p:nvPicPr>
          <p:cNvPr id="1026" name="Picture 2" descr="Git stores data as snapshots of the project over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30" y="2905303"/>
            <a:ext cx="76200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17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1.4 Cycle de vie des fichiers</a:t>
            </a:r>
            <a:endParaRPr lang="fr-FR" dirty="0"/>
          </a:p>
        </p:txBody>
      </p:sp>
      <p:sp>
        <p:nvSpPr>
          <p:cNvPr id="3" name="Espace réservé du contenu 2"/>
          <p:cNvSpPr>
            <a:spLocks noGrp="1"/>
          </p:cNvSpPr>
          <p:nvPr>
            <p:ph idx="1"/>
          </p:nvPr>
        </p:nvSpPr>
        <p:spPr>
          <a:xfrm>
            <a:off x="677334" y="1584503"/>
            <a:ext cx="8596668" cy="1117754"/>
          </a:xfrm>
        </p:spPr>
        <p:txBody>
          <a:bodyPr>
            <a:normAutofit lnSpcReduction="10000"/>
          </a:bodyPr>
          <a:lstStyle/>
          <a:p>
            <a:r>
              <a:rPr lang="fr-FR" dirty="0" smtClean="0"/>
              <a:t>Lorsque qu’un fichier est modifié, il passe en </a:t>
            </a:r>
            <a:r>
              <a:rPr lang="fr-FR" dirty="0" err="1" smtClean="0"/>
              <a:t>staging</a:t>
            </a:r>
            <a:r>
              <a:rPr lang="fr-FR" dirty="0" smtClean="0"/>
              <a:t> Area, qui signifie qu’il est prêt a être inséré dans la base GIT. Le commit est l’action d’enregistrer le fichier dans la base GIT. GIT applique un algorithme de </a:t>
            </a:r>
            <a:r>
              <a:rPr lang="fr-FR" dirty="0" err="1" smtClean="0"/>
              <a:t>hashage</a:t>
            </a:r>
            <a:r>
              <a:rPr lang="fr-FR" dirty="0" smtClean="0"/>
              <a:t> SHA-1 pour calculer l’intégrité des fichiers.</a:t>
            </a:r>
            <a:endParaRPr lang="fr-FR" b="1" dirty="0"/>
          </a:p>
        </p:txBody>
      </p:sp>
      <p:pic>
        <p:nvPicPr>
          <p:cNvPr id="2052" name="Picture 4" descr="The lifecycle of the status of your f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668" y="2905303"/>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51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2. Commandes GIT</a:t>
            </a:r>
            <a:endParaRPr lang="fr-FR" dirty="0"/>
          </a:p>
        </p:txBody>
      </p:sp>
    </p:spTree>
    <p:extLst>
      <p:ext uri="{BB962C8B-B14F-4D97-AF65-F5344CB8AC3E}">
        <p14:creationId xmlns:p14="http://schemas.microsoft.com/office/powerpoint/2010/main" val="645222349"/>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507</TotalTime>
  <Words>1907</Words>
  <Application>Microsoft Office PowerPoint</Application>
  <PresentationFormat>Grand écran</PresentationFormat>
  <Paragraphs>137</Paragraphs>
  <Slides>27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Trebuchet MS</vt:lpstr>
      <vt:lpstr>Wingdings 3</vt:lpstr>
      <vt:lpstr>Facette</vt:lpstr>
      <vt:lpstr>GIT – Version Control System</vt:lpstr>
      <vt:lpstr>Objectifs</vt:lpstr>
      <vt:lpstr>1. Présentation de GIT</vt:lpstr>
      <vt:lpstr>1.1 Définition VCS</vt:lpstr>
      <vt:lpstr>1.2 Présentation de GIT</vt:lpstr>
      <vt:lpstr>1.3 Fonctionnalités</vt:lpstr>
      <vt:lpstr>1.4 Fonctionnement de GIT</vt:lpstr>
      <vt:lpstr>1.4 Cycle de vie des fichiers</vt:lpstr>
      <vt:lpstr>2. Commandes GIT</vt:lpstr>
      <vt:lpstr>2.1 Installation de GIT et créer un dépôt local</vt:lpstr>
      <vt:lpstr>2.2 Ajouter un fichier et statut du dépôt</vt:lpstr>
      <vt:lpstr>2.3 Le fichier .gitignore</vt:lpstr>
      <vt:lpstr>2.4 Le gestionnaire de différences</vt:lpstr>
      <vt:lpstr>2.5 Commit de fichiers</vt:lpstr>
      <vt:lpstr>2.6 Effacer un fichier</vt:lpstr>
      <vt:lpstr>2.7 Afficher le log des commit</vt:lpstr>
      <vt:lpstr>2.8 Annulation d’ajout et revert</vt:lpstr>
      <vt:lpstr>2.9 Tags</vt:lpstr>
      <vt:lpstr>2.9.1 Alias</vt:lpstr>
      <vt:lpstr>3. Synchronisation avec un dépôt distant</vt:lpstr>
      <vt:lpstr>3.1 Cloner un projet</vt:lpstr>
      <vt:lpstr>3.2 Gérer les dépôts distants</vt:lpstr>
      <vt:lpstr>3.3 Synchronisation avec le dépôt distant</vt:lpstr>
      <vt:lpstr>4. Branches</vt:lpstr>
      <vt:lpstr>4.1 Définition</vt:lpstr>
      <vt:lpstr>4.2 Gestion des branches</vt:lpstr>
      <vt:lpstr>4.3 Exemple de conflit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 Version Control System</dc:title>
  <dc:creator>Hayder .</dc:creator>
  <cp:lastModifiedBy>Stagiaire</cp:lastModifiedBy>
  <cp:revision>40</cp:revision>
  <dcterms:created xsi:type="dcterms:W3CDTF">2016-10-23T15:53:48Z</dcterms:created>
  <dcterms:modified xsi:type="dcterms:W3CDTF">2016-10-24T14:49:50Z</dcterms:modified>
</cp:coreProperties>
</file>