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9" autoAdjust="0"/>
    <p:restoredTop sz="94660"/>
  </p:normalViewPr>
  <p:slideViewPr>
    <p:cSldViewPr snapToGrid="0">
      <p:cViewPr varScale="1">
        <p:scale>
          <a:sx n="72" d="100"/>
          <a:sy n="72" d="100"/>
        </p:scale>
        <p:origin x="13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8880" cy="114444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604520"/>
            <a:ext cx="8228880" cy="397692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latin typeface="Arial"/>
              </a:rPr>
              <a:t>Second Outline Level</a:t>
            </a:r>
          </a:p>
          <a:p>
            <a:pPr marL="1296000" lvl="2" indent="-288000">
              <a:spcBef>
                <a:spcPts val="850"/>
              </a:spcBef>
              <a:buClr>
                <a:srgbClr val="FFFFFF"/>
              </a:buClr>
              <a:buSzPct val="45000"/>
              <a:buFont typeface="Wingdings" charset="2"/>
              <a:buChar char=""/>
            </a:pPr>
            <a:r>
              <a:rPr lang="en-US" sz="1800" b="0" strike="noStrike" spc="-1">
                <a:latin typeface="Arial"/>
              </a:rPr>
              <a:t>Third Outline Level</a:t>
            </a:r>
          </a:p>
          <a:p>
            <a:pPr marL="1728000" lvl="3" indent="-216000">
              <a:spcBef>
                <a:spcPts val="567"/>
              </a:spcBef>
              <a:buClr>
                <a:srgbClr val="FFFFFF"/>
              </a:buClr>
              <a:buSzPct val="75000"/>
              <a:buFont typeface="Symbol" charset="2"/>
              <a:buChar char=""/>
            </a:pPr>
            <a:r>
              <a:rPr lang="en-US" sz="1800" b="0" strike="noStrike" spc="-1">
                <a:latin typeface="Arial"/>
              </a:rPr>
              <a:t>Fourth Outline Level</a:t>
            </a:r>
          </a:p>
          <a:p>
            <a:pPr marL="2160000" lvl="4" indent="-216000">
              <a:spcBef>
                <a:spcPts val="283"/>
              </a:spcBef>
              <a:buClr>
                <a:srgbClr val="FFFFFF"/>
              </a:buClr>
              <a:buSzPct val="45000"/>
              <a:buFont typeface="Wingdings" charset="2"/>
              <a:buChar char=""/>
            </a:pPr>
            <a:r>
              <a:rPr lang="en-US" sz="1800" b="0" strike="noStrike" spc="-1">
                <a:latin typeface="Arial"/>
              </a:rPr>
              <a:t>Fifth Outline Level</a:t>
            </a:r>
          </a:p>
          <a:p>
            <a:pPr marL="2592000" lvl="5" indent="-216000">
              <a:spcBef>
                <a:spcPts val="283"/>
              </a:spcBef>
              <a:buClr>
                <a:srgbClr val="FFFFFF"/>
              </a:buClr>
              <a:buSzPct val="45000"/>
              <a:buFont typeface="Wingdings" charset="2"/>
              <a:buChar char=""/>
            </a:pPr>
            <a:r>
              <a:rPr lang="en-US" sz="1800" b="0" strike="noStrike" spc="-1">
                <a:latin typeface="Arial"/>
              </a:rPr>
              <a:t>Sixth Outline Level</a:t>
            </a:r>
          </a:p>
          <a:p>
            <a:pPr marL="3024000" lvl="6" indent="-216000">
              <a:spcBef>
                <a:spcPts val="283"/>
              </a:spcBef>
              <a:buClr>
                <a:srgbClr val="FFFFFF"/>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p:cNvSpPr/>
          <p:nvPr/>
        </p:nvSpPr>
        <p:spPr>
          <a:xfrm>
            <a:off x="819360" y="128160"/>
            <a:ext cx="7509600" cy="3213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4000" b="0" strike="noStrike" cap="all" spc="-1">
                <a:solidFill>
                  <a:srgbClr val="FFFFFF"/>
                </a:solidFill>
                <a:latin typeface="Century Gothic"/>
                <a:ea typeface="DejaVu Sans"/>
              </a:rPr>
              <a:t>Formal Methods in Software Engineering</a:t>
            </a:r>
            <a:endParaRPr lang="en-US" sz="4000" b="0" strike="noStrike" spc="-1">
              <a:latin typeface="Arial"/>
            </a:endParaRPr>
          </a:p>
        </p:txBody>
      </p:sp>
      <p:sp>
        <p:nvSpPr>
          <p:cNvPr id="77" name="Subtitle 2"/>
          <p:cNvSpPr/>
          <p:nvPr/>
        </p:nvSpPr>
        <p:spPr>
          <a:xfrm>
            <a:off x="1289880" y="3657600"/>
            <a:ext cx="7853760" cy="2742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360"/>
              </a:spcBef>
              <a:spcAft>
                <a:spcPts val="601"/>
              </a:spcAft>
              <a:tabLst>
                <a:tab pos="0" algn="l"/>
              </a:tabLst>
            </a:pPr>
            <a:r>
              <a:rPr lang="en-US" sz="1800" b="0" strike="noStrike" cap="small" spc="-1">
                <a:solidFill>
                  <a:srgbClr val="FFFFFF"/>
                </a:solidFill>
                <a:latin typeface="Century Gothic"/>
                <a:ea typeface="DejaVu Sans"/>
              </a:rPr>
              <a:t>Lecture # 01</a:t>
            </a:r>
            <a:endParaRPr lang="en-US" sz="1800" b="0" strike="noStrike" spc="-1">
              <a:latin typeface="Arial"/>
            </a:endParaRPr>
          </a:p>
          <a:p>
            <a:pPr algn="ctr">
              <a:lnSpc>
                <a:spcPct val="100000"/>
              </a:lnSpc>
              <a:spcBef>
                <a:spcPts val="360"/>
              </a:spcBef>
              <a:spcAft>
                <a:spcPts val="601"/>
              </a:spcAft>
              <a:tabLst>
                <a:tab pos="0" algn="l"/>
              </a:tabLst>
            </a:pPr>
            <a:r>
              <a:rPr lang="en-US" sz="1800" b="1" strike="noStrike" cap="small" spc="-1">
                <a:solidFill>
                  <a:srgbClr val="FFFFFF"/>
                </a:solidFill>
                <a:latin typeface="Century Gothic"/>
                <a:ea typeface="DejaVu Sans"/>
              </a:rPr>
              <a:t>Introduction to Formal Methods</a:t>
            </a:r>
            <a:endParaRPr lang="en-US" sz="1800" b="0" strike="noStrike" spc="-1">
              <a:latin typeface="Arial"/>
            </a:endParaRPr>
          </a:p>
          <a:p>
            <a:pPr>
              <a:lnSpc>
                <a:spcPct val="100000"/>
              </a:lnSpc>
              <a:spcBef>
                <a:spcPts val="360"/>
              </a:spcBef>
              <a:spcAft>
                <a:spcPts val="601"/>
              </a:spcAft>
              <a:tabLst>
                <a:tab pos="0" algn="l"/>
              </a:tabLst>
            </a:pPr>
            <a:endParaRPr lang="en-US"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66000"/>
          </a:bodyPr>
          <a:lstStyle/>
          <a:p>
            <a:pPr>
              <a:lnSpc>
                <a:spcPct val="100000"/>
              </a:lnSpc>
            </a:pPr>
            <a:r>
              <a:rPr lang="en-US" sz="3600" b="1" strike="noStrike" cap="all" spc="-1">
                <a:solidFill>
                  <a:srgbClr val="FFFFFF"/>
                </a:solidFill>
                <a:latin typeface="Century Gothic"/>
                <a:ea typeface="DejaVu Sans"/>
              </a:rPr>
              <a:t>Apple Maps gives us directions to nowhere (2012)</a:t>
            </a:r>
            <a:endParaRPr lang="en-US" sz="3600" b="0" strike="noStrike" spc="-1">
              <a:latin typeface="Arial"/>
            </a:endParaRPr>
          </a:p>
        </p:txBody>
      </p:sp>
      <p:sp>
        <p:nvSpPr>
          <p:cNvPr id="103"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Picture 2"/>
          <p:cNvPicPr/>
          <p:nvPr/>
        </p:nvPicPr>
        <p:blipFill>
          <a:blip r:embed="rId2"/>
          <a:stretch/>
        </p:blipFill>
        <p:spPr>
          <a:xfrm>
            <a:off x="6134040" y="76320"/>
            <a:ext cx="3008880" cy="1522800"/>
          </a:xfrm>
          <a:prstGeom prst="rect">
            <a:avLst/>
          </a:prstGeom>
          <a:ln w="0">
            <a:noFill/>
          </a:ln>
        </p:spPr>
      </p:pic>
      <p:sp>
        <p:nvSpPr>
          <p:cNvPr id="105" name="Title 1"/>
          <p:cNvSpPr/>
          <p:nvPr/>
        </p:nvSpPr>
        <p:spPr>
          <a:xfrm>
            <a:off x="-76320" y="490680"/>
            <a:ext cx="7237800" cy="114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3600" b="0" strike="noStrike" cap="all" spc="-1">
                <a:solidFill>
                  <a:srgbClr val="FFFFFF"/>
                </a:solidFill>
                <a:latin typeface="Century Gothic"/>
                <a:ea typeface="DejaVu Sans"/>
              </a:rPr>
              <a:t>Importance of Software</a:t>
            </a:r>
            <a:endParaRPr lang="en-US" sz="3600" b="0" strike="noStrike" spc="-1">
              <a:latin typeface="Arial"/>
            </a:endParaRPr>
          </a:p>
        </p:txBody>
      </p:sp>
      <p:sp>
        <p:nvSpPr>
          <p:cNvPr id="106"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60500" lnSpcReduction="10000"/>
          </a:bodyPr>
          <a:lstStyle/>
          <a:p>
            <a:pPr marL="285840" indent="-284760">
              <a:lnSpc>
                <a:spcPct val="150000"/>
              </a:lnSpc>
              <a:spcBef>
                <a:spcPts val="479"/>
              </a:spcBef>
              <a:spcAft>
                <a:spcPts val="601"/>
              </a:spcAft>
              <a:buClr>
                <a:srgbClr val="FFFFFF"/>
              </a:buClr>
              <a:buSzPct val="130000"/>
              <a:buFont typeface="Arial"/>
              <a:buChar char="•"/>
            </a:pPr>
            <a:r>
              <a:rPr lang="en-US" sz="3200" b="0" strike="noStrike" cap="small" spc="-1" dirty="0">
                <a:solidFill>
                  <a:srgbClr val="FFFFFF"/>
                </a:solidFill>
                <a:latin typeface="Century Gothic"/>
                <a:ea typeface="DejaVu Sans"/>
              </a:rPr>
              <a:t>Software is present everywhere microwave oven, cars and software use is expanded.</a:t>
            </a:r>
            <a:endParaRPr lang="en-US" sz="3200" b="0" strike="noStrike" spc="-1" dirty="0">
              <a:latin typeface="Arial"/>
            </a:endParaRPr>
          </a:p>
          <a:p>
            <a:pPr marL="285840" indent="-284760">
              <a:lnSpc>
                <a:spcPct val="150000"/>
              </a:lnSpc>
              <a:spcBef>
                <a:spcPts val="479"/>
              </a:spcBef>
              <a:spcAft>
                <a:spcPts val="601"/>
              </a:spcAft>
              <a:buClr>
                <a:srgbClr val="FFFFFF"/>
              </a:buClr>
              <a:buSzPct val="130000"/>
              <a:buFont typeface="Arial"/>
              <a:buChar char="•"/>
            </a:pPr>
            <a:r>
              <a:rPr lang="en-US" sz="3200" b="0" strike="noStrike" cap="small" spc="-1" dirty="0">
                <a:solidFill>
                  <a:srgbClr val="FFFFFF"/>
                </a:solidFill>
                <a:latin typeface="Century Gothic"/>
                <a:ea typeface="DejaVu Sans"/>
              </a:rPr>
              <a:t>That means a small software error can cause your microwave oven to explode, where system failure can cause losses more than the system itself.</a:t>
            </a:r>
            <a:endParaRPr lang="en-US" sz="3200" b="0" strike="noStrike" spc="-1" dirty="0">
              <a:latin typeface="Arial"/>
            </a:endParaRPr>
          </a:p>
          <a:p>
            <a:pPr marL="285840" indent="-284760">
              <a:lnSpc>
                <a:spcPct val="150000"/>
              </a:lnSpc>
              <a:spcBef>
                <a:spcPts val="479"/>
              </a:spcBef>
              <a:spcAft>
                <a:spcPts val="601"/>
              </a:spcAft>
              <a:buClr>
                <a:srgbClr val="FFFFFF"/>
              </a:buClr>
              <a:buSzPct val="130000"/>
              <a:buFont typeface="Arial"/>
              <a:buChar char="•"/>
            </a:pPr>
            <a:r>
              <a:rPr lang="en-US" sz="3200" b="0" strike="noStrike" cap="small" spc="-1" dirty="0">
                <a:solidFill>
                  <a:srgbClr val="FFFFFF"/>
                </a:solidFill>
                <a:latin typeface="Century Gothic"/>
                <a:ea typeface="DejaVu Sans"/>
              </a:rPr>
              <a:t>A software problem can cause life loses.</a:t>
            </a:r>
            <a:endParaRPr lang="en-US" sz="3200" b="0" strike="noStrike" spc="-1" dirty="0">
              <a:latin typeface="Arial"/>
            </a:endParaRPr>
          </a:p>
          <a:p>
            <a:pPr marL="285840" indent="-284760">
              <a:lnSpc>
                <a:spcPct val="150000"/>
              </a:lnSpc>
              <a:spcBef>
                <a:spcPts val="479"/>
              </a:spcBef>
              <a:spcAft>
                <a:spcPts val="601"/>
              </a:spcAft>
              <a:buClr>
                <a:srgbClr val="FFFFFF"/>
              </a:buClr>
              <a:buSzPct val="130000"/>
              <a:buFont typeface="Arial"/>
              <a:buChar char="•"/>
            </a:pPr>
            <a:r>
              <a:rPr lang="en-US" sz="3200" b="0" strike="noStrike" cap="small" spc="-1" dirty="0">
                <a:solidFill>
                  <a:srgbClr val="FFFFFF"/>
                </a:solidFill>
                <a:latin typeface="Century Gothic"/>
                <a:ea typeface="DejaVu Sans"/>
              </a:rPr>
              <a:t>We have to be careful for the use of such systems, where loss of life is a bigger loss.</a:t>
            </a:r>
            <a:endParaRPr lang="en-US" sz="3200" b="0" strike="noStrike" spc="-1" dirty="0">
              <a:latin typeface="Arial"/>
            </a:endParaRPr>
          </a:p>
          <a:p>
            <a:pPr>
              <a:lnSpc>
                <a:spcPct val="150000"/>
              </a:lnSpc>
              <a:spcBef>
                <a:spcPts val="479"/>
              </a:spcBef>
              <a:spcAft>
                <a:spcPts val="601"/>
              </a:spcAft>
            </a:pPr>
            <a:endParaRPr lang="en-US" sz="24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3600" b="0" strike="noStrike" cap="all" spc="-1">
                <a:solidFill>
                  <a:srgbClr val="FFFFFF"/>
                </a:solidFill>
                <a:latin typeface="Century Gothic"/>
                <a:ea typeface="DejaVu Sans"/>
              </a:rPr>
              <a:t>Importance of formal methods in Software</a:t>
            </a:r>
            <a:endParaRPr lang="en-US" sz="3600" b="0" strike="noStrike" spc="-1">
              <a:latin typeface="Arial"/>
            </a:endParaRPr>
          </a:p>
        </p:txBody>
      </p:sp>
      <p:sp>
        <p:nvSpPr>
          <p:cNvPr id="108"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72000"/>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This is what we are going to study in formal methods.</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Methods to ensure that software is</a:t>
            </a:r>
            <a:endParaRPr lang="en-US" sz="2400" b="0" strike="noStrike" spc="-1">
              <a:latin typeface="Arial"/>
            </a:endParaRPr>
          </a:p>
          <a:p>
            <a:pPr marL="393120">
              <a:lnSpc>
                <a:spcPct val="150000"/>
              </a:lnSpc>
              <a:spcBef>
                <a:spcPts val="439"/>
              </a:spcBef>
              <a:spcAft>
                <a:spcPts val="601"/>
              </a:spcAft>
              <a:tabLst>
                <a:tab pos="0" algn="l"/>
              </a:tabLst>
            </a:pPr>
            <a:r>
              <a:rPr lang="en-US" sz="2200" b="0" strike="noStrike" cap="small" spc="-1">
                <a:solidFill>
                  <a:srgbClr val="FFFFFF"/>
                </a:solidFill>
                <a:latin typeface="Century Gothic"/>
                <a:ea typeface="DejaVu Sans"/>
              </a:rPr>
              <a:t> </a:t>
            </a:r>
            <a:endParaRPr lang="en-US" sz="22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tabLst>
                <a:tab pos="0" algn="l"/>
              </a:tabLst>
            </a:pPr>
            <a:r>
              <a:rPr lang="en-US" sz="2200" b="0" strike="noStrike" cap="small" spc="-1">
                <a:solidFill>
                  <a:srgbClr val="FFFFFF"/>
                </a:solidFill>
                <a:latin typeface="Century Gothic"/>
                <a:ea typeface="DejaVu Sans"/>
              </a:rPr>
              <a:t>Correct</a:t>
            </a:r>
            <a:endParaRPr lang="en-US" sz="2200" b="0" strike="noStrike" spc="-1">
              <a:latin typeface="Arial"/>
            </a:endParaRPr>
          </a:p>
          <a:p>
            <a:pPr marL="393120">
              <a:lnSpc>
                <a:spcPct val="150000"/>
              </a:lnSpc>
              <a:spcBef>
                <a:spcPts val="439"/>
              </a:spcBef>
              <a:spcAft>
                <a:spcPts val="601"/>
              </a:spcAft>
              <a:tabLst>
                <a:tab pos="0" algn="l"/>
              </a:tabLst>
            </a:pPr>
            <a:endParaRPr lang="en-US" sz="2200" b="0" strike="noStrike" spc="-1">
              <a:latin typeface="Arial"/>
            </a:endParaRPr>
          </a:p>
          <a:p>
            <a:pPr marL="393120">
              <a:lnSpc>
                <a:spcPct val="150000"/>
              </a:lnSpc>
              <a:spcBef>
                <a:spcPts val="439"/>
              </a:spcBef>
              <a:spcAft>
                <a:spcPts val="601"/>
              </a:spcAft>
              <a:tabLst>
                <a:tab pos="0" algn="l"/>
              </a:tabLst>
            </a:pPr>
            <a:endParaRPr lang="en-US" sz="22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tabLst>
                <a:tab pos="0" algn="l"/>
              </a:tabLst>
            </a:pPr>
            <a:r>
              <a:rPr lang="en-US" sz="2200" b="0" strike="noStrike" cap="small" spc="-1">
                <a:solidFill>
                  <a:srgbClr val="FFFFFF"/>
                </a:solidFill>
                <a:latin typeface="Century Gothic"/>
                <a:ea typeface="DejaVu Sans"/>
              </a:rPr>
              <a:t>Reliable</a:t>
            </a:r>
            <a:endParaRPr lang="en-US" sz="2200" b="0" strike="noStrike" spc="-1">
              <a:latin typeface="Arial"/>
            </a:endParaRPr>
          </a:p>
          <a:p>
            <a:pPr>
              <a:lnSpc>
                <a:spcPct val="150000"/>
              </a:lnSpc>
              <a:spcBef>
                <a:spcPts val="479"/>
              </a:spcBef>
              <a:spcAft>
                <a:spcPts val="601"/>
              </a:spcAft>
              <a:tabLst>
                <a:tab pos="0" algn="l"/>
              </a:tabLst>
            </a:pPr>
            <a:endParaRPr lang="en-US" sz="2200" b="0" strike="noStrike" spc="-1">
              <a:latin typeface="Arial"/>
            </a:endParaRPr>
          </a:p>
          <a:p>
            <a:pPr>
              <a:lnSpc>
                <a:spcPct val="150000"/>
              </a:lnSpc>
              <a:spcBef>
                <a:spcPts val="479"/>
              </a:spcBef>
              <a:spcAft>
                <a:spcPts val="601"/>
              </a:spcAft>
              <a:tabLst>
                <a:tab pos="0" algn="l"/>
              </a:tabLst>
            </a:pPr>
            <a:endParaRPr lang="en-US" sz="2200" b="0" strike="noStrike" spc="-1">
              <a:latin typeface="Arial"/>
            </a:endParaRPr>
          </a:p>
        </p:txBody>
      </p:sp>
      <p:pic>
        <p:nvPicPr>
          <p:cNvPr id="109" name="Picture 2"/>
          <p:cNvPicPr/>
          <p:nvPr/>
        </p:nvPicPr>
        <p:blipFill>
          <a:blip r:embed="rId2"/>
          <a:stretch/>
        </p:blipFill>
        <p:spPr>
          <a:xfrm>
            <a:off x="3352680" y="3402720"/>
            <a:ext cx="821880" cy="821880"/>
          </a:xfrm>
          <a:prstGeom prst="rect">
            <a:avLst/>
          </a:prstGeom>
          <a:ln w="0">
            <a:noFill/>
          </a:ln>
        </p:spPr>
      </p:pic>
      <p:pic>
        <p:nvPicPr>
          <p:cNvPr id="110" name="Picture 3"/>
          <p:cNvPicPr/>
          <p:nvPr/>
        </p:nvPicPr>
        <p:blipFill>
          <a:blip r:embed="rId3"/>
          <a:stretch/>
        </p:blipFill>
        <p:spPr>
          <a:xfrm>
            <a:off x="3169800" y="4503960"/>
            <a:ext cx="1187640" cy="118764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66000"/>
          </a:bodyPr>
          <a:lstStyle/>
          <a:p>
            <a:pPr>
              <a:lnSpc>
                <a:spcPct val="100000"/>
              </a:lnSpc>
            </a:pPr>
            <a:r>
              <a:rPr lang="en-US" sz="3600" b="0" strike="noStrike" cap="all" spc="-1">
                <a:solidFill>
                  <a:srgbClr val="FFFFFF"/>
                </a:solidFill>
                <a:latin typeface="Century Gothic"/>
                <a:ea typeface="DejaVu Sans"/>
              </a:rPr>
              <a:t>Importance of formal methods in Software contd..</a:t>
            </a:r>
            <a:endParaRPr lang="en-US" sz="3600" b="0" strike="noStrike" spc="-1">
              <a:latin typeface="Arial"/>
            </a:endParaRPr>
          </a:p>
        </p:txBody>
      </p:sp>
      <p:sp>
        <p:nvSpPr>
          <p:cNvPr id="112"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These two attributes deal with the software quality.</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To achieve software quality, we apply different techniques.</a:t>
            </a:r>
            <a:endParaRPr lang="en-US" sz="24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Testing</a:t>
            </a:r>
            <a:endParaRPr lang="en-US" sz="22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Verification </a:t>
            </a:r>
            <a:endParaRPr lang="en-US" sz="22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Validation </a:t>
            </a:r>
            <a:endParaRPr lang="en-US" sz="2200" b="0" strike="noStrike" spc="-1">
              <a:latin typeface="Arial"/>
            </a:endParaRPr>
          </a:p>
          <a:p>
            <a:pPr>
              <a:lnSpc>
                <a:spcPct val="150000"/>
              </a:lnSpc>
              <a:spcBef>
                <a:spcPts val="479"/>
              </a:spcBef>
              <a:spcAft>
                <a:spcPts val="601"/>
              </a:spcAft>
            </a:pPr>
            <a:endParaRPr lang="en-US" sz="22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Testing</a:t>
            </a:r>
            <a:endParaRPr lang="en-US" sz="3600" b="0" strike="noStrike" spc="-1">
              <a:latin typeface="Arial"/>
            </a:endParaRPr>
          </a:p>
        </p:txBody>
      </p:sp>
      <p:sp>
        <p:nvSpPr>
          <p:cNvPr id="114" name="Content Placeholder 2"/>
          <p:cNvSpPr/>
          <p:nvPr/>
        </p:nvSpPr>
        <p:spPr>
          <a:xfrm>
            <a:off x="565062" y="1624902"/>
            <a:ext cx="7510320" cy="4797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98500"/>
          </a:bodyPr>
          <a:lstStyle/>
          <a:p>
            <a:pPr marL="285840" indent="-284760">
              <a:lnSpc>
                <a:spcPct val="150000"/>
              </a:lnSpc>
              <a:spcBef>
                <a:spcPts val="479"/>
              </a:spcBef>
              <a:spcAft>
                <a:spcPts val="601"/>
              </a:spcAft>
              <a:buClr>
                <a:srgbClr val="FFFFFF"/>
              </a:buClr>
              <a:buSzPct val="130000"/>
              <a:buFont typeface="Arial"/>
              <a:buChar char="•"/>
            </a:pPr>
            <a:r>
              <a:rPr lang="en-US" b="0" strike="noStrike" cap="small" spc="-1" dirty="0">
                <a:solidFill>
                  <a:srgbClr val="FFFFFF"/>
                </a:solidFill>
                <a:latin typeface="Century Gothic"/>
                <a:ea typeface="DejaVu Sans"/>
              </a:rPr>
              <a:t>Black box testing</a:t>
            </a:r>
            <a:endParaRPr lang="en-US" b="0" strike="noStrike" spc="-1" dirty="0">
              <a:latin typeface="Arial"/>
            </a:endParaRPr>
          </a:p>
          <a:p>
            <a:pPr marL="743040" lvl="1" indent="-284760">
              <a:lnSpc>
                <a:spcPct val="150000"/>
              </a:lnSpc>
              <a:spcBef>
                <a:spcPts val="439"/>
              </a:spcBef>
              <a:spcAft>
                <a:spcPts val="601"/>
              </a:spcAft>
              <a:buClr>
                <a:srgbClr val="FFFFFF"/>
              </a:buClr>
              <a:buSzPct val="130000"/>
              <a:buFont typeface="Arial"/>
              <a:buChar char="•"/>
            </a:pPr>
            <a:r>
              <a:rPr lang="en-US" sz="1600" b="0" strike="noStrike" cap="small" spc="-1" dirty="0">
                <a:solidFill>
                  <a:srgbClr val="FFFFFF"/>
                </a:solidFill>
                <a:latin typeface="Century Gothic"/>
                <a:ea typeface="DejaVu Sans"/>
              </a:rPr>
              <a:t>Test input versus output</a:t>
            </a:r>
            <a:endParaRPr lang="en-US" sz="1600" b="0" strike="noStrike" spc="-1" dirty="0">
              <a:latin typeface="Arial"/>
            </a:endParaRPr>
          </a:p>
          <a:p>
            <a:pPr marL="743040" lvl="1" indent="-284760">
              <a:lnSpc>
                <a:spcPct val="150000"/>
              </a:lnSpc>
              <a:spcBef>
                <a:spcPts val="439"/>
              </a:spcBef>
              <a:spcAft>
                <a:spcPts val="601"/>
              </a:spcAft>
              <a:buClr>
                <a:srgbClr val="FFFFFF"/>
              </a:buClr>
              <a:buSzPct val="130000"/>
              <a:buFont typeface="Arial"/>
              <a:buChar char="•"/>
            </a:pPr>
            <a:r>
              <a:rPr lang="en-US" sz="1600" b="0" strike="noStrike" cap="small" spc="-1" dirty="0">
                <a:solidFill>
                  <a:srgbClr val="FFFFFF"/>
                </a:solidFill>
                <a:latin typeface="Century Gothic"/>
                <a:ea typeface="DejaVu Sans"/>
              </a:rPr>
              <a:t>Input</a:t>
            </a:r>
            <a:endParaRPr lang="en-US" sz="1600" b="0" strike="noStrike" spc="-1" dirty="0">
              <a:latin typeface="Arial"/>
            </a:endParaRPr>
          </a:p>
          <a:p>
            <a:pPr marL="1200240" lvl="2" indent="-284760">
              <a:lnSpc>
                <a:spcPct val="150000"/>
              </a:lnSpc>
              <a:spcBef>
                <a:spcPts val="400"/>
              </a:spcBef>
              <a:spcAft>
                <a:spcPts val="601"/>
              </a:spcAft>
              <a:buClr>
                <a:srgbClr val="FFFFFF"/>
              </a:buClr>
              <a:buSzPct val="130000"/>
              <a:buFont typeface="Arial"/>
              <a:buChar char="•"/>
            </a:pPr>
            <a:r>
              <a:rPr lang="en-US" sz="1600" b="0" strike="noStrike" cap="small" spc="-1" dirty="0">
                <a:solidFill>
                  <a:srgbClr val="FFFFFF"/>
                </a:solidFill>
                <a:latin typeface="Century Gothic"/>
                <a:ea typeface="DejaVu Sans"/>
              </a:rPr>
              <a:t>Two numbers</a:t>
            </a:r>
            <a:endParaRPr lang="en-US" sz="1600" b="0" strike="noStrike" spc="-1" dirty="0">
              <a:latin typeface="Arial"/>
            </a:endParaRPr>
          </a:p>
          <a:p>
            <a:pPr marL="743040" lvl="1" indent="-284760">
              <a:lnSpc>
                <a:spcPct val="150000"/>
              </a:lnSpc>
              <a:spcBef>
                <a:spcPts val="439"/>
              </a:spcBef>
              <a:spcAft>
                <a:spcPts val="601"/>
              </a:spcAft>
              <a:buClr>
                <a:srgbClr val="FFFFFF"/>
              </a:buClr>
              <a:buSzPct val="130000"/>
              <a:buFont typeface="Arial"/>
              <a:buChar char="•"/>
            </a:pPr>
            <a:r>
              <a:rPr lang="en-US" sz="1600" b="0" strike="noStrike" cap="small" spc="-1" dirty="0">
                <a:solidFill>
                  <a:srgbClr val="FFFFFF"/>
                </a:solidFill>
                <a:latin typeface="Century Gothic"/>
                <a:ea typeface="DejaVu Sans"/>
              </a:rPr>
              <a:t>Output</a:t>
            </a:r>
            <a:endParaRPr lang="en-US" sz="1600" b="0" strike="noStrike" spc="-1" dirty="0">
              <a:latin typeface="Arial"/>
            </a:endParaRPr>
          </a:p>
          <a:p>
            <a:pPr marL="1200240" lvl="2" indent="-284760">
              <a:lnSpc>
                <a:spcPct val="150000"/>
              </a:lnSpc>
              <a:spcBef>
                <a:spcPts val="400"/>
              </a:spcBef>
              <a:spcAft>
                <a:spcPts val="601"/>
              </a:spcAft>
              <a:buClr>
                <a:srgbClr val="FFFFFF"/>
              </a:buClr>
              <a:buSzPct val="130000"/>
              <a:buFont typeface="Arial"/>
              <a:buChar char="•"/>
            </a:pPr>
            <a:r>
              <a:rPr lang="en-US" sz="1600" b="0" strike="noStrike" cap="small" spc="-1" dirty="0">
                <a:solidFill>
                  <a:srgbClr val="FFFFFF"/>
                </a:solidFill>
                <a:latin typeface="Century Gothic"/>
                <a:ea typeface="DejaVu Sans"/>
              </a:rPr>
              <a:t> average</a:t>
            </a:r>
            <a:endParaRPr lang="en-US" sz="1600" b="0" strike="noStrike" spc="-1" dirty="0">
              <a:latin typeface="Arial"/>
            </a:endParaRPr>
          </a:p>
          <a:p>
            <a:pPr marL="285840" indent="-284760">
              <a:lnSpc>
                <a:spcPct val="150000"/>
              </a:lnSpc>
              <a:spcBef>
                <a:spcPts val="479"/>
              </a:spcBef>
              <a:spcAft>
                <a:spcPts val="601"/>
              </a:spcAft>
              <a:buClr>
                <a:srgbClr val="FFFFFF"/>
              </a:buClr>
              <a:buSzPct val="130000"/>
              <a:buFont typeface="Arial"/>
              <a:buChar char="•"/>
            </a:pPr>
            <a:r>
              <a:rPr lang="en-US" b="0" strike="noStrike" cap="small" spc="-1" dirty="0">
                <a:solidFill>
                  <a:srgbClr val="FFFFFF"/>
                </a:solidFill>
                <a:latin typeface="Century Gothic"/>
                <a:ea typeface="DejaVu Sans"/>
              </a:rPr>
              <a:t>White box testing</a:t>
            </a:r>
            <a:endParaRPr lang="en-US" b="0" strike="noStrike" spc="-1" dirty="0">
              <a:latin typeface="Arial"/>
            </a:endParaRPr>
          </a:p>
          <a:p>
            <a:pPr marL="743040" lvl="1" indent="-284760">
              <a:lnSpc>
                <a:spcPct val="150000"/>
              </a:lnSpc>
              <a:spcBef>
                <a:spcPts val="439"/>
              </a:spcBef>
              <a:spcAft>
                <a:spcPts val="601"/>
              </a:spcAft>
              <a:buClr>
                <a:srgbClr val="FFFFFF"/>
              </a:buClr>
              <a:buSzPct val="130000"/>
              <a:buFont typeface="Arial"/>
              <a:buChar char="•"/>
            </a:pPr>
            <a:r>
              <a:rPr lang="en-US" sz="1600" b="0" strike="noStrike" cap="small" spc="-1" dirty="0">
                <a:solidFill>
                  <a:srgbClr val="FFFFFF"/>
                </a:solidFill>
                <a:latin typeface="Century Gothic"/>
                <a:ea typeface="DejaVu Sans"/>
              </a:rPr>
              <a:t>Test the structure of program.</a:t>
            </a:r>
            <a:endParaRPr lang="en-US" sz="1600" b="0" strike="noStrike" spc="-1" dirty="0">
              <a:latin typeface="Arial"/>
            </a:endParaRPr>
          </a:p>
          <a:p>
            <a:pPr marL="1200240" lvl="2" indent="-284760">
              <a:lnSpc>
                <a:spcPct val="150000"/>
              </a:lnSpc>
              <a:spcBef>
                <a:spcPts val="400"/>
              </a:spcBef>
              <a:spcAft>
                <a:spcPts val="601"/>
              </a:spcAft>
              <a:buClr>
                <a:srgbClr val="FFFFFF"/>
              </a:buClr>
              <a:buSzPct val="130000"/>
              <a:buFont typeface="Arial"/>
              <a:buChar char="•"/>
            </a:pPr>
            <a:r>
              <a:rPr lang="en-US" sz="1600" b="0" strike="noStrike" cap="small" spc="-1" dirty="0">
                <a:solidFill>
                  <a:srgbClr val="FFFFFF"/>
                </a:solidFill>
                <a:latin typeface="Century Gothic"/>
                <a:ea typeface="DejaVu Sans"/>
              </a:rPr>
              <a:t>For loops testing, condition testing</a:t>
            </a:r>
            <a:endParaRPr lang="en-US" sz="1600" b="0" strike="noStrike" spc="-1" dirty="0">
              <a:latin typeface="Arial"/>
            </a:endParaRPr>
          </a:p>
          <a:p>
            <a:pPr>
              <a:lnSpc>
                <a:spcPct val="100000"/>
              </a:lnSpc>
            </a:pPr>
            <a:endParaRPr lang="en-US" sz="16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p:nvPr/>
        </p:nvSpPr>
        <p:spPr>
          <a:xfrm>
            <a:off x="457200" y="2286000"/>
            <a:ext cx="8228520" cy="114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600" b="0" strike="noStrike" cap="all" spc="-1">
                <a:solidFill>
                  <a:srgbClr val="FFFFFF"/>
                </a:solidFill>
                <a:latin typeface="Century Gothic"/>
                <a:ea typeface="DejaVu Sans"/>
              </a:rPr>
              <a:t>Can we test every system?</a:t>
            </a:r>
            <a:endParaRPr lang="en-US" sz="36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ontent Placeholder 2"/>
          <p:cNvSpPr/>
          <p:nvPr/>
        </p:nvSpPr>
        <p:spPr>
          <a:xfrm>
            <a:off x="762120" y="2286000"/>
            <a:ext cx="8228520" cy="1904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89000"/>
          </a:bodyPr>
          <a:lstStyle/>
          <a:p>
            <a:pPr marL="285840" indent="-284760">
              <a:lnSpc>
                <a:spcPct val="150000"/>
              </a:lnSpc>
              <a:spcBef>
                <a:spcPts val="479"/>
              </a:spcBef>
              <a:spcAft>
                <a:spcPts val="601"/>
              </a:spcAft>
              <a:tabLst>
                <a:tab pos="0" algn="l"/>
              </a:tabLst>
            </a:pPr>
            <a:r>
              <a:rPr lang="en-US" sz="2400" b="0" i="1" strike="noStrike" cap="small" spc="-1">
                <a:solidFill>
                  <a:srgbClr val="FFFFFF"/>
                </a:solidFill>
                <a:latin typeface="Century Gothic"/>
                <a:ea typeface="DejaVu Sans"/>
              </a:rPr>
              <a:t>"Testing can show the presence of errors, but not their absence." </a:t>
            </a:r>
            <a:br/>
            <a:r>
              <a:rPr lang="en-US" sz="2400" b="0" strike="noStrike" cap="small" spc="-1">
                <a:solidFill>
                  <a:srgbClr val="FFFFFF"/>
                </a:solidFill>
                <a:latin typeface="Century Gothic"/>
                <a:ea typeface="DejaVu Sans"/>
              </a:rPr>
              <a:t>     - </a:t>
            </a:r>
            <a:r>
              <a:rPr lang="en-US" sz="2400" b="1" strike="noStrike" cap="small" spc="-1">
                <a:solidFill>
                  <a:srgbClr val="FFFFFF"/>
                </a:solidFill>
                <a:latin typeface="Century Gothic"/>
                <a:ea typeface="DejaVu Sans"/>
              </a:rPr>
              <a:t>Edsger Dijkstra</a:t>
            </a:r>
            <a:br/>
            <a:endParaRPr lang="en-US" sz="24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Testing contd..</a:t>
            </a:r>
            <a:endParaRPr lang="en-US" sz="3600" b="0" strike="noStrike" spc="-1">
              <a:latin typeface="Arial"/>
            </a:endParaRPr>
          </a:p>
        </p:txBody>
      </p:sp>
      <p:sp>
        <p:nvSpPr>
          <p:cNvPr id="118" name="Content Placeholder 2"/>
          <p:cNvSpPr/>
          <p:nvPr/>
        </p:nvSpPr>
        <p:spPr>
          <a:xfrm>
            <a:off x="818280" y="1561514"/>
            <a:ext cx="7510320" cy="505030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95000"/>
          </a:bodyPr>
          <a:lstStyle/>
          <a:p>
            <a:pPr marL="285840" indent="-284760">
              <a:lnSpc>
                <a:spcPct val="150000"/>
              </a:lnSpc>
              <a:spcBef>
                <a:spcPts val="479"/>
              </a:spcBef>
              <a:spcAft>
                <a:spcPts val="601"/>
              </a:spcAft>
              <a:buClr>
                <a:srgbClr val="FFFFFF"/>
              </a:buClr>
              <a:buSzPct val="130000"/>
              <a:buFont typeface="Arial"/>
              <a:buChar char="•"/>
            </a:pPr>
            <a:r>
              <a:rPr lang="en-US" sz="1900" b="0" strike="noStrike" cap="small" spc="-1" dirty="0">
                <a:solidFill>
                  <a:srgbClr val="FFFFFF"/>
                </a:solidFill>
                <a:latin typeface="Century Gothic"/>
                <a:ea typeface="DejaVu Sans"/>
              </a:rPr>
              <a:t>In testing we develop test cases and define scenarios, it is not possible to have all scenarios .</a:t>
            </a:r>
            <a:endParaRPr lang="en-US" sz="1900" b="0" strike="noStrike" spc="-1" dirty="0">
              <a:latin typeface="Arial"/>
            </a:endParaRPr>
          </a:p>
          <a:p>
            <a:pPr marL="285840" indent="-284760">
              <a:lnSpc>
                <a:spcPct val="150000"/>
              </a:lnSpc>
              <a:spcBef>
                <a:spcPts val="479"/>
              </a:spcBef>
              <a:spcAft>
                <a:spcPts val="601"/>
              </a:spcAft>
              <a:buClr>
                <a:srgbClr val="FFFFFF"/>
              </a:buClr>
              <a:buSzPct val="130000"/>
              <a:buFont typeface="Arial"/>
              <a:buChar char="•"/>
            </a:pPr>
            <a:r>
              <a:rPr lang="en-US" sz="1900" b="0" strike="noStrike" cap="small" spc="-1" dirty="0">
                <a:solidFill>
                  <a:srgbClr val="FFFFFF"/>
                </a:solidFill>
                <a:latin typeface="Century Gothic"/>
                <a:ea typeface="DejaVu Sans"/>
              </a:rPr>
              <a:t>Program to show equality of two strings.</a:t>
            </a:r>
            <a:endParaRPr lang="en-US" sz="1900" b="0" strike="noStrike" spc="-1" dirty="0">
              <a:latin typeface="Arial"/>
            </a:endParaRPr>
          </a:p>
          <a:p>
            <a:pPr marL="285840" indent="-284760">
              <a:lnSpc>
                <a:spcPct val="150000"/>
              </a:lnSpc>
              <a:spcBef>
                <a:spcPts val="479"/>
              </a:spcBef>
              <a:spcAft>
                <a:spcPts val="601"/>
              </a:spcAft>
              <a:buClr>
                <a:srgbClr val="FFFFFF"/>
              </a:buClr>
              <a:buSzPct val="130000"/>
              <a:buFont typeface="Arial"/>
              <a:buChar char="•"/>
            </a:pPr>
            <a:r>
              <a:rPr lang="en-US" sz="1900" b="0" strike="noStrike" cap="small" spc="-1" dirty="0" err="1">
                <a:solidFill>
                  <a:srgbClr val="FFFFFF"/>
                </a:solidFill>
                <a:latin typeface="Century Gothic"/>
                <a:ea typeface="DejaVu Sans"/>
              </a:rPr>
              <a:t>isequal</a:t>
            </a:r>
            <a:r>
              <a:rPr lang="en-US" sz="1900" b="0" strike="noStrike" cap="small" spc="-1" dirty="0">
                <a:solidFill>
                  <a:srgbClr val="FFFFFF"/>
                </a:solidFill>
                <a:latin typeface="Century Gothic"/>
                <a:ea typeface="DejaVu Sans"/>
              </a:rPr>
              <a:t>(“cat”, ”dog”) expected false</a:t>
            </a:r>
            <a:endParaRPr lang="en-US" sz="1900" b="0" strike="noStrike" spc="-1" dirty="0">
              <a:latin typeface="Arial"/>
            </a:endParaRPr>
          </a:p>
          <a:p>
            <a:pPr marL="285840" indent="-284760">
              <a:lnSpc>
                <a:spcPct val="150000"/>
              </a:lnSpc>
              <a:spcBef>
                <a:spcPts val="479"/>
              </a:spcBef>
              <a:spcAft>
                <a:spcPts val="601"/>
              </a:spcAft>
              <a:buClr>
                <a:srgbClr val="FFFFFF"/>
              </a:buClr>
              <a:buSzPct val="130000"/>
              <a:buFont typeface="Arial"/>
              <a:buChar char="•"/>
            </a:pPr>
            <a:r>
              <a:rPr lang="en-US" sz="1900" b="0" strike="noStrike" cap="small" spc="-1" dirty="0" err="1">
                <a:solidFill>
                  <a:srgbClr val="FFFFFF"/>
                </a:solidFill>
                <a:latin typeface="Century Gothic"/>
                <a:ea typeface="DejaVu Sans"/>
              </a:rPr>
              <a:t>isequal</a:t>
            </a:r>
            <a:r>
              <a:rPr lang="en-US" sz="1900" b="0" strike="noStrike" cap="small" spc="-1" dirty="0">
                <a:solidFill>
                  <a:srgbClr val="FFFFFF"/>
                </a:solidFill>
                <a:latin typeface="Century Gothic"/>
                <a:ea typeface="DejaVu Sans"/>
              </a:rPr>
              <a:t>(“testing”, ”testing”) expected true</a:t>
            </a:r>
            <a:endParaRPr lang="en-US" sz="1900" b="0" strike="noStrike" spc="-1" dirty="0">
              <a:latin typeface="Arial"/>
            </a:endParaRPr>
          </a:p>
          <a:p>
            <a:pPr marL="285840" indent="-284760">
              <a:lnSpc>
                <a:spcPct val="150000"/>
              </a:lnSpc>
              <a:spcBef>
                <a:spcPts val="479"/>
              </a:spcBef>
              <a:spcAft>
                <a:spcPts val="601"/>
              </a:spcAft>
              <a:buClr>
                <a:srgbClr val="FFFFFF"/>
              </a:buClr>
              <a:buSzPct val="130000"/>
              <a:buFont typeface="Arial"/>
              <a:buChar char="•"/>
            </a:pPr>
            <a:r>
              <a:rPr lang="en-US" sz="1900" b="0" strike="noStrike" cap="small" spc="-1" dirty="0" err="1">
                <a:solidFill>
                  <a:srgbClr val="FFFFFF"/>
                </a:solidFill>
                <a:latin typeface="Century Gothic"/>
                <a:ea typeface="DejaVu Sans"/>
              </a:rPr>
              <a:t>isequal</a:t>
            </a:r>
            <a:r>
              <a:rPr lang="en-US" sz="1900" b="0" strike="noStrike" cap="small" spc="-1" dirty="0">
                <a:solidFill>
                  <a:srgbClr val="FFFFFF"/>
                </a:solidFill>
                <a:latin typeface="Century Gothic"/>
                <a:ea typeface="DejaVu Sans"/>
              </a:rPr>
              <a:t>(“house”, ”home”) expected false</a:t>
            </a:r>
            <a:endParaRPr lang="en-US" sz="1900" b="0" strike="noStrike" spc="-1" dirty="0">
              <a:latin typeface="Arial"/>
            </a:endParaRPr>
          </a:p>
          <a:p>
            <a:pPr marL="285840" indent="-284760">
              <a:lnSpc>
                <a:spcPct val="150000"/>
              </a:lnSpc>
              <a:spcBef>
                <a:spcPts val="479"/>
              </a:spcBef>
              <a:spcAft>
                <a:spcPts val="601"/>
              </a:spcAft>
              <a:buClr>
                <a:srgbClr val="FFFFFF"/>
              </a:buClr>
              <a:buSzPct val="130000"/>
              <a:buFont typeface="Arial"/>
              <a:buChar char="•"/>
            </a:pPr>
            <a:r>
              <a:rPr lang="en-US" sz="1900" b="0" strike="noStrike" cap="small" spc="-1" dirty="0" err="1">
                <a:solidFill>
                  <a:srgbClr val="FFFFFF"/>
                </a:solidFill>
                <a:latin typeface="Century Gothic"/>
                <a:ea typeface="DejaVu Sans"/>
              </a:rPr>
              <a:t>isequal</a:t>
            </a:r>
            <a:r>
              <a:rPr lang="en-US" sz="1900" b="0" strike="noStrike" cap="small" spc="-1" dirty="0">
                <a:solidFill>
                  <a:srgbClr val="FFFFFF"/>
                </a:solidFill>
                <a:latin typeface="Century Gothic"/>
                <a:ea typeface="DejaVu Sans"/>
              </a:rPr>
              <a:t>(“</a:t>
            </a:r>
            <a:r>
              <a:rPr lang="en-US" sz="1900" b="0" strike="noStrike" cap="small" spc="-1" dirty="0" err="1">
                <a:solidFill>
                  <a:srgbClr val="FFFFFF"/>
                </a:solidFill>
                <a:latin typeface="Century Gothic"/>
                <a:ea typeface="DejaVu Sans"/>
              </a:rPr>
              <a:t>house”,”mouse</a:t>
            </a:r>
            <a:r>
              <a:rPr lang="en-US" sz="1900" b="0" strike="noStrike" cap="small" spc="-1" dirty="0">
                <a:solidFill>
                  <a:srgbClr val="FFFFFF"/>
                </a:solidFill>
                <a:latin typeface="Century Gothic"/>
                <a:ea typeface="DejaVu Sans"/>
              </a:rPr>
              <a:t>”) expected false.</a:t>
            </a:r>
            <a:endParaRPr lang="en-US" sz="1900" b="0" strike="noStrike" spc="-1" dirty="0">
              <a:latin typeface="Arial"/>
            </a:endParaRPr>
          </a:p>
          <a:p>
            <a:pPr marL="285840" indent="-284760">
              <a:lnSpc>
                <a:spcPct val="150000"/>
              </a:lnSpc>
              <a:spcBef>
                <a:spcPts val="479"/>
              </a:spcBef>
              <a:spcAft>
                <a:spcPts val="601"/>
              </a:spcAft>
              <a:buClr>
                <a:srgbClr val="FFFFFF"/>
              </a:buClr>
              <a:buSzPct val="130000"/>
              <a:buFont typeface="Arial"/>
              <a:buChar char="•"/>
            </a:pPr>
            <a:r>
              <a:rPr lang="en-US" sz="1900" b="0" strike="noStrike" cap="small" spc="-1" dirty="0">
                <a:solidFill>
                  <a:srgbClr val="FFFFFF"/>
                </a:solidFill>
                <a:latin typeface="Century Gothic"/>
                <a:ea typeface="DejaVu Sans"/>
              </a:rPr>
              <a:t>No number of test cases assure this.</a:t>
            </a:r>
            <a:endParaRPr lang="en-US" sz="1900" b="0" strike="noStrike" spc="-1" dirty="0">
              <a:latin typeface="Arial"/>
            </a:endParaRPr>
          </a:p>
          <a:p>
            <a:pPr>
              <a:lnSpc>
                <a:spcPct val="150000"/>
              </a:lnSpc>
              <a:spcBef>
                <a:spcPts val="479"/>
              </a:spcBef>
              <a:spcAft>
                <a:spcPts val="601"/>
              </a:spcAft>
            </a:pPr>
            <a:endParaRPr lang="en-US" sz="1100" b="0" strike="noStrike"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Testing Contd..</a:t>
            </a:r>
            <a:endParaRPr lang="en-US" sz="3600" b="0" strike="noStrike" spc="-1">
              <a:latin typeface="Arial"/>
            </a:endParaRPr>
          </a:p>
        </p:txBody>
      </p:sp>
      <p:sp>
        <p:nvSpPr>
          <p:cNvPr id="120" name="Content Placeholder 2"/>
          <p:cNvSpPr/>
          <p:nvPr/>
        </p:nvSpPr>
        <p:spPr>
          <a:xfrm>
            <a:off x="457200" y="2057400"/>
            <a:ext cx="8228520" cy="1218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48000"/>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Same is case with structural testing, white box testing.</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What is wrong with the following code?</a:t>
            </a:r>
            <a:endParaRPr lang="en-US" sz="2400" b="0" strike="noStrike" spc="-1">
              <a:latin typeface="Arial"/>
            </a:endParaRPr>
          </a:p>
          <a:p>
            <a:pPr>
              <a:lnSpc>
                <a:spcPct val="150000"/>
              </a:lnSpc>
              <a:spcBef>
                <a:spcPts val="479"/>
              </a:spcBef>
              <a:spcAft>
                <a:spcPts val="601"/>
              </a:spcAft>
            </a:pPr>
            <a:endParaRPr lang="en-US" sz="2400" b="0" strike="noStrike" spc="-1">
              <a:latin typeface="Arial"/>
            </a:endParaRPr>
          </a:p>
        </p:txBody>
      </p:sp>
      <p:pic>
        <p:nvPicPr>
          <p:cNvPr id="121" name="Picture 3"/>
          <p:cNvPicPr/>
          <p:nvPr/>
        </p:nvPicPr>
        <p:blipFill>
          <a:blip r:embed="rId2"/>
          <a:stretch/>
        </p:blipFill>
        <p:spPr>
          <a:xfrm>
            <a:off x="1524000" y="3352680"/>
            <a:ext cx="5580600" cy="3167390"/>
          </a:xfrm>
          <a:prstGeom prst="rect">
            <a:avLst/>
          </a:prstGeom>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Reliability</a:t>
            </a:r>
            <a:endParaRPr lang="en-US" sz="3600" b="0" strike="noStrike" spc="-1">
              <a:latin typeface="Arial"/>
            </a:endParaRPr>
          </a:p>
        </p:txBody>
      </p:sp>
      <p:sp>
        <p:nvSpPr>
          <p:cNvPr id="123"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Obviously there is no guarantee in life but every one wants to have reliable software.</a:t>
            </a:r>
            <a:endParaRPr lang="en-US" sz="2400" b="0" strike="noStrike" spc="-1">
              <a:latin typeface="Arial"/>
            </a:endParaRPr>
          </a:p>
          <a:p>
            <a:pPr>
              <a:lnSpc>
                <a:spcPct val="150000"/>
              </a:lnSpc>
              <a:spcBef>
                <a:spcPts val="479"/>
              </a:spcBef>
              <a:spcAft>
                <a:spcPts val="601"/>
              </a:spcAft>
            </a:pPr>
            <a:endParaRPr lang="en-US" sz="2400" b="0" strike="noStrike" spc="-1">
              <a:latin typeface="Arial"/>
            </a:endParaRPr>
          </a:p>
          <a:p>
            <a:pPr>
              <a:lnSpc>
                <a:spcPct val="150000"/>
              </a:lnSpc>
              <a:spcBef>
                <a:spcPts val="479"/>
              </a:spcBef>
              <a:spcAft>
                <a:spcPts val="601"/>
              </a:spcAft>
            </a:pPr>
            <a:endParaRPr lang="en-US" sz="2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Objectives</a:t>
            </a:r>
            <a:endParaRPr lang="en-US" sz="3600" b="0" strike="noStrike" spc="-1">
              <a:latin typeface="Arial"/>
            </a:endParaRPr>
          </a:p>
        </p:txBody>
      </p:sp>
      <p:sp>
        <p:nvSpPr>
          <p:cNvPr id="79"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32000"/>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In this course students will learn how to represent computing systems with both state-based and process based algebra models. </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They specify computing systems formally, </a:t>
            </a:r>
            <a:endParaRPr lang="en-US" sz="24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reason about specifications,</a:t>
            </a:r>
            <a:endParaRPr lang="en-US" sz="22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 and verify their properties. </a:t>
            </a:r>
            <a:endParaRPr lang="en-US" sz="22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They connect specifications to programmes through</a:t>
            </a:r>
            <a:endParaRPr lang="en-US" sz="24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Refinement and</a:t>
            </a:r>
            <a:endParaRPr lang="en-US" sz="22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 decomposition.</a:t>
            </a:r>
            <a:endParaRPr lang="en-US" sz="22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 They use theorem proving and model checking tools.</a:t>
            </a:r>
            <a:endParaRPr lang="en-US" sz="2400" b="0" strike="noStrike" spc="-1">
              <a:latin typeface="Arial"/>
            </a:endParaRPr>
          </a:p>
        </p:txBody>
      </p:sp>
      <p:pic>
        <p:nvPicPr>
          <p:cNvPr id="80" name="Picture 2"/>
          <p:cNvPicPr/>
          <p:nvPr/>
        </p:nvPicPr>
        <p:blipFill>
          <a:blip r:embed="rId2"/>
          <a:stretch/>
        </p:blipFill>
        <p:spPr>
          <a:xfrm>
            <a:off x="6553080" y="133200"/>
            <a:ext cx="2466000" cy="1846800"/>
          </a:xfrm>
          <a:prstGeom prst="rect">
            <a:avLst/>
          </a:prstGeom>
          <a:ln w="0">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ontent Placeholder 2"/>
          <p:cNvSpPr/>
          <p:nvPr/>
        </p:nvSpPr>
        <p:spPr>
          <a:xfrm>
            <a:off x="533520" y="2286000"/>
            <a:ext cx="8228520" cy="172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760" algn="just">
              <a:lnSpc>
                <a:spcPct val="150000"/>
              </a:lnSpc>
              <a:spcBef>
                <a:spcPts val="479"/>
              </a:spcBef>
              <a:spcAft>
                <a:spcPts val="601"/>
              </a:spcAft>
              <a:buClr>
                <a:srgbClr val="FFFFFF"/>
              </a:buClr>
              <a:buSzPct val="130000"/>
              <a:buFont typeface="Arial"/>
              <a:buChar char="•"/>
            </a:pPr>
            <a:r>
              <a:rPr lang="en-US" sz="2400" b="1" strike="noStrike" cap="small" spc="-1">
                <a:solidFill>
                  <a:srgbClr val="FFFFFF"/>
                </a:solidFill>
                <a:latin typeface="Century Gothic"/>
                <a:ea typeface="DejaVu Sans"/>
              </a:rPr>
              <a:t>If ,You fly in a plane 100 times plane crashes 5 times due to software error then ,will you travel through plane?</a:t>
            </a:r>
            <a:endParaRPr lang="en-US" sz="2400" b="0" strike="noStrike" spc="-1">
              <a:latin typeface="Arial"/>
            </a:endParaRPr>
          </a:p>
          <a:p>
            <a:pPr>
              <a:lnSpc>
                <a:spcPct val="150000"/>
              </a:lnSpc>
              <a:spcBef>
                <a:spcPts val="479"/>
              </a:spcBef>
              <a:spcAft>
                <a:spcPts val="601"/>
              </a:spcAft>
            </a:pPr>
            <a:endParaRPr lang="en-US" sz="24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Model Based Verification Techniques</a:t>
            </a:r>
            <a:endParaRPr lang="en-US" sz="3600" b="0" strike="noStrike" spc="-1">
              <a:latin typeface="Arial"/>
            </a:endParaRPr>
          </a:p>
        </p:txBody>
      </p:sp>
      <p:sp>
        <p:nvSpPr>
          <p:cNvPr id="126" name="Content Placeholder 2"/>
          <p:cNvSpPr/>
          <p:nvPr/>
        </p:nvSpPr>
        <p:spPr>
          <a:xfrm>
            <a:off x="619498" y="2120349"/>
            <a:ext cx="7510320" cy="299499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96000"/>
          </a:bodyPr>
          <a:lstStyle/>
          <a:p>
            <a:pPr marL="285840" indent="-284760">
              <a:lnSpc>
                <a:spcPct val="150000"/>
              </a:lnSpc>
              <a:spcBef>
                <a:spcPts val="479"/>
              </a:spcBef>
              <a:spcAft>
                <a:spcPts val="601"/>
              </a:spcAft>
              <a:buClr>
                <a:srgbClr val="FFFFFF"/>
              </a:buClr>
              <a:buSzPct val="130000"/>
              <a:buFont typeface="Arial"/>
              <a:buChar char="•"/>
            </a:pPr>
            <a:endParaRPr lang="en-US" sz="1400" b="0" strike="noStrike" spc="-1" dirty="0">
              <a:latin typeface="Arial"/>
            </a:endParaRPr>
          </a:p>
        </p:txBody>
      </p:sp>
      <p:sp>
        <p:nvSpPr>
          <p:cNvPr id="3" name="Subtitle 2">
            <a:extLst>
              <a:ext uri="{FF2B5EF4-FFF2-40B4-BE49-F238E27FC236}">
                <a16:creationId xmlns:a16="http://schemas.microsoft.com/office/drawing/2014/main" id="{084051BD-0C23-471C-A780-BE02174ACFDA}"/>
              </a:ext>
            </a:extLst>
          </p:cNvPr>
          <p:cNvSpPr>
            <a:spLocks noGrp="1"/>
          </p:cNvSpPr>
          <p:nvPr>
            <p:ph type="subTitle"/>
          </p:nvPr>
        </p:nvSpPr>
        <p:spPr>
          <a:xfrm>
            <a:off x="457200" y="2120349"/>
            <a:ext cx="8229240" cy="3977280"/>
          </a:xfrm>
        </p:spPr>
        <p:txBody>
          <a:bodyPr/>
          <a:lstStyle/>
          <a:p>
            <a:pPr marL="285840" indent="-284760">
              <a:lnSpc>
                <a:spcPct val="150000"/>
              </a:lnSpc>
              <a:spcBef>
                <a:spcPts val="479"/>
              </a:spcBef>
              <a:spcAft>
                <a:spcPts val="601"/>
              </a:spcAft>
              <a:buClr>
                <a:srgbClr val="FFFFFF"/>
              </a:buClr>
              <a:buSzPct val="130000"/>
              <a:buFont typeface="Arial"/>
              <a:buChar char="•"/>
            </a:pPr>
            <a:r>
              <a:rPr lang="en-US" sz="2000" b="0" strike="noStrike" cap="small" spc="-1" dirty="0">
                <a:solidFill>
                  <a:srgbClr val="FFFFFF"/>
                </a:solidFill>
                <a:latin typeface="Century Gothic"/>
                <a:ea typeface="DejaVu Sans"/>
              </a:rPr>
              <a:t>These verification techniques are based on models describing the possible system behavior in a mathematically precise and unambiguous manner. </a:t>
            </a:r>
            <a:endParaRPr lang="en-US" sz="2000" b="0" strike="noStrike" spc="-1" dirty="0">
              <a:latin typeface="Arial"/>
            </a:endParaRPr>
          </a:p>
          <a:p>
            <a:pPr marL="285840" indent="-284760">
              <a:lnSpc>
                <a:spcPct val="150000"/>
              </a:lnSpc>
              <a:spcBef>
                <a:spcPts val="479"/>
              </a:spcBef>
              <a:spcAft>
                <a:spcPts val="601"/>
              </a:spcAft>
              <a:buClr>
                <a:srgbClr val="FFFFFF"/>
              </a:buClr>
              <a:buSzPct val="130000"/>
              <a:buFont typeface="Arial"/>
              <a:buChar char="•"/>
            </a:pPr>
            <a:r>
              <a:rPr lang="en-US" sz="2000" b="0" strike="noStrike" cap="small" spc="-1" dirty="0">
                <a:solidFill>
                  <a:srgbClr val="FFFFFF"/>
                </a:solidFill>
                <a:latin typeface="Century Gothic"/>
                <a:ea typeface="DejaVu Sans"/>
              </a:rPr>
              <a:t>prior to any form of verification</a:t>
            </a:r>
            <a:endParaRPr lang="en-US" sz="2000" b="0" strike="noStrike" spc="-1" dirty="0">
              <a:latin typeface="Arial"/>
            </a:endParaRPr>
          </a:p>
          <a:p>
            <a:pPr marL="285840" indent="-284760">
              <a:lnSpc>
                <a:spcPct val="150000"/>
              </a:lnSpc>
              <a:spcBef>
                <a:spcPts val="479"/>
              </a:spcBef>
              <a:spcAft>
                <a:spcPts val="601"/>
              </a:spcAft>
              <a:buClr>
                <a:srgbClr val="FFFFFF"/>
              </a:buClr>
              <a:buSzPct val="130000"/>
              <a:buFont typeface="Arial"/>
              <a:buChar char="•"/>
            </a:pPr>
            <a:r>
              <a:rPr lang="en-US" sz="2000" b="0" strike="noStrike" cap="small" spc="-1" dirty="0">
                <a:solidFill>
                  <a:srgbClr val="FFFFFF"/>
                </a:solidFill>
                <a:latin typeface="Century Gothic"/>
                <a:ea typeface="DejaVu Sans"/>
              </a:rPr>
              <a:t>the accurate modeling of systems often leads to the discovery of incompleteness, ambiguities, and inconsistencies in informal system specifications</a:t>
            </a:r>
            <a:endParaRPr lang="en-US" sz="2000" b="0" strike="noStrike" spc="-1" dirty="0">
              <a:latin typeface="Arial"/>
            </a:endParaRPr>
          </a:p>
          <a:p>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Model Based Verification Techniques contd..</a:t>
            </a:r>
            <a:endParaRPr lang="en-US" sz="3600" b="0" strike="noStrike" spc="-1">
              <a:latin typeface="Arial"/>
            </a:endParaRPr>
          </a:p>
        </p:txBody>
      </p:sp>
      <p:sp>
        <p:nvSpPr>
          <p:cNvPr id="128"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97000"/>
          </a:bodyPr>
          <a:lstStyle/>
          <a:p>
            <a:pPr marL="285840" indent="-284760">
              <a:lnSpc>
                <a:spcPct val="150000"/>
              </a:lnSpc>
              <a:spcBef>
                <a:spcPts val="479"/>
              </a:spcBef>
              <a:spcAft>
                <a:spcPts val="601"/>
              </a:spcAft>
              <a:buClr>
                <a:srgbClr val="FFFFFF"/>
              </a:buClr>
              <a:buSzPct val="130000"/>
              <a:buFont typeface="Arial"/>
              <a:buChar char="•"/>
            </a:pPr>
            <a:r>
              <a:rPr lang="en-US" b="0" strike="noStrike" cap="small" spc="-1" dirty="0">
                <a:solidFill>
                  <a:srgbClr val="FFFFFF"/>
                </a:solidFill>
                <a:latin typeface="Century Gothic"/>
                <a:ea typeface="DejaVu Sans"/>
              </a:rPr>
              <a:t>The system models are accompanied by algorithms that systematically explore all states of the system model.</a:t>
            </a:r>
            <a:endParaRPr lang="en-US" b="0" strike="noStrike" spc="-1" dirty="0">
              <a:latin typeface="Arial"/>
            </a:endParaRPr>
          </a:p>
          <a:p>
            <a:pPr marL="285840" indent="-284760">
              <a:lnSpc>
                <a:spcPct val="150000"/>
              </a:lnSpc>
              <a:spcBef>
                <a:spcPts val="479"/>
              </a:spcBef>
              <a:spcAft>
                <a:spcPts val="601"/>
              </a:spcAft>
              <a:buClr>
                <a:srgbClr val="FFFFFF"/>
              </a:buClr>
              <a:buSzPct val="130000"/>
              <a:buFont typeface="Arial"/>
              <a:buChar char="•"/>
            </a:pPr>
            <a:r>
              <a:rPr lang="en-US" b="0" strike="noStrike" cap="small" spc="-1" dirty="0">
                <a:solidFill>
                  <a:srgbClr val="FFFFFF"/>
                </a:solidFill>
                <a:latin typeface="Century Gothic"/>
                <a:ea typeface="DejaVu Sans"/>
              </a:rPr>
              <a:t>This provides the basis for a whole range of verification techniques ranging from an exhaustive exploration (model checking) to experiments with a restrictive set of scenarios in the model (simulation), or in reality (testing). </a:t>
            </a:r>
            <a:endParaRPr lang="en-US" b="0" strike="noStrike" spc="-1" dirty="0">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sp>
      <p:sp>
        <p:nvSpPr>
          <p:cNvPr id="130"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Any verification using model-based techniques is only as good as the model of the system.</a:t>
            </a:r>
            <a:endParaRPr lang="en-US" sz="24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sp>
      <p:sp>
        <p:nvSpPr>
          <p:cNvPr id="132"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70000"/>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dirty="0">
                <a:solidFill>
                  <a:srgbClr val="FFFFFF"/>
                </a:solidFill>
                <a:latin typeface="Century Gothic"/>
                <a:ea typeface="DejaVu Sans"/>
              </a:rPr>
              <a:t>Model checking is a verification technique that explores all possible system states in a brute-force manner.</a:t>
            </a:r>
            <a:endParaRPr lang="en-US" sz="2400" b="0" strike="noStrike" spc="-1" dirty="0">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dirty="0">
                <a:solidFill>
                  <a:srgbClr val="FFFFFF"/>
                </a:solidFill>
                <a:latin typeface="Century Gothic"/>
                <a:ea typeface="DejaVu Sans"/>
              </a:rPr>
              <a:t>Similar to a computer chess program that checks possible moves, a model checker, the software tool that performs the model checking, examines all possible system scenarios in a systematic manner. </a:t>
            </a:r>
            <a:endParaRPr lang="en-US" sz="2400" b="0" strike="noStrike" spc="-1" dirty="0">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sp>
      <p:sp>
        <p:nvSpPr>
          <p:cNvPr id="134"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In this way, it can be shown that a given system model truly satisfies a certain property.</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It is a real challenge to examine the largest possible state spaces that can be treated with current means, i.e., processors and memories.</a:t>
            </a:r>
            <a:endParaRPr lang="en-US" sz="2400" b="0" strike="noStrike" spc="-1">
              <a:latin typeface="Arial"/>
            </a:endParaRPr>
          </a:p>
          <a:p>
            <a:pPr>
              <a:lnSpc>
                <a:spcPct val="150000"/>
              </a:lnSpc>
              <a:spcBef>
                <a:spcPts val="479"/>
              </a:spcBef>
              <a:spcAft>
                <a:spcPts val="601"/>
              </a:spcAft>
            </a:pPr>
            <a:endParaRPr lang="en-US" sz="24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sp>
      <p:sp>
        <p:nvSpPr>
          <p:cNvPr id="136" name="Content Placeholder 2"/>
          <p:cNvSpPr/>
          <p:nvPr/>
        </p:nvSpPr>
        <p:spPr>
          <a:xfrm>
            <a:off x="565061" y="1730328"/>
            <a:ext cx="7510320" cy="240557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93500"/>
          </a:bodyPr>
          <a:lstStyle/>
          <a:p>
            <a:pPr marL="285840" indent="-284760">
              <a:lnSpc>
                <a:spcPct val="150000"/>
              </a:lnSpc>
              <a:spcBef>
                <a:spcPts val="479"/>
              </a:spcBef>
              <a:spcAft>
                <a:spcPts val="601"/>
              </a:spcAft>
              <a:buClr>
                <a:srgbClr val="FFFFFF"/>
              </a:buClr>
              <a:buSzPct val="130000"/>
              <a:buFont typeface="Arial"/>
              <a:buChar char="•"/>
            </a:pPr>
            <a:r>
              <a:rPr lang="en-US" sz="1400" b="0" strike="noStrike" cap="small" spc="-1" dirty="0">
                <a:solidFill>
                  <a:srgbClr val="FFFFFF"/>
                </a:solidFill>
                <a:latin typeface="Century Gothic"/>
                <a:ea typeface="DejaVu Sans"/>
              </a:rPr>
              <a:t>Typical properties that can be checked using model checking are of a qualitative nature.</a:t>
            </a:r>
            <a:endParaRPr lang="en-US" sz="1400" b="0" strike="noStrike" spc="-1" dirty="0">
              <a:latin typeface="Arial"/>
            </a:endParaRPr>
          </a:p>
          <a:p>
            <a:pPr marL="285840" indent="-284760">
              <a:lnSpc>
                <a:spcPct val="150000"/>
              </a:lnSpc>
              <a:spcBef>
                <a:spcPts val="479"/>
              </a:spcBef>
              <a:spcAft>
                <a:spcPts val="601"/>
              </a:spcAft>
              <a:buClr>
                <a:srgbClr val="FFFFFF"/>
              </a:buClr>
              <a:buSzPct val="130000"/>
              <a:buFont typeface="Arial"/>
              <a:buChar char="•"/>
            </a:pPr>
            <a:r>
              <a:rPr lang="en-US" sz="1400" b="0" strike="noStrike" cap="small" spc="-1" dirty="0">
                <a:solidFill>
                  <a:srgbClr val="FFFFFF"/>
                </a:solidFill>
                <a:latin typeface="Century Gothic"/>
                <a:ea typeface="DejaVu Sans"/>
              </a:rPr>
              <a:t>Is the generated result OK?, Can the system reach a deadlock situation, e.g., when two concurrent programs are waiting for each other and thus halting the entire system?</a:t>
            </a:r>
            <a:endParaRPr lang="en-US" sz="1400" b="0" strike="noStrike" spc="-1" dirty="0">
              <a:latin typeface="Arial"/>
            </a:endParaRPr>
          </a:p>
          <a:p>
            <a:pPr marL="285840" indent="-284760">
              <a:lnSpc>
                <a:spcPct val="150000"/>
              </a:lnSpc>
              <a:spcBef>
                <a:spcPts val="479"/>
              </a:spcBef>
              <a:spcAft>
                <a:spcPts val="601"/>
              </a:spcAft>
              <a:buClr>
                <a:srgbClr val="FFFFFF"/>
              </a:buClr>
              <a:buSzPct val="130000"/>
              <a:buFont typeface="Arial"/>
              <a:buChar char="•"/>
            </a:pPr>
            <a:r>
              <a:rPr lang="en-US" sz="1400" b="0" strike="noStrike" cap="small" spc="-1" dirty="0">
                <a:solidFill>
                  <a:srgbClr val="FFFFFF"/>
                </a:solidFill>
                <a:latin typeface="Century Gothic"/>
                <a:ea typeface="DejaVu Sans"/>
              </a:rPr>
              <a:t>But also timing properties can be checked:</a:t>
            </a:r>
            <a:endParaRPr lang="en-US" sz="1400" b="0" strike="noStrike" spc="-1" dirty="0">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sp>
      <p:sp>
        <p:nvSpPr>
          <p:cNvPr id="138"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Model checking has been successfully applied to several ICT systems and their applications.</a:t>
            </a:r>
            <a:endParaRPr lang="en-US" sz="2400" b="0" strike="noStrike" spc="-1">
              <a:latin typeface="Arial"/>
            </a:endParaRPr>
          </a:p>
          <a:p>
            <a:pPr>
              <a:lnSpc>
                <a:spcPct val="150000"/>
              </a:lnSpc>
              <a:spcBef>
                <a:spcPts val="479"/>
              </a:spcBef>
              <a:spcAft>
                <a:spcPts val="601"/>
              </a:spcAft>
            </a:pPr>
            <a:endParaRPr lang="en-US" sz="24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sp>
      <p:sp>
        <p:nvSpPr>
          <p:cNvPr id="140"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sp>
      <p:pic>
        <p:nvPicPr>
          <p:cNvPr id="141" name="Picture 3"/>
          <p:cNvPicPr/>
          <p:nvPr/>
        </p:nvPicPr>
        <p:blipFill>
          <a:blip r:embed="rId2"/>
          <a:stretch/>
        </p:blipFill>
        <p:spPr>
          <a:xfrm>
            <a:off x="0" y="331560"/>
            <a:ext cx="9142920" cy="6193440"/>
          </a:xfrm>
          <a:prstGeom prst="rect">
            <a:avLst/>
          </a:prstGeom>
          <a:ln w="0">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Characteristics of Model Checking</a:t>
            </a:r>
            <a:endParaRPr lang="en-US" sz="3600" b="0" strike="noStrike" spc="-1">
              <a:latin typeface="Arial"/>
            </a:endParaRPr>
          </a:p>
        </p:txBody>
      </p:sp>
      <p:sp>
        <p:nvSpPr>
          <p:cNvPr id="143"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Model checking is an automated technique that, given a finite-state model of a system and a formal property, systematically checks whether this property holds for (a given state in) that model.</a:t>
            </a:r>
            <a:endParaRPr lang="en-US" sz="2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Book</a:t>
            </a:r>
            <a:endParaRPr lang="en-US" sz="3600" b="0" strike="noStrike" spc="-1">
              <a:latin typeface="Arial"/>
            </a:endParaRPr>
          </a:p>
        </p:txBody>
      </p:sp>
      <p:sp>
        <p:nvSpPr>
          <p:cNvPr id="82" name="Content Placeholder 4"/>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The b method an introduction by Steve Schneider</a:t>
            </a:r>
            <a:endParaRPr lang="en-US" sz="2400" b="0" strike="noStrike" spc="-1">
              <a:latin typeface="Arial"/>
            </a:endParaRPr>
          </a:p>
          <a:p>
            <a:pPr>
              <a:lnSpc>
                <a:spcPct val="150000"/>
              </a:lnSpc>
              <a:spcBef>
                <a:spcPts val="479"/>
              </a:spcBef>
              <a:spcAft>
                <a:spcPts val="601"/>
              </a:spcAft>
            </a:pPr>
            <a:endParaRPr lang="en-US" sz="2400" b="0" strike="noStrike" spc="-1">
              <a:latin typeface="Arial"/>
            </a:endParaRPr>
          </a:p>
        </p:txBody>
      </p:sp>
      <p:pic>
        <p:nvPicPr>
          <p:cNvPr id="83" name="Picture 2"/>
          <p:cNvPicPr/>
          <p:nvPr/>
        </p:nvPicPr>
        <p:blipFill>
          <a:blip r:embed="rId2"/>
          <a:stretch/>
        </p:blipFill>
        <p:spPr>
          <a:xfrm>
            <a:off x="6475680" y="3200400"/>
            <a:ext cx="2210400" cy="2376360"/>
          </a:xfrm>
          <a:prstGeom prst="rect">
            <a:avLst/>
          </a:prstGeom>
          <a:ln w="0">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Dijkstra’s game</a:t>
            </a:r>
            <a:endParaRPr lang="en-US" sz="3600" b="0" strike="noStrike" spc="-1">
              <a:latin typeface="Arial"/>
            </a:endParaRPr>
          </a:p>
        </p:txBody>
      </p:sp>
      <p:pic>
        <p:nvPicPr>
          <p:cNvPr id="145" name="Picture 2"/>
          <p:cNvPicPr/>
          <p:nvPr/>
        </p:nvPicPr>
        <p:blipFill>
          <a:blip r:embed="rId2"/>
          <a:stretch/>
        </p:blipFill>
        <p:spPr>
          <a:xfrm>
            <a:off x="1828800" y="2209680"/>
            <a:ext cx="5409000" cy="4037400"/>
          </a:xfrm>
          <a:prstGeom prst="rect">
            <a:avLst/>
          </a:prstGeom>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itle 1"/>
          <p:cNvSpPr/>
          <p:nvPr/>
        </p:nvSpPr>
        <p:spPr>
          <a:xfrm>
            <a:off x="228600" y="228600"/>
            <a:ext cx="8228520" cy="114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Dijkstra’s game contd..</a:t>
            </a:r>
            <a:endParaRPr lang="en-US" sz="3600" b="0" strike="noStrike" spc="-1">
              <a:latin typeface="Arial"/>
            </a:endParaRPr>
          </a:p>
        </p:txBody>
      </p:sp>
      <p:sp>
        <p:nvSpPr>
          <p:cNvPr id="147" name="Content Placeholder 2"/>
          <p:cNvSpPr/>
          <p:nvPr/>
        </p:nvSpPr>
        <p:spPr>
          <a:xfrm>
            <a:off x="457200" y="1600200"/>
            <a:ext cx="8228520" cy="472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76000"/>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Consider the following game to be played by a single person with an urn/jar and as many </a:t>
            </a:r>
            <a:r>
              <a:rPr lang="en-US" sz="2400" b="1" strike="noStrike" cap="small" spc="-1">
                <a:solidFill>
                  <a:srgbClr val="FFFFFF"/>
                </a:solidFill>
                <a:latin typeface="Century Gothic"/>
                <a:ea typeface="DejaVu Sans"/>
              </a:rPr>
              <a:t>w</a:t>
            </a:r>
            <a:r>
              <a:rPr lang="en-US" sz="2400" b="0" strike="noStrike" cap="small" spc="-1">
                <a:solidFill>
                  <a:srgbClr val="FFFFFF"/>
                </a:solidFill>
                <a:latin typeface="Century Gothic"/>
                <a:ea typeface="DejaVu Sans"/>
              </a:rPr>
              <a:t> white balls and</a:t>
            </a:r>
            <a:r>
              <a:rPr lang="en-US" sz="2400" b="1" strike="noStrike" cap="small" spc="-1">
                <a:solidFill>
                  <a:srgbClr val="FFFFFF"/>
                </a:solidFill>
                <a:latin typeface="Century Gothic"/>
                <a:ea typeface="DejaVu Sans"/>
              </a:rPr>
              <a:t> b </a:t>
            </a:r>
            <a:r>
              <a:rPr lang="en-US" sz="2400" b="0" strike="noStrike" cap="small" spc="-1">
                <a:solidFill>
                  <a:srgbClr val="FFFFFF"/>
                </a:solidFill>
                <a:latin typeface="Century Gothic"/>
                <a:ea typeface="DejaVu Sans"/>
              </a:rPr>
              <a:t>black balls as he needs. </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To begin with, an arbitrary positive number of balls is put into the urn and as long as the urn contains two or more balls, the player repeats the following moves:</a:t>
            </a:r>
            <a:endParaRPr lang="en-US" sz="24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 he shakes the urn and, without looking, he takes two balls from the urn;</a:t>
            </a:r>
            <a:endParaRPr lang="en-US" sz="22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Dijkstra’s game contd..</a:t>
            </a:r>
            <a:endParaRPr lang="en-US" sz="3600" b="0" strike="noStrike" spc="-1">
              <a:latin typeface="Arial"/>
            </a:endParaRPr>
          </a:p>
        </p:txBody>
      </p:sp>
      <p:sp>
        <p:nvSpPr>
          <p:cNvPr id="149" name="Content Placeholder 2"/>
          <p:cNvSpPr/>
          <p:nvPr/>
        </p:nvSpPr>
        <p:spPr>
          <a:xfrm>
            <a:off x="457200" y="2163960"/>
            <a:ext cx="8228520" cy="4388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97000"/>
          </a:bodyPr>
          <a:lstStyle/>
          <a:p>
            <a:pPr marL="285840" indent="-284760">
              <a:lnSpc>
                <a:spcPct val="150000"/>
              </a:lnSpc>
              <a:spcBef>
                <a:spcPts val="479"/>
              </a:spcBef>
              <a:spcAft>
                <a:spcPts val="601"/>
              </a:spcAft>
              <a:buClr>
                <a:srgbClr val="FFFFFF"/>
              </a:buClr>
              <a:buSzPct val="130000"/>
              <a:buFont typeface="Arial"/>
              <a:buChar char="•"/>
            </a:pPr>
            <a:r>
              <a:rPr lang="en-US" sz="1600" b="0" strike="noStrike" cap="small" spc="-1" dirty="0">
                <a:solidFill>
                  <a:srgbClr val="FFFFFF"/>
                </a:solidFill>
                <a:latin typeface="Century Gothic"/>
                <a:ea typeface="DejaVu Sans"/>
              </a:rPr>
              <a:t>Rule 1</a:t>
            </a:r>
            <a:endParaRPr lang="en-US" sz="1600" b="0" strike="noStrike" spc="-1" dirty="0">
              <a:latin typeface="Arial"/>
            </a:endParaRPr>
          </a:p>
          <a:p>
            <a:pPr marL="743040" lvl="1" indent="-284760">
              <a:lnSpc>
                <a:spcPct val="150000"/>
              </a:lnSpc>
              <a:spcBef>
                <a:spcPts val="439"/>
              </a:spcBef>
              <a:spcAft>
                <a:spcPts val="601"/>
              </a:spcAft>
              <a:buClr>
                <a:srgbClr val="FFFFFF"/>
              </a:buClr>
              <a:buSzPct val="130000"/>
              <a:buFont typeface="Arial"/>
              <a:buChar char="•"/>
            </a:pPr>
            <a:r>
              <a:rPr lang="en-US" sz="1400" b="0" strike="noStrike" cap="small" spc="-1" dirty="0">
                <a:solidFill>
                  <a:srgbClr val="FFFFFF"/>
                </a:solidFill>
                <a:latin typeface="Century Gothic"/>
                <a:ea typeface="DejaVu Sans"/>
              </a:rPr>
              <a:t> if those two balls have the same color </a:t>
            </a:r>
            <a:endParaRPr lang="en-US" sz="1400" b="0" strike="noStrike" spc="-1" dirty="0">
              <a:latin typeface="Arial"/>
            </a:endParaRPr>
          </a:p>
          <a:p>
            <a:pPr marL="1200240" lvl="2" indent="-284760">
              <a:lnSpc>
                <a:spcPct val="150000"/>
              </a:lnSpc>
              <a:spcBef>
                <a:spcPts val="400"/>
              </a:spcBef>
              <a:spcAft>
                <a:spcPts val="601"/>
              </a:spcAft>
              <a:buClr>
                <a:srgbClr val="FFFFFF"/>
              </a:buClr>
              <a:buSzPct val="130000"/>
              <a:buFont typeface="Arial"/>
              <a:buChar char="•"/>
            </a:pPr>
            <a:r>
              <a:rPr lang="en-US" sz="1200" b="0" strike="noStrike" cap="small" spc="-1" dirty="0">
                <a:solidFill>
                  <a:srgbClr val="FFFFFF"/>
                </a:solidFill>
                <a:latin typeface="Century Gothic"/>
                <a:ea typeface="DejaVu Sans"/>
              </a:rPr>
              <a:t>he throws one black ball into the urn,</a:t>
            </a:r>
            <a:endParaRPr lang="en-US" sz="1200" b="0" strike="noStrike" spc="-1" dirty="0">
              <a:latin typeface="Arial"/>
            </a:endParaRPr>
          </a:p>
          <a:p>
            <a:pPr marL="285840" indent="-284760">
              <a:lnSpc>
                <a:spcPct val="150000"/>
              </a:lnSpc>
              <a:spcBef>
                <a:spcPts val="479"/>
              </a:spcBef>
              <a:spcAft>
                <a:spcPts val="601"/>
              </a:spcAft>
              <a:buClr>
                <a:srgbClr val="FFFFFF"/>
              </a:buClr>
              <a:buSzPct val="130000"/>
              <a:buFont typeface="Arial"/>
              <a:buChar char="•"/>
            </a:pPr>
            <a:r>
              <a:rPr lang="en-US" sz="1600" b="0" strike="noStrike" cap="small" spc="-1" dirty="0">
                <a:solidFill>
                  <a:srgbClr val="FFFFFF"/>
                </a:solidFill>
                <a:latin typeface="Century Gothic"/>
                <a:ea typeface="DejaVu Sans"/>
              </a:rPr>
              <a:t>Rule 2</a:t>
            </a:r>
            <a:endParaRPr lang="en-US" sz="1600" b="0" strike="noStrike" spc="-1" dirty="0">
              <a:latin typeface="Arial"/>
            </a:endParaRPr>
          </a:p>
          <a:p>
            <a:pPr marL="1200240" lvl="2" indent="-284760">
              <a:lnSpc>
                <a:spcPct val="150000"/>
              </a:lnSpc>
              <a:spcBef>
                <a:spcPts val="400"/>
              </a:spcBef>
              <a:spcAft>
                <a:spcPts val="601"/>
              </a:spcAft>
              <a:buClr>
                <a:srgbClr val="FFFFFF"/>
              </a:buClr>
              <a:buSzPct val="130000"/>
              <a:buFont typeface="Arial"/>
              <a:buChar char="•"/>
            </a:pPr>
            <a:r>
              <a:rPr lang="en-US" sz="1200" b="0" strike="noStrike" cap="small" spc="-1" dirty="0">
                <a:solidFill>
                  <a:srgbClr val="FFFFFF"/>
                </a:solidFill>
                <a:latin typeface="Century Gothic"/>
                <a:ea typeface="DejaVu Sans"/>
              </a:rPr>
              <a:t> otherwise he returns one white ball into the urn</a:t>
            </a:r>
            <a:endParaRPr lang="en-US" sz="1200" b="0" strike="noStrike" spc="-1" dirty="0">
              <a:latin typeface="Arial"/>
            </a:endParaRPr>
          </a:p>
          <a:p>
            <a:pPr marL="743040" lvl="1" indent="-284760">
              <a:lnSpc>
                <a:spcPct val="150000"/>
              </a:lnSpc>
              <a:spcBef>
                <a:spcPts val="439"/>
              </a:spcBef>
              <a:spcAft>
                <a:spcPts val="601"/>
              </a:spcAft>
              <a:buClr>
                <a:srgbClr val="FFFFFF"/>
              </a:buClr>
              <a:buSzPct val="130000"/>
              <a:buFont typeface="Arial"/>
              <a:buChar char="•"/>
            </a:pPr>
            <a:r>
              <a:rPr lang="en-US" sz="1400" b="0" strike="noStrike" cap="small" spc="-1" dirty="0">
                <a:solidFill>
                  <a:srgbClr val="FFFFFF"/>
                </a:solidFill>
                <a:latin typeface="Century Gothic"/>
                <a:ea typeface="DejaVu Sans"/>
              </a:rPr>
              <a:t> Because each move decreases the total number of balls into the urn by 1, the game is guaranteed to terminate after a finite number of moves and it is not difficult to see that the game ends with exactly 1 ball in the urn. </a:t>
            </a:r>
            <a:endParaRPr lang="en-US" sz="1400" b="0" strike="noStrike" spc="-1" dirty="0">
              <a:latin typeface="Arial"/>
            </a:endParaRPr>
          </a:p>
          <a:p>
            <a:pPr>
              <a:lnSpc>
                <a:spcPct val="150000"/>
              </a:lnSpc>
              <a:spcBef>
                <a:spcPts val="479"/>
              </a:spcBef>
              <a:spcAft>
                <a:spcPts val="601"/>
              </a:spcAft>
            </a:pPr>
            <a:endParaRPr lang="en-US" sz="1400" b="0" strike="noStrike" spc="-1" dirty="0">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Dijkstra’s game contd..</a:t>
            </a:r>
            <a:endParaRPr lang="en-US" sz="3600" b="0" strike="noStrike" spc="-1">
              <a:latin typeface="Arial"/>
            </a:endParaRPr>
          </a:p>
        </p:txBody>
      </p:sp>
      <p:sp>
        <p:nvSpPr>
          <p:cNvPr id="151" name="Content Placeholder 2"/>
          <p:cNvSpPr/>
          <p:nvPr/>
        </p:nvSpPr>
        <p:spPr>
          <a:xfrm>
            <a:off x="457200" y="2240280"/>
            <a:ext cx="8228520" cy="4388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The question is: </a:t>
            </a:r>
            <a:endParaRPr lang="en-US" sz="24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What can we say about the color of the final ball when we are given the initial contents of the urn?’”</a:t>
            </a:r>
            <a:endParaRPr lang="en-US" sz="22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Difficult to answer</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Lets play the same game with different number of balls.</a:t>
            </a:r>
            <a:endParaRPr lang="en-US" sz="2400" b="0" strike="noStrike" spc="-1">
              <a:latin typeface="Arial"/>
            </a:endParaRPr>
          </a:p>
          <a:p>
            <a:pPr>
              <a:lnSpc>
                <a:spcPct val="150000"/>
              </a:lnSpc>
              <a:spcBef>
                <a:spcPts val="479"/>
              </a:spcBef>
              <a:spcAft>
                <a:spcPts val="601"/>
              </a:spcAft>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Dijkstra’s game contd..</a:t>
            </a:r>
            <a:endParaRPr lang="en-US" sz="3600" b="0" strike="noStrike" spc="-1">
              <a:latin typeface="Arial"/>
            </a:endParaRPr>
          </a:p>
        </p:txBody>
      </p:sp>
      <p:sp>
        <p:nvSpPr>
          <p:cNvPr id="153" name="Content Placeholder 2"/>
          <p:cNvSpPr/>
          <p:nvPr/>
        </p:nvSpPr>
        <p:spPr>
          <a:xfrm>
            <a:off x="457200" y="1981080"/>
            <a:ext cx="4037400" cy="452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99500"/>
          </a:bodyPr>
          <a:lstStyle/>
          <a:p>
            <a:pPr marL="285840" indent="-284760">
              <a:lnSpc>
                <a:spcPct val="150000"/>
              </a:lnSpc>
              <a:spcBef>
                <a:spcPts val="479"/>
              </a:spcBef>
              <a:spcAft>
                <a:spcPts val="601"/>
              </a:spcAft>
              <a:buClr>
                <a:srgbClr val="FFFFFF"/>
              </a:buClr>
              <a:buSzPct val="130000"/>
              <a:buFont typeface="Arial"/>
              <a:buChar char="•"/>
            </a:pPr>
            <a:r>
              <a:rPr lang="en-US" b="0" strike="noStrike" cap="small" spc="-1" dirty="0">
                <a:solidFill>
                  <a:srgbClr val="FFFFFF"/>
                </a:solidFill>
                <a:latin typeface="Century Gothic"/>
                <a:ea typeface="DejaVu Sans"/>
              </a:rPr>
              <a:t>One ball game</a:t>
            </a:r>
            <a:endParaRPr lang="en-US" b="0" strike="noStrike" spc="-1" dirty="0">
              <a:latin typeface="Arial"/>
            </a:endParaRPr>
          </a:p>
          <a:p>
            <a:pPr marL="743040" lvl="1" indent="-284760">
              <a:lnSpc>
                <a:spcPct val="150000"/>
              </a:lnSpc>
              <a:spcBef>
                <a:spcPts val="439"/>
              </a:spcBef>
              <a:spcAft>
                <a:spcPts val="601"/>
              </a:spcAft>
              <a:buClr>
                <a:srgbClr val="FFFFFF"/>
              </a:buClr>
              <a:buSzPct val="130000"/>
              <a:buFont typeface="Arial"/>
              <a:buChar char="•"/>
            </a:pPr>
            <a:r>
              <a:rPr lang="en-US" sz="1600" b="0" strike="noStrike" cap="small" spc="-1" dirty="0">
                <a:solidFill>
                  <a:srgbClr val="FFFFFF"/>
                </a:solidFill>
                <a:latin typeface="Century Gothic"/>
                <a:ea typeface="DejaVu Sans"/>
              </a:rPr>
              <a:t>The game will end without playing</a:t>
            </a:r>
            <a:endParaRPr lang="en-US" sz="1600" b="0" strike="noStrike" spc="-1" dirty="0">
              <a:latin typeface="Arial"/>
            </a:endParaRPr>
          </a:p>
          <a:p>
            <a:pPr marL="285840" indent="-284760">
              <a:lnSpc>
                <a:spcPct val="150000"/>
              </a:lnSpc>
              <a:spcBef>
                <a:spcPts val="479"/>
              </a:spcBef>
              <a:spcAft>
                <a:spcPts val="601"/>
              </a:spcAft>
              <a:buClr>
                <a:srgbClr val="FFFFFF"/>
              </a:buClr>
              <a:buSzPct val="130000"/>
              <a:buFont typeface="Arial"/>
              <a:buChar char="•"/>
            </a:pPr>
            <a:r>
              <a:rPr lang="en-US" b="0" strike="noStrike" cap="small" spc="-1" dirty="0">
                <a:solidFill>
                  <a:srgbClr val="FFFFFF"/>
                </a:solidFill>
                <a:latin typeface="Century Gothic"/>
                <a:ea typeface="DejaVu Sans"/>
              </a:rPr>
              <a:t>Two balls game</a:t>
            </a:r>
            <a:endParaRPr lang="en-US" b="0" strike="noStrike" spc="-1" dirty="0">
              <a:latin typeface="Arial"/>
            </a:endParaRPr>
          </a:p>
          <a:p>
            <a:pPr marL="743040" lvl="1" indent="-284760">
              <a:lnSpc>
                <a:spcPct val="150000"/>
              </a:lnSpc>
              <a:spcBef>
                <a:spcPts val="439"/>
              </a:spcBef>
              <a:spcAft>
                <a:spcPts val="601"/>
              </a:spcAft>
              <a:buClr>
                <a:srgbClr val="FFFFFF"/>
              </a:buClr>
              <a:buSzPct val="130000"/>
              <a:buFont typeface="Arial"/>
              <a:buChar char="•"/>
            </a:pPr>
            <a:r>
              <a:rPr lang="en-US" sz="1600" b="0" strike="noStrike" cap="small" spc="-1" dirty="0">
                <a:solidFill>
                  <a:srgbClr val="FFFFFF"/>
                </a:solidFill>
                <a:latin typeface="Century Gothic"/>
                <a:ea typeface="DejaVu Sans"/>
              </a:rPr>
              <a:t>Three different combinations of balls</a:t>
            </a:r>
            <a:endParaRPr lang="en-US" sz="1600" b="0" strike="noStrike" spc="-1" dirty="0">
              <a:latin typeface="Arial"/>
            </a:endParaRPr>
          </a:p>
          <a:p>
            <a:pPr marL="743040" lvl="1" indent="-284760">
              <a:lnSpc>
                <a:spcPct val="150000"/>
              </a:lnSpc>
              <a:spcBef>
                <a:spcPts val="439"/>
              </a:spcBef>
              <a:spcAft>
                <a:spcPts val="601"/>
              </a:spcAft>
              <a:buClr>
                <a:srgbClr val="FFFFFF"/>
              </a:buClr>
              <a:buSzPct val="130000"/>
              <a:buFont typeface="Arial"/>
              <a:buChar char="•"/>
            </a:pPr>
            <a:r>
              <a:rPr lang="en-US" sz="1600" b="0" strike="noStrike" cap="small" spc="-1" dirty="0">
                <a:solidFill>
                  <a:srgbClr val="FFFFFF"/>
                </a:solidFill>
                <a:latin typeface="Century Gothic"/>
                <a:ea typeface="DejaVu Sans"/>
              </a:rPr>
              <a:t>One Black, one white</a:t>
            </a:r>
            <a:endParaRPr lang="en-US" sz="1600" b="0" strike="noStrike" spc="-1" dirty="0">
              <a:latin typeface="Arial"/>
            </a:endParaRPr>
          </a:p>
          <a:p>
            <a:pPr marL="743040" lvl="1" indent="-284760">
              <a:lnSpc>
                <a:spcPct val="150000"/>
              </a:lnSpc>
              <a:spcBef>
                <a:spcPts val="439"/>
              </a:spcBef>
              <a:spcAft>
                <a:spcPts val="601"/>
              </a:spcAft>
              <a:buClr>
                <a:srgbClr val="FFFFFF"/>
              </a:buClr>
              <a:buSzPct val="130000"/>
              <a:buFont typeface="Arial"/>
              <a:buChar char="•"/>
            </a:pPr>
            <a:r>
              <a:rPr lang="en-US" sz="1600" b="0" strike="noStrike" cap="small" spc="-1" dirty="0">
                <a:solidFill>
                  <a:srgbClr val="FFFFFF"/>
                </a:solidFill>
                <a:latin typeface="Century Gothic"/>
                <a:ea typeface="DejaVu Sans"/>
              </a:rPr>
              <a:t>One White ,one white</a:t>
            </a:r>
            <a:endParaRPr lang="en-US" sz="1600" b="0" strike="noStrike" spc="-1" dirty="0">
              <a:latin typeface="Arial"/>
            </a:endParaRPr>
          </a:p>
          <a:p>
            <a:pPr marL="743040" lvl="1" indent="-284760">
              <a:lnSpc>
                <a:spcPct val="150000"/>
              </a:lnSpc>
              <a:spcBef>
                <a:spcPts val="439"/>
              </a:spcBef>
              <a:spcAft>
                <a:spcPts val="601"/>
              </a:spcAft>
              <a:buClr>
                <a:srgbClr val="FFFFFF"/>
              </a:buClr>
              <a:buSzPct val="130000"/>
              <a:buFont typeface="Arial"/>
              <a:buChar char="•"/>
            </a:pPr>
            <a:r>
              <a:rPr lang="en-US" sz="1600" b="0" strike="noStrike" cap="small" spc="-1" dirty="0">
                <a:solidFill>
                  <a:srgbClr val="FFFFFF"/>
                </a:solidFill>
                <a:latin typeface="Century Gothic"/>
                <a:ea typeface="DejaVu Sans"/>
              </a:rPr>
              <a:t>One Black, one black</a:t>
            </a:r>
            <a:endParaRPr lang="en-US" sz="1600" b="0" strike="noStrike" spc="-1" dirty="0">
              <a:latin typeface="Arial"/>
            </a:endParaRPr>
          </a:p>
        </p:txBody>
      </p:sp>
      <p:sp>
        <p:nvSpPr>
          <p:cNvPr id="154" name="Oval 3"/>
          <p:cNvSpPr/>
          <p:nvPr/>
        </p:nvSpPr>
        <p:spPr>
          <a:xfrm>
            <a:off x="5562720" y="2057400"/>
            <a:ext cx="303840" cy="303840"/>
          </a:xfrm>
          <a:prstGeom prst="ellipse">
            <a:avLst/>
          </a:prstGeom>
          <a:solidFill>
            <a:schemeClr val="tx1"/>
          </a:solidFill>
          <a:ln cap="rnd">
            <a:solidFill>
              <a:srgbClr val="525252"/>
            </a:solidFill>
            <a:round/>
          </a:ln>
        </p:spPr>
        <p:style>
          <a:lnRef idx="2">
            <a:schemeClr val="accent1">
              <a:shade val="50000"/>
            </a:schemeClr>
          </a:lnRef>
          <a:fillRef idx="1">
            <a:schemeClr val="accent1"/>
          </a:fillRef>
          <a:effectRef idx="0">
            <a:schemeClr val="accent1"/>
          </a:effectRef>
          <a:fontRef idx="minor"/>
        </p:style>
      </p:sp>
      <p:sp>
        <p:nvSpPr>
          <p:cNvPr id="155" name="Oval 4"/>
          <p:cNvSpPr/>
          <p:nvPr/>
        </p:nvSpPr>
        <p:spPr>
          <a:xfrm>
            <a:off x="6705720" y="2057400"/>
            <a:ext cx="303840" cy="303840"/>
          </a:xfrm>
          <a:prstGeom prst="ellipse">
            <a:avLst/>
          </a:prstGeom>
          <a:solidFill>
            <a:schemeClr val="bg1"/>
          </a:solidFill>
          <a:ln cap="rnd">
            <a:solidFill>
              <a:srgbClr val="525252"/>
            </a:solidFill>
            <a:round/>
          </a:ln>
        </p:spPr>
        <p:style>
          <a:lnRef idx="2">
            <a:schemeClr val="accent1">
              <a:shade val="50000"/>
            </a:schemeClr>
          </a:lnRef>
          <a:fillRef idx="1">
            <a:schemeClr val="accent1"/>
          </a:fillRef>
          <a:effectRef idx="0">
            <a:schemeClr val="accent1"/>
          </a:effectRef>
          <a:fontRef idx="minor"/>
        </p:style>
      </p:sp>
      <p:grpSp>
        <p:nvGrpSpPr>
          <p:cNvPr id="156" name="Group 11"/>
          <p:cNvGrpSpPr/>
          <p:nvPr/>
        </p:nvGrpSpPr>
        <p:grpSpPr>
          <a:xfrm>
            <a:off x="5943600" y="4495680"/>
            <a:ext cx="989640" cy="1370880"/>
            <a:chOff x="5943600" y="4495680"/>
            <a:chExt cx="989640" cy="1370880"/>
          </a:xfrm>
        </p:grpSpPr>
        <p:sp>
          <p:nvSpPr>
            <p:cNvPr id="157" name="Oval 5"/>
            <p:cNvSpPr/>
            <p:nvPr/>
          </p:nvSpPr>
          <p:spPr>
            <a:xfrm>
              <a:off x="6629400" y="5562720"/>
              <a:ext cx="303840" cy="303840"/>
            </a:xfrm>
            <a:prstGeom prst="ellipse">
              <a:avLst/>
            </a:prstGeom>
            <a:solidFill>
              <a:schemeClr val="tx1"/>
            </a:solidFill>
            <a:ln cap="rnd">
              <a:solidFill>
                <a:srgbClr val="525252"/>
              </a:solidFill>
              <a:round/>
            </a:ln>
          </p:spPr>
          <p:style>
            <a:lnRef idx="2">
              <a:schemeClr val="accent1">
                <a:shade val="50000"/>
              </a:schemeClr>
            </a:lnRef>
            <a:fillRef idx="1">
              <a:schemeClr val="accent1"/>
            </a:fillRef>
            <a:effectRef idx="0">
              <a:schemeClr val="accent1"/>
            </a:effectRef>
            <a:fontRef idx="minor"/>
          </p:style>
        </p:sp>
        <p:sp>
          <p:nvSpPr>
            <p:cNvPr id="158" name="Oval 6"/>
            <p:cNvSpPr/>
            <p:nvPr/>
          </p:nvSpPr>
          <p:spPr>
            <a:xfrm>
              <a:off x="5943600" y="5562720"/>
              <a:ext cx="303840" cy="303840"/>
            </a:xfrm>
            <a:prstGeom prst="ellipse">
              <a:avLst/>
            </a:prstGeom>
            <a:solidFill>
              <a:schemeClr val="tx1"/>
            </a:solidFill>
            <a:ln cap="rnd">
              <a:solidFill>
                <a:srgbClr val="525252"/>
              </a:solidFill>
              <a:round/>
            </a:ln>
          </p:spPr>
          <p:style>
            <a:lnRef idx="2">
              <a:schemeClr val="accent1">
                <a:shade val="50000"/>
              </a:schemeClr>
            </a:lnRef>
            <a:fillRef idx="1">
              <a:schemeClr val="accent1"/>
            </a:fillRef>
            <a:effectRef idx="0">
              <a:schemeClr val="accent1"/>
            </a:effectRef>
            <a:fontRef idx="minor"/>
          </p:style>
        </p:sp>
        <p:sp>
          <p:nvSpPr>
            <p:cNvPr id="159" name="Oval 7"/>
            <p:cNvSpPr/>
            <p:nvPr/>
          </p:nvSpPr>
          <p:spPr>
            <a:xfrm>
              <a:off x="6629400" y="5029200"/>
              <a:ext cx="303840" cy="303840"/>
            </a:xfrm>
            <a:prstGeom prst="ellipse">
              <a:avLst/>
            </a:prstGeom>
            <a:solidFill>
              <a:schemeClr val="bg1"/>
            </a:solidFill>
            <a:ln cap="rnd">
              <a:solidFill>
                <a:srgbClr val="525252"/>
              </a:solidFill>
              <a:round/>
            </a:ln>
          </p:spPr>
          <p:style>
            <a:lnRef idx="2">
              <a:schemeClr val="accent1">
                <a:shade val="50000"/>
              </a:schemeClr>
            </a:lnRef>
            <a:fillRef idx="1">
              <a:schemeClr val="accent1"/>
            </a:fillRef>
            <a:effectRef idx="0">
              <a:schemeClr val="accent1"/>
            </a:effectRef>
            <a:fontRef idx="minor"/>
          </p:style>
        </p:sp>
        <p:sp>
          <p:nvSpPr>
            <p:cNvPr id="160" name="Oval 8"/>
            <p:cNvSpPr/>
            <p:nvPr/>
          </p:nvSpPr>
          <p:spPr>
            <a:xfrm>
              <a:off x="5943600" y="5029200"/>
              <a:ext cx="303840" cy="303840"/>
            </a:xfrm>
            <a:prstGeom prst="ellipse">
              <a:avLst/>
            </a:prstGeom>
            <a:solidFill>
              <a:schemeClr val="bg1"/>
            </a:solidFill>
            <a:ln cap="rnd">
              <a:solidFill>
                <a:srgbClr val="525252"/>
              </a:solidFill>
              <a:round/>
            </a:ln>
          </p:spPr>
          <p:style>
            <a:lnRef idx="2">
              <a:schemeClr val="accent1">
                <a:shade val="50000"/>
              </a:schemeClr>
            </a:lnRef>
            <a:fillRef idx="1">
              <a:schemeClr val="accent1"/>
            </a:fillRef>
            <a:effectRef idx="0">
              <a:schemeClr val="accent1"/>
            </a:effectRef>
            <a:fontRef idx="minor"/>
          </p:style>
        </p:sp>
        <p:sp>
          <p:nvSpPr>
            <p:cNvPr id="161" name="Oval 9"/>
            <p:cNvSpPr/>
            <p:nvPr/>
          </p:nvSpPr>
          <p:spPr>
            <a:xfrm>
              <a:off x="6629400" y="4495680"/>
              <a:ext cx="303840" cy="303840"/>
            </a:xfrm>
            <a:prstGeom prst="ellipse">
              <a:avLst/>
            </a:prstGeom>
            <a:solidFill>
              <a:schemeClr val="bg1"/>
            </a:solidFill>
            <a:ln cap="rnd">
              <a:solidFill>
                <a:srgbClr val="525252"/>
              </a:solidFill>
              <a:round/>
            </a:ln>
          </p:spPr>
          <p:style>
            <a:lnRef idx="2">
              <a:schemeClr val="accent1">
                <a:shade val="50000"/>
              </a:schemeClr>
            </a:lnRef>
            <a:fillRef idx="1">
              <a:schemeClr val="accent1"/>
            </a:fillRef>
            <a:effectRef idx="0">
              <a:schemeClr val="accent1"/>
            </a:effectRef>
            <a:fontRef idx="minor"/>
          </p:style>
        </p:sp>
        <p:sp>
          <p:nvSpPr>
            <p:cNvPr id="162" name="Oval 10"/>
            <p:cNvSpPr/>
            <p:nvPr/>
          </p:nvSpPr>
          <p:spPr>
            <a:xfrm>
              <a:off x="5943600" y="4495680"/>
              <a:ext cx="303840" cy="303840"/>
            </a:xfrm>
            <a:prstGeom prst="ellipse">
              <a:avLst/>
            </a:prstGeom>
            <a:solidFill>
              <a:schemeClr val="tx1"/>
            </a:solidFill>
            <a:ln cap="rnd">
              <a:solidFill>
                <a:srgbClr val="525252"/>
              </a:solidFill>
              <a:round/>
            </a:ln>
          </p:spPr>
          <p:style>
            <a:lnRef idx="2">
              <a:schemeClr val="accent1">
                <a:shade val="50000"/>
              </a:schemeClr>
            </a:lnRef>
            <a:fillRef idx="1">
              <a:schemeClr val="accent1"/>
            </a:fillRef>
            <a:effectRef idx="0">
              <a:schemeClr val="accent1"/>
            </a:effectRef>
            <a:fontRef idx="minor"/>
          </p:style>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ontent Placeholder 2"/>
          <p:cNvSpPr/>
          <p:nvPr/>
        </p:nvSpPr>
        <p:spPr>
          <a:xfrm>
            <a:off x="1066680" y="2438280"/>
            <a:ext cx="2589840" cy="684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94000"/>
          </a:bodyPr>
          <a:lstStyle/>
          <a:p>
            <a:pPr marL="285840" indent="-284760">
              <a:lnSpc>
                <a:spcPct val="150000"/>
              </a:lnSpc>
              <a:spcBef>
                <a:spcPts val="479"/>
              </a:spcBef>
              <a:spcAft>
                <a:spcPts val="601"/>
              </a:spcAft>
              <a:tabLst>
                <a:tab pos="0" algn="l"/>
              </a:tabLst>
            </a:pPr>
            <a:r>
              <a:rPr lang="en-US" sz="2400" b="0" strike="noStrike" cap="small" spc="-1">
                <a:solidFill>
                  <a:srgbClr val="FFFFFF"/>
                </a:solidFill>
                <a:latin typeface="Century Gothic"/>
                <a:ea typeface="DejaVu Sans"/>
              </a:rPr>
              <a:t>2 ball game</a:t>
            </a:r>
            <a:endParaRPr lang="en-US" sz="2400" b="0" strike="noStrike" spc="-1">
              <a:latin typeface="Arial"/>
            </a:endParaRPr>
          </a:p>
          <a:p>
            <a:pPr marL="285840" indent="-284760">
              <a:lnSpc>
                <a:spcPct val="150000"/>
              </a:lnSpc>
              <a:spcBef>
                <a:spcPts val="479"/>
              </a:spcBef>
              <a:spcAft>
                <a:spcPts val="601"/>
              </a:spcAft>
              <a:tabLst>
                <a:tab pos="0" algn="l"/>
              </a:tabLst>
            </a:pPr>
            <a:endParaRPr lang="en-US" sz="2400" b="0" strike="noStrike" spc="-1">
              <a:latin typeface="Arial"/>
            </a:endParaRPr>
          </a:p>
          <a:p>
            <a:pPr marL="285840" indent="-284760">
              <a:lnSpc>
                <a:spcPct val="150000"/>
              </a:lnSpc>
              <a:spcBef>
                <a:spcPts val="479"/>
              </a:spcBef>
              <a:spcAft>
                <a:spcPts val="601"/>
              </a:spcAft>
              <a:tabLst>
                <a:tab pos="0" algn="l"/>
              </a:tabLst>
            </a:pPr>
            <a:endParaRPr lang="en-US" sz="2400" b="0" strike="noStrike" spc="-1">
              <a:latin typeface="Arial"/>
            </a:endParaRPr>
          </a:p>
        </p:txBody>
      </p:sp>
      <p:grpSp>
        <p:nvGrpSpPr>
          <p:cNvPr id="164" name="Group 19"/>
          <p:cNvGrpSpPr/>
          <p:nvPr/>
        </p:nvGrpSpPr>
        <p:grpSpPr>
          <a:xfrm>
            <a:off x="914400" y="3429000"/>
            <a:ext cx="2056320" cy="1446840"/>
            <a:chOff x="914400" y="3429000"/>
            <a:chExt cx="2056320" cy="1446840"/>
          </a:xfrm>
        </p:grpSpPr>
        <p:grpSp>
          <p:nvGrpSpPr>
            <p:cNvPr id="165" name="Group 5"/>
            <p:cNvGrpSpPr/>
            <p:nvPr/>
          </p:nvGrpSpPr>
          <p:grpSpPr>
            <a:xfrm>
              <a:off x="914400" y="3505320"/>
              <a:ext cx="989640" cy="1370520"/>
              <a:chOff x="914400" y="3505320"/>
              <a:chExt cx="989640" cy="1370520"/>
            </a:xfrm>
          </p:grpSpPr>
          <p:sp>
            <p:nvSpPr>
              <p:cNvPr id="166" name="Oval 6"/>
              <p:cNvSpPr/>
              <p:nvPr/>
            </p:nvSpPr>
            <p:spPr>
              <a:xfrm>
                <a:off x="1600200" y="4572000"/>
                <a:ext cx="303840" cy="303840"/>
              </a:xfrm>
              <a:prstGeom prst="ellipse">
                <a:avLst/>
              </a:prstGeom>
              <a:solidFill>
                <a:schemeClr val="tx1"/>
              </a:solidFill>
              <a:ln cap="rnd">
                <a:solidFill>
                  <a:srgbClr val="525252"/>
                </a:solidFill>
                <a:round/>
              </a:ln>
            </p:spPr>
            <p:style>
              <a:lnRef idx="2">
                <a:schemeClr val="accent1">
                  <a:shade val="50000"/>
                </a:schemeClr>
              </a:lnRef>
              <a:fillRef idx="1">
                <a:schemeClr val="accent1"/>
              </a:fillRef>
              <a:effectRef idx="0">
                <a:schemeClr val="accent1"/>
              </a:effectRef>
              <a:fontRef idx="minor"/>
            </p:style>
          </p:sp>
          <p:sp>
            <p:nvSpPr>
              <p:cNvPr id="167" name="Oval 7"/>
              <p:cNvSpPr/>
              <p:nvPr/>
            </p:nvSpPr>
            <p:spPr>
              <a:xfrm>
                <a:off x="914400" y="4572000"/>
                <a:ext cx="303840" cy="303840"/>
              </a:xfrm>
              <a:prstGeom prst="ellipse">
                <a:avLst/>
              </a:prstGeom>
              <a:solidFill>
                <a:schemeClr val="tx1"/>
              </a:solidFill>
              <a:ln cap="rnd">
                <a:solidFill>
                  <a:srgbClr val="525252"/>
                </a:solidFill>
                <a:round/>
              </a:ln>
            </p:spPr>
            <p:style>
              <a:lnRef idx="2">
                <a:schemeClr val="accent1">
                  <a:shade val="50000"/>
                </a:schemeClr>
              </a:lnRef>
              <a:fillRef idx="1">
                <a:schemeClr val="accent1"/>
              </a:fillRef>
              <a:effectRef idx="0">
                <a:schemeClr val="accent1"/>
              </a:effectRef>
              <a:fontRef idx="minor"/>
            </p:style>
          </p:sp>
          <p:sp>
            <p:nvSpPr>
              <p:cNvPr id="168" name="Oval 8"/>
              <p:cNvSpPr/>
              <p:nvPr/>
            </p:nvSpPr>
            <p:spPr>
              <a:xfrm>
                <a:off x="1600200" y="4038480"/>
                <a:ext cx="303840" cy="303840"/>
              </a:xfrm>
              <a:prstGeom prst="ellipse">
                <a:avLst/>
              </a:prstGeom>
              <a:solidFill>
                <a:schemeClr val="bg1"/>
              </a:solidFill>
              <a:ln cap="rnd">
                <a:solidFill>
                  <a:srgbClr val="525252"/>
                </a:solidFill>
                <a:round/>
              </a:ln>
            </p:spPr>
            <p:style>
              <a:lnRef idx="2">
                <a:schemeClr val="accent1">
                  <a:shade val="50000"/>
                </a:schemeClr>
              </a:lnRef>
              <a:fillRef idx="1">
                <a:schemeClr val="accent1"/>
              </a:fillRef>
              <a:effectRef idx="0">
                <a:schemeClr val="accent1"/>
              </a:effectRef>
              <a:fontRef idx="minor"/>
            </p:style>
          </p:sp>
          <p:sp>
            <p:nvSpPr>
              <p:cNvPr id="169" name="Oval 9"/>
              <p:cNvSpPr/>
              <p:nvPr/>
            </p:nvSpPr>
            <p:spPr>
              <a:xfrm>
                <a:off x="914400" y="4038480"/>
                <a:ext cx="303840" cy="303840"/>
              </a:xfrm>
              <a:prstGeom prst="ellipse">
                <a:avLst/>
              </a:prstGeom>
              <a:solidFill>
                <a:schemeClr val="bg1"/>
              </a:solidFill>
              <a:ln cap="rnd">
                <a:solidFill>
                  <a:srgbClr val="525252"/>
                </a:solidFill>
                <a:round/>
              </a:ln>
            </p:spPr>
            <p:style>
              <a:lnRef idx="2">
                <a:schemeClr val="accent1">
                  <a:shade val="50000"/>
                </a:schemeClr>
              </a:lnRef>
              <a:fillRef idx="1">
                <a:schemeClr val="accent1"/>
              </a:fillRef>
              <a:effectRef idx="0">
                <a:schemeClr val="accent1"/>
              </a:effectRef>
              <a:fontRef idx="minor"/>
            </p:style>
          </p:sp>
          <p:sp>
            <p:nvSpPr>
              <p:cNvPr id="170" name="Oval 10"/>
              <p:cNvSpPr/>
              <p:nvPr/>
            </p:nvSpPr>
            <p:spPr>
              <a:xfrm>
                <a:off x="1600200" y="3505320"/>
                <a:ext cx="303840" cy="303840"/>
              </a:xfrm>
              <a:prstGeom prst="ellipse">
                <a:avLst/>
              </a:prstGeom>
              <a:solidFill>
                <a:schemeClr val="bg1"/>
              </a:solidFill>
              <a:ln cap="rnd">
                <a:solidFill>
                  <a:srgbClr val="525252"/>
                </a:solidFill>
                <a:round/>
              </a:ln>
            </p:spPr>
            <p:style>
              <a:lnRef idx="2">
                <a:schemeClr val="accent1">
                  <a:shade val="50000"/>
                </a:schemeClr>
              </a:lnRef>
              <a:fillRef idx="1">
                <a:schemeClr val="accent1"/>
              </a:fillRef>
              <a:effectRef idx="0">
                <a:schemeClr val="accent1"/>
              </a:effectRef>
              <a:fontRef idx="minor"/>
            </p:style>
          </p:sp>
          <p:sp>
            <p:nvSpPr>
              <p:cNvPr id="171" name="Oval 11"/>
              <p:cNvSpPr/>
              <p:nvPr/>
            </p:nvSpPr>
            <p:spPr>
              <a:xfrm>
                <a:off x="914400" y="3505320"/>
                <a:ext cx="303840" cy="303840"/>
              </a:xfrm>
              <a:prstGeom prst="ellipse">
                <a:avLst/>
              </a:prstGeom>
              <a:solidFill>
                <a:schemeClr val="tx1"/>
              </a:solidFill>
              <a:ln cap="rnd">
                <a:solidFill>
                  <a:srgbClr val="525252"/>
                </a:solidFill>
                <a:round/>
              </a:ln>
            </p:spPr>
            <p:style>
              <a:lnRef idx="2">
                <a:schemeClr val="accent1">
                  <a:shade val="50000"/>
                </a:schemeClr>
              </a:lnRef>
              <a:fillRef idx="1">
                <a:schemeClr val="accent1"/>
              </a:fillRef>
              <a:effectRef idx="0">
                <a:schemeClr val="accent1"/>
              </a:effectRef>
              <a:fontRef idx="minor"/>
            </p:style>
          </p:sp>
        </p:grpSp>
        <p:sp>
          <p:nvSpPr>
            <p:cNvPr id="172" name="Oval 12"/>
            <p:cNvSpPr/>
            <p:nvPr/>
          </p:nvSpPr>
          <p:spPr>
            <a:xfrm>
              <a:off x="2666880" y="4038480"/>
              <a:ext cx="303840" cy="303840"/>
            </a:xfrm>
            <a:prstGeom prst="ellipse">
              <a:avLst/>
            </a:prstGeom>
            <a:solidFill>
              <a:schemeClr val="tx1"/>
            </a:solidFill>
            <a:ln cap="rnd">
              <a:solidFill>
                <a:srgbClr val="525252"/>
              </a:solidFill>
              <a:round/>
            </a:ln>
          </p:spPr>
          <p:style>
            <a:lnRef idx="2">
              <a:schemeClr val="accent1">
                <a:shade val="50000"/>
              </a:schemeClr>
            </a:lnRef>
            <a:fillRef idx="1">
              <a:schemeClr val="accent1"/>
            </a:fillRef>
            <a:effectRef idx="0">
              <a:schemeClr val="accent1"/>
            </a:effectRef>
            <a:fontRef idx="minor"/>
          </p:style>
        </p:sp>
        <p:sp>
          <p:nvSpPr>
            <p:cNvPr id="173" name="Oval 13"/>
            <p:cNvSpPr/>
            <p:nvPr/>
          </p:nvSpPr>
          <p:spPr>
            <a:xfrm>
              <a:off x="2666880" y="4572000"/>
              <a:ext cx="303840" cy="303840"/>
            </a:xfrm>
            <a:prstGeom prst="ellipse">
              <a:avLst/>
            </a:prstGeom>
            <a:solidFill>
              <a:schemeClr val="tx1"/>
            </a:solidFill>
            <a:ln cap="rnd">
              <a:solidFill>
                <a:srgbClr val="525252"/>
              </a:solidFill>
              <a:round/>
            </a:ln>
          </p:spPr>
          <p:style>
            <a:lnRef idx="2">
              <a:schemeClr val="accent1">
                <a:shade val="50000"/>
              </a:schemeClr>
            </a:lnRef>
            <a:fillRef idx="1">
              <a:schemeClr val="accent1"/>
            </a:fillRef>
            <a:effectRef idx="0">
              <a:schemeClr val="accent1"/>
            </a:effectRef>
            <a:fontRef idx="minor"/>
          </p:style>
        </p:sp>
        <p:sp>
          <p:nvSpPr>
            <p:cNvPr id="174" name="Oval 14"/>
            <p:cNvSpPr/>
            <p:nvPr/>
          </p:nvSpPr>
          <p:spPr>
            <a:xfrm>
              <a:off x="2666880" y="3429000"/>
              <a:ext cx="303840" cy="303840"/>
            </a:xfrm>
            <a:prstGeom prst="ellipse">
              <a:avLst/>
            </a:prstGeom>
            <a:solidFill>
              <a:schemeClr val="bg1"/>
            </a:solidFill>
            <a:ln cap="rnd">
              <a:solidFill>
                <a:srgbClr val="525252"/>
              </a:solidFill>
              <a:round/>
            </a:ln>
          </p:spPr>
          <p:style>
            <a:lnRef idx="2">
              <a:schemeClr val="accent1">
                <a:shade val="50000"/>
              </a:schemeClr>
            </a:lnRef>
            <a:fillRef idx="1">
              <a:schemeClr val="accent1"/>
            </a:fillRef>
            <a:effectRef idx="0">
              <a:schemeClr val="accent1"/>
            </a:effectRef>
            <a:fontRef idx="minor"/>
          </p:style>
        </p:sp>
        <p:sp>
          <p:nvSpPr>
            <p:cNvPr id="175" name="Straight Arrow Connector 16"/>
            <p:cNvSpPr/>
            <p:nvPr/>
          </p:nvSpPr>
          <p:spPr>
            <a:xfrm>
              <a:off x="2133720" y="3657600"/>
              <a:ext cx="379800" cy="360"/>
            </a:xfrm>
            <a:custGeom>
              <a:avLst/>
              <a:gdLst/>
              <a:ahLst/>
              <a:cxnLst/>
              <a:rect l="l" t="t" r="r" b="b"/>
              <a:pathLst>
                <a:path w="21600" h="21600">
                  <a:moveTo>
                    <a:pt x="0" y="0"/>
                  </a:moveTo>
                  <a:lnTo>
                    <a:pt x="21600" y="21600"/>
                  </a:lnTo>
                </a:path>
              </a:pathLst>
            </a:custGeom>
            <a:noFill/>
            <a:ln w="15875" cap="rnd">
              <a:solidFill>
                <a:srgbClr val="6F6F6F"/>
              </a:solidFill>
              <a:round/>
              <a:tailEnd type="arrow" w="med" len="med"/>
            </a:ln>
            <a:effectLst>
              <a:outerShdw blurRad="50760" dist="50760" dir="5400000" algn="ctr" rotWithShape="0">
                <a:schemeClr val="tx1"/>
              </a:outerShdw>
            </a:effectLst>
          </p:spPr>
          <p:style>
            <a:lnRef idx="1">
              <a:schemeClr val="accent1"/>
            </a:lnRef>
            <a:fillRef idx="0">
              <a:schemeClr val="accent1"/>
            </a:fillRef>
            <a:effectRef idx="0">
              <a:schemeClr val="accent1"/>
            </a:effectRef>
            <a:fontRef idx="minor"/>
          </p:style>
        </p:sp>
        <p:sp>
          <p:nvSpPr>
            <p:cNvPr id="176" name="Straight Arrow Connector 17"/>
            <p:cNvSpPr/>
            <p:nvPr/>
          </p:nvSpPr>
          <p:spPr>
            <a:xfrm>
              <a:off x="2133720" y="4114800"/>
              <a:ext cx="379800" cy="360"/>
            </a:xfrm>
            <a:custGeom>
              <a:avLst/>
              <a:gdLst/>
              <a:ahLst/>
              <a:cxnLst/>
              <a:rect l="l" t="t" r="r" b="b"/>
              <a:pathLst>
                <a:path w="21600" h="21600">
                  <a:moveTo>
                    <a:pt x="0" y="0"/>
                  </a:moveTo>
                  <a:lnTo>
                    <a:pt x="21600" y="21600"/>
                  </a:lnTo>
                </a:path>
              </a:pathLst>
            </a:custGeom>
            <a:noFill/>
            <a:ln w="15875" cap="rnd">
              <a:solidFill>
                <a:srgbClr val="6F6F6F"/>
              </a:solidFill>
              <a:round/>
              <a:tailEnd type="arrow" w="med" len="med"/>
            </a:ln>
            <a:effectLst>
              <a:outerShdw blurRad="50760" dist="50760" dir="5400000" algn="ctr" rotWithShape="0">
                <a:schemeClr val="tx1"/>
              </a:outerShdw>
            </a:effectLst>
          </p:spPr>
          <p:style>
            <a:lnRef idx="1">
              <a:schemeClr val="accent1"/>
            </a:lnRef>
            <a:fillRef idx="0">
              <a:schemeClr val="accent1"/>
            </a:fillRef>
            <a:effectRef idx="0">
              <a:schemeClr val="accent1"/>
            </a:effectRef>
            <a:fontRef idx="minor"/>
          </p:style>
        </p:sp>
        <p:sp>
          <p:nvSpPr>
            <p:cNvPr id="177" name="Straight Arrow Connector 18"/>
            <p:cNvSpPr/>
            <p:nvPr/>
          </p:nvSpPr>
          <p:spPr>
            <a:xfrm>
              <a:off x="2133720" y="4724280"/>
              <a:ext cx="379800" cy="360"/>
            </a:xfrm>
            <a:custGeom>
              <a:avLst/>
              <a:gdLst/>
              <a:ahLst/>
              <a:cxnLst/>
              <a:rect l="l" t="t" r="r" b="b"/>
              <a:pathLst>
                <a:path w="21600" h="21600">
                  <a:moveTo>
                    <a:pt x="0" y="0"/>
                  </a:moveTo>
                  <a:lnTo>
                    <a:pt x="21600" y="21600"/>
                  </a:lnTo>
                </a:path>
              </a:pathLst>
            </a:custGeom>
            <a:noFill/>
            <a:ln w="15875" cap="rnd">
              <a:solidFill>
                <a:srgbClr val="6F6F6F"/>
              </a:solidFill>
              <a:round/>
              <a:tailEnd type="arrow" w="med" len="med"/>
            </a:ln>
            <a:effectLst>
              <a:outerShdw blurRad="50760" dist="50760" dir="5400000" algn="ctr" rotWithShape="0">
                <a:schemeClr val="tx1"/>
              </a:outerShdw>
            </a:effectLst>
          </p:spPr>
          <p:style>
            <a:lnRef idx="1">
              <a:schemeClr val="accent1"/>
            </a:lnRef>
            <a:fillRef idx="0">
              <a:schemeClr val="accent1"/>
            </a:fillRef>
            <a:effectRef idx="0">
              <a:schemeClr val="accent1"/>
            </a:effectRef>
            <a:fontRef idx="minor"/>
          </p:style>
        </p:sp>
      </p:grpSp>
      <p:pic>
        <p:nvPicPr>
          <p:cNvPr id="178" name="Picture 2"/>
          <p:cNvPicPr/>
          <p:nvPr/>
        </p:nvPicPr>
        <p:blipFill>
          <a:blip r:embed="rId2"/>
          <a:stretch/>
        </p:blipFill>
        <p:spPr>
          <a:xfrm>
            <a:off x="4419720" y="2171880"/>
            <a:ext cx="4266000" cy="3618360"/>
          </a:xfrm>
          <a:prstGeom prst="rect">
            <a:avLst/>
          </a:prstGeom>
          <a:ln w="9525">
            <a:noFill/>
          </a:ln>
        </p:spPr>
      </p:pic>
      <p:sp>
        <p:nvSpPr>
          <p:cNvPr id="179" name="TextBox 21"/>
          <p:cNvSpPr/>
          <p:nvPr/>
        </p:nvSpPr>
        <p:spPr>
          <a:xfrm>
            <a:off x="228600" y="533520"/>
            <a:ext cx="7542720" cy="1613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5000" b="0" strike="noStrike" spc="-1">
                <a:solidFill>
                  <a:srgbClr val="FFFFFF"/>
                </a:solidFill>
                <a:latin typeface="Century Gothic"/>
                <a:ea typeface="DejaVu Sans"/>
              </a:rPr>
              <a:t>Dijkstra’s game contd..</a:t>
            </a:r>
            <a:endParaRPr lang="en-US" sz="5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Dijkstra’s game contd..</a:t>
            </a:r>
            <a:endParaRPr lang="en-US" sz="3600" b="0" strike="noStrike" spc="-1">
              <a:latin typeface="Arial"/>
            </a:endParaRPr>
          </a:p>
        </p:txBody>
      </p:sp>
      <p:sp>
        <p:nvSpPr>
          <p:cNvPr id="181"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Mathematical models use functions.</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What is a function?</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Function: </a:t>
            </a:r>
            <a:endParaRPr lang="en-US" sz="24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Putting the balls in jar is a function</a:t>
            </a:r>
            <a:endParaRPr lang="en-US" sz="2200" b="0" strike="noStrike" spc="-1">
              <a:latin typeface="Arial"/>
            </a:endParaRPr>
          </a:p>
          <a:p>
            <a:pPr>
              <a:lnSpc>
                <a:spcPct val="150000"/>
              </a:lnSpc>
              <a:spcBef>
                <a:spcPts val="479"/>
              </a:spcBef>
              <a:spcAft>
                <a:spcPts val="601"/>
              </a:spcAft>
            </a:pPr>
            <a:endParaRPr lang="en-US" sz="22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3600" b="0" strike="noStrike" cap="all" spc="-1">
                <a:solidFill>
                  <a:srgbClr val="FFFFFF"/>
                </a:solidFill>
                <a:latin typeface="Century Gothic"/>
                <a:ea typeface="DejaVu Sans"/>
              </a:rPr>
              <a:t>Conclusion from 2 and 3 balls game</a:t>
            </a:r>
            <a:endParaRPr lang="en-US" sz="3600" b="0" strike="noStrike" spc="-1">
              <a:latin typeface="Arial"/>
            </a:endParaRPr>
          </a:p>
        </p:txBody>
      </p:sp>
      <p:sp>
        <p:nvSpPr>
          <p:cNvPr id="183" name="Content Placeholder 4"/>
          <p:cNvSpPr/>
          <p:nvPr/>
        </p:nvSpPr>
        <p:spPr>
          <a:xfrm>
            <a:off x="457200" y="2088000"/>
            <a:ext cx="8228520" cy="4388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70000"/>
          </a:bodyPr>
          <a:lstStyle/>
          <a:p>
            <a:pPr marL="285840" indent="-284760" algn="just">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Depends on parity of white balls, even or odd parity.</a:t>
            </a:r>
            <a:endParaRPr lang="en-US" sz="2400" b="0" strike="noStrike" spc="-1">
              <a:latin typeface="Arial"/>
            </a:endParaRPr>
          </a:p>
          <a:p>
            <a:pPr marL="285840" indent="-284760" algn="just">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Even number of white balls, last ball is black color.</a:t>
            </a:r>
            <a:endParaRPr lang="en-US" sz="2400" b="0" strike="noStrike" spc="-1">
              <a:latin typeface="Arial"/>
            </a:endParaRPr>
          </a:p>
          <a:p>
            <a:pPr marL="285840" indent="-284760" algn="just">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Odd number of balls, last ball is of white.</a:t>
            </a:r>
            <a:endParaRPr lang="en-US" sz="2400" b="0" strike="noStrike" spc="-1">
              <a:latin typeface="Arial"/>
            </a:endParaRPr>
          </a:p>
          <a:p>
            <a:pPr marL="285840" indent="-284760" algn="just">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If we play with </a:t>
            </a:r>
            <a:r>
              <a:rPr lang="en-US" sz="2400" b="1" strike="noStrike" cap="small" spc="-1">
                <a:solidFill>
                  <a:srgbClr val="FFFFFF"/>
                </a:solidFill>
                <a:latin typeface="Century Gothic"/>
                <a:ea typeface="DejaVu Sans"/>
              </a:rPr>
              <a:t>100 </a:t>
            </a:r>
            <a:r>
              <a:rPr lang="en-US" sz="2400" b="0" strike="noStrike" cap="small" spc="-1">
                <a:solidFill>
                  <a:srgbClr val="FFFFFF"/>
                </a:solidFill>
                <a:latin typeface="Century Gothic"/>
                <a:ea typeface="DejaVu Sans"/>
              </a:rPr>
              <a:t>balls, then can we argue or prove our hypothesis? </a:t>
            </a:r>
            <a:endParaRPr lang="en-US" sz="2400" b="0" strike="noStrike" spc="-1">
              <a:latin typeface="Arial"/>
            </a:endParaRPr>
          </a:p>
          <a:p>
            <a:pPr marL="285840" indent="-284760" algn="just">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What is the color of last ball, given </a:t>
            </a:r>
            <a:r>
              <a:rPr lang="en-US" sz="2400" b="1" strike="noStrike" cap="small" spc="-1">
                <a:solidFill>
                  <a:srgbClr val="FFFFFF"/>
                </a:solidFill>
                <a:latin typeface="Century Gothic"/>
                <a:ea typeface="DejaVu Sans"/>
              </a:rPr>
              <a:t>w</a:t>
            </a:r>
            <a:r>
              <a:rPr lang="en-US" sz="2400" b="0" strike="noStrike" cap="small" spc="-1">
                <a:solidFill>
                  <a:srgbClr val="FFFFFF"/>
                </a:solidFill>
                <a:latin typeface="Century Gothic"/>
                <a:ea typeface="DejaVu Sans"/>
              </a:rPr>
              <a:t> white balls and </a:t>
            </a:r>
            <a:r>
              <a:rPr lang="en-US" sz="2400" b="1" strike="noStrike" cap="small" spc="-1">
                <a:solidFill>
                  <a:srgbClr val="FFFFFF"/>
                </a:solidFill>
                <a:latin typeface="Century Gothic"/>
                <a:ea typeface="DejaVu Sans"/>
              </a:rPr>
              <a:t>b</a:t>
            </a:r>
            <a:r>
              <a:rPr lang="en-US" sz="2400" b="0" strike="noStrike" cap="small" spc="-1">
                <a:solidFill>
                  <a:srgbClr val="FFFFFF"/>
                </a:solidFill>
                <a:latin typeface="Century Gothic"/>
                <a:ea typeface="DejaVu Sans"/>
              </a:rPr>
              <a:t> black balls?</a:t>
            </a:r>
            <a:endParaRPr lang="en-US" sz="2400" b="0" strike="noStrike" spc="-1">
              <a:latin typeface="Arial"/>
            </a:endParaRPr>
          </a:p>
          <a:p>
            <a:pPr algn="just">
              <a:lnSpc>
                <a:spcPct val="150000"/>
              </a:lnSpc>
              <a:spcBef>
                <a:spcPts val="479"/>
              </a:spcBef>
              <a:spcAft>
                <a:spcPts val="601"/>
              </a:spcAft>
            </a:pPr>
            <a:endParaRPr lang="en-US" sz="24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What is the output of following code?</a:t>
            </a:r>
            <a:endParaRPr lang="en-US" sz="3600" b="0" strike="noStrike" spc="-1">
              <a:latin typeface="Arial"/>
            </a:endParaRPr>
          </a:p>
        </p:txBody>
      </p:sp>
      <p:pic>
        <p:nvPicPr>
          <p:cNvPr id="185" name="Content Placeholder 3"/>
          <p:cNvPicPr/>
          <p:nvPr/>
        </p:nvPicPr>
        <p:blipFill>
          <a:blip r:embed="rId2"/>
          <a:stretch/>
        </p:blipFill>
        <p:spPr>
          <a:xfrm>
            <a:off x="609480" y="2666880"/>
            <a:ext cx="7438320" cy="1384920"/>
          </a:xfrm>
          <a:prstGeom prst="rect">
            <a:avLst/>
          </a:prstGeom>
          <a:ln w="0">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3600" b="0" strike="noStrike" cap="all" spc="-1">
                <a:solidFill>
                  <a:srgbClr val="FFFFFF"/>
                </a:solidFill>
                <a:latin typeface="Century Gothic"/>
                <a:ea typeface="DejaVu Sans"/>
              </a:rPr>
              <a:t>Mathematical model and its proof</a:t>
            </a:r>
            <a:endParaRPr lang="en-US" sz="3600" b="0" strike="noStrike" spc="-1">
              <a:latin typeface="Arial"/>
            </a:endParaRPr>
          </a:p>
        </p:txBody>
      </p:sp>
      <p:sp>
        <p:nvSpPr>
          <p:cNvPr id="187"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90000" lnSpcReduction="10000"/>
          </a:bodyPr>
          <a:lstStyle/>
          <a:p>
            <a:pPr marL="1200240" indent="-284760">
              <a:lnSpc>
                <a:spcPct val="150000"/>
              </a:lnSpc>
              <a:spcBef>
                <a:spcPts val="400"/>
              </a:spcBef>
              <a:spcAft>
                <a:spcPts val="601"/>
              </a:spcAft>
              <a:tabLst>
                <a:tab pos="0" algn="l"/>
              </a:tabLst>
            </a:pPr>
            <a:r>
              <a:rPr lang="en-US" sz="1400" b="1" strike="noStrike" cap="small" spc="-1" dirty="0">
                <a:solidFill>
                  <a:srgbClr val="FFFFFF"/>
                </a:solidFill>
                <a:latin typeface="Century Gothic"/>
                <a:ea typeface="DejaVu Sans"/>
              </a:rPr>
              <a:t>F(</a:t>
            </a:r>
            <a:r>
              <a:rPr lang="en-US" sz="1400" b="1" strike="noStrike" cap="small" spc="-1" dirty="0" err="1">
                <a:solidFill>
                  <a:srgbClr val="FFFFFF"/>
                </a:solidFill>
                <a:latin typeface="Century Gothic"/>
                <a:ea typeface="DejaVu Sans"/>
              </a:rPr>
              <a:t>b,w</a:t>
            </a:r>
            <a:r>
              <a:rPr lang="en-US" sz="1400" b="1" strike="noStrike" cap="small" spc="-1" dirty="0">
                <a:solidFill>
                  <a:srgbClr val="FFFFFF"/>
                </a:solidFill>
                <a:latin typeface="Century Gothic"/>
                <a:ea typeface="DejaVu Sans"/>
              </a:rPr>
              <a:t>)=</a:t>
            </a:r>
            <a:endParaRPr lang="en-US" sz="1400" b="0" strike="noStrike" spc="-1" dirty="0">
              <a:latin typeface="Arial"/>
            </a:endParaRPr>
          </a:p>
          <a:p>
            <a:pPr marL="1542960" lvl="3" indent="-170280" algn="just">
              <a:lnSpc>
                <a:spcPct val="150000"/>
              </a:lnSpc>
              <a:spcBef>
                <a:spcPts val="479"/>
              </a:spcBef>
              <a:spcAft>
                <a:spcPts val="601"/>
              </a:spcAft>
              <a:buClr>
                <a:srgbClr val="FFFFFF"/>
              </a:buClr>
              <a:buSzPct val="130000"/>
              <a:buFont typeface="Wingdings" charset="2"/>
              <a:buChar char=""/>
              <a:tabLst>
                <a:tab pos="0" algn="l"/>
              </a:tabLst>
            </a:pPr>
            <a:r>
              <a:rPr lang="en-US" sz="1600" b="0" strike="noStrike" cap="small" spc="-1" dirty="0">
                <a:solidFill>
                  <a:srgbClr val="FFFFFF"/>
                </a:solidFill>
                <a:latin typeface="Century Gothic"/>
                <a:ea typeface="DejaVu Sans"/>
              </a:rPr>
              <a:t>2 black out,1 black in </a:t>
            </a:r>
            <a:r>
              <a:rPr lang="en-US" sz="1600" b="1" strike="noStrike" cap="small" spc="-1" dirty="0">
                <a:solidFill>
                  <a:srgbClr val="FFFFFF"/>
                </a:solidFill>
                <a:latin typeface="Century Gothic"/>
                <a:ea typeface="DejaVu Sans"/>
              </a:rPr>
              <a:t>b-2+1, (b-1,w)</a:t>
            </a:r>
            <a:endParaRPr lang="en-US" sz="1600" b="0" strike="noStrike" spc="-1" dirty="0">
              <a:latin typeface="Arial"/>
            </a:endParaRPr>
          </a:p>
          <a:p>
            <a:pPr marL="1542960" indent="-170280" algn="just">
              <a:lnSpc>
                <a:spcPct val="150000"/>
              </a:lnSpc>
              <a:spcBef>
                <a:spcPts val="479"/>
              </a:spcBef>
              <a:spcAft>
                <a:spcPts val="601"/>
              </a:spcAft>
              <a:tabLst>
                <a:tab pos="0" algn="l"/>
              </a:tabLst>
            </a:pPr>
            <a:r>
              <a:rPr lang="en-US" sz="1600" b="0" strike="noStrike" cap="small" spc="-1" dirty="0">
                <a:solidFill>
                  <a:srgbClr val="FFFFFF"/>
                </a:solidFill>
                <a:latin typeface="Century Gothic"/>
                <a:ea typeface="DejaVu Sans"/>
              </a:rPr>
              <a:t> We reduce the number of black balls by 1 and we maintain the number of white balls.</a:t>
            </a:r>
            <a:endParaRPr lang="en-US" sz="1600" b="0" strike="noStrike" spc="-1" dirty="0">
              <a:latin typeface="Arial"/>
            </a:endParaRPr>
          </a:p>
          <a:p>
            <a:pPr marL="1542960" lvl="3" indent="-170280" algn="just">
              <a:lnSpc>
                <a:spcPct val="150000"/>
              </a:lnSpc>
              <a:spcBef>
                <a:spcPts val="479"/>
              </a:spcBef>
              <a:spcAft>
                <a:spcPts val="601"/>
              </a:spcAft>
              <a:buClr>
                <a:srgbClr val="FFFFFF"/>
              </a:buClr>
              <a:buSzPct val="130000"/>
              <a:buFont typeface="Wingdings" charset="2"/>
              <a:buChar char=""/>
              <a:tabLst>
                <a:tab pos="0" algn="l"/>
              </a:tabLst>
            </a:pPr>
            <a:r>
              <a:rPr lang="en-US" sz="1600" b="0" strike="noStrike" cap="small" spc="-1" dirty="0">
                <a:solidFill>
                  <a:srgbClr val="FFFFFF"/>
                </a:solidFill>
                <a:latin typeface="Century Gothic"/>
                <a:ea typeface="DejaVu Sans"/>
              </a:rPr>
              <a:t>2 white out,1 black in </a:t>
            </a:r>
            <a:r>
              <a:rPr lang="en-US" sz="1600" b="1" strike="noStrike" cap="small" spc="-1" dirty="0">
                <a:solidFill>
                  <a:srgbClr val="FFFFFF"/>
                </a:solidFill>
                <a:latin typeface="Century Gothic"/>
                <a:ea typeface="DejaVu Sans"/>
              </a:rPr>
              <a:t>w-2,b+1</a:t>
            </a:r>
            <a:endParaRPr lang="en-US" sz="1600" b="0" strike="noStrike" spc="-1" dirty="0">
              <a:latin typeface="Arial"/>
            </a:endParaRPr>
          </a:p>
          <a:p>
            <a:pPr marL="1542960" indent="-170280" algn="just">
              <a:lnSpc>
                <a:spcPct val="150000"/>
              </a:lnSpc>
              <a:spcBef>
                <a:spcPts val="479"/>
              </a:spcBef>
              <a:spcAft>
                <a:spcPts val="601"/>
              </a:spcAft>
              <a:tabLst>
                <a:tab pos="0" algn="l"/>
              </a:tabLst>
            </a:pPr>
            <a:r>
              <a:rPr lang="en-US" sz="1600" b="0" strike="noStrike" cap="small" spc="-1" dirty="0">
                <a:solidFill>
                  <a:srgbClr val="FFFFFF"/>
                </a:solidFill>
                <a:latin typeface="Century Gothic"/>
                <a:ea typeface="DejaVu Sans"/>
              </a:rPr>
              <a:t>We reduce the number of white balls by 2 and increase the number of black balls by 1.</a:t>
            </a:r>
            <a:endParaRPr lang="en-US" sz="1600" b="0" strike="noStrike" spc="-1" dirty="0">
              <a:latin typeface="Arial"/>
            </a:endParaRPr>
          </a:p>
          <a:p>
            <a:pPr marL="1542960" lvl="3" indent="-170280" algn="just">
              <a:lnSpc>
                <a:spcPct val="150000"/>
              </a:lnSpc>
              <a:spcBef>
                <a:spcPts val="479"/>
              </a:spcBef>
              <a:spcAft>
                <a:spcPts val="601"/>
              </a:spcAft>
              <a:buClr>
                <a:srgbClr val="FFFFFF"/>
              </a:buClr>
              <a:buSzPct val="130000"/>
              <a:buFont typeface="Wingdings" charset="2"/>
              <a:buChar char=""/>
              <a:tabLst>
                <a:tab pos="0" algn="l"/>
              </a:tabLst>
            </a:pPr>
            <a:r>
              <a:rPr lang="en-US" sz="1600" b="0" strike="noStrike" cap="small" spc="-1" dirty="0">
                <a:solidFill>
                  <a:srgbClr val="FFFFFF"/>
                </a:solidFill>
                <a:latin typeface="Century Gothic"/>
                <a:ea typeface="DejaVu Sans"/>
              </a:rPr>
              <a:t>1 of each out,1 white </a:t>
            </a:r>
            <a:r>
              <a:rPr lang="en-US" sz="1600" b="1" strike="noStrike" cap="small" spc="-1" dirty="0">
                <a:solidFill>
                  <a:srgbClr val="FFFFFF"/>
                </a:solidFill>
                <a:latin typeface="Century Gothic"/>
                <a:ea typeface="DejaVu Sans"/>
              </a:rPr>
              <a:t>in b-1,w-1+1=(w)</a:t>
            </a:r>
            <a:endParaRPr lang="en-US" sz="1600" b="0" strike="noStrike" spc="-1" dirty="0">
              <a:latin typeface="Arial"/>
            </a:endParaRPr>
          </a:p>
          <a:p>
            <a:pPr marL="1542960" indent="-170280" algn="just">
              <a:lnSpc>
                <a:spcPct val="150000"/>
              </a:lnSpc>
              <a:spcBef>
                <a:spcPts val="479"/>
              </a:spcBef>
              <a:spcAft>
                <a:spcPts val="601"/>
              </a:spcAft>
              <a:tabLst>
                <a:tab pos="0" algn="l"/>
              </a:tabLst>
            </a:pPr>
            <a:r>
              <a:rPr lang="en-US" sz="1600" b="0" strike="noStrike" cap="small" spc="-1" dirty="0">
                <a:solidFill>
                  <a:srgbClr val="FFFFFF"/>
                </a:solidFill>
                <a:latin typeface="Century Gothic"/>
                <a:ea typeface="DejaVu Sans"/>
              </a:rPr>
              <a:t>we reduce the number of black balls by 1 and maintain the number of white balls.</a:t>
            </a:r>
            <a:endParaRPr lang="en-US" sz="16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600" b="0" strike="noStrike" cap="all" spc="-1">
                <a:solidFill>
                  <a:srgbClr val="FFFFFF"/>
                </a:solidFill>
                <a:latin typeface="Century Gothic"/>
                <a:ea typeface="DejaVu Sans"/>
              </a:rPr>
              <a:t>Grading Policy</a:t>
            </a:r>
            <a:endParaRPr lang="en-US" sz="3600" b="0" strike="noStrike" spc="-1">
              <a:latin typeface="Arial"/>
            </a:endParaRPr>
          </a:p>
        </p:txBody>
      </p:sp>
      <p:sp>
        <p:nvSpPr>
          <p:cNvPr id="85" name="Content Placeholder 2"/>
          <p:cNvSpPr/>
          <p:nvPr/>
        </p:nvSpPr>
        <p:spPr>
          <a:xfrm>
            <a:off x="1821960" y="2133720"/>
            <a:ext cx="5180400" cy="4388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50000"/>
              </a:lnSpc>
              <a:spcBef>
                <a:spcPts val="479"/>
              </a:spcBef>
              <a:spcAft>
                <a:spcPts val="601"/>
              </a:spcAft>
            </a:pPr>
            <a:endParaRPr lang="en-US" sz="1800" b="0" strike="noStrike" spc="-1">
              <a:latin typeface="Arial"/>
            </a:endParaRPr>
          </a:p>
          <a:p>
            <a:pPr>
              <a:lnSpc>
                <a:spcPct val="150000"/>
              </a:lnSpc>
              <a:spcBef>
                <a:spcPts val="479"/>
              </a:spcBef>
              <a:spcAft>
                <a:spcPts val="601"/>
              </a:spcAft>
            </a:pPr>
            <a:endParaRPr lang="en-US" sz="18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Quizes 				10%</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Assignments	</a:t>
            </a:r>
            <a:r>
              <a:rPr lang="en-US" sz="2400" b="0" strike="noStrike" cap="small" spc="-1">
                <a:solidFill>
                  <a:srgbClr val="FFFFFF"/>
                </a:solidFill>
                <a:latin typeface="Century Gothic"/>
                <a:ea typeface="DejaVu Sans"/>
              </a:rPr>
              <a:t>	5%</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Project				10%</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Mid Term			25%</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Final Exam		50%</a:t>
            </a:r>
            <a:endParaRPr lang="en-US" sz="2400" b="0" strike="noStrike" spc="-1">
              <a:latin typeface="Arial"/>
            </a:endParaRPr>
          </a:p>
        </p:txBody>
      </p:sp>
      <p:pic>
        <p:nvPicPr>
          <p:cNvPr id="86" name="Picture 2"/>
          <p:cNvPicPr/>
          <p:nvPr/>
        </p:nvPicPr>
        <p:blipFill>
          <a:blip r:embed="rId2"/>
          <a:stretch/>
        </p:blipFill>
        <p:spPr>
          <a:xfrm>
            <a:off x="7086600" y="2685960"/>
            <a:ext cx="1675440" cy="2723040"/>
          </a:xfrm>
          <a:prstGeom prst="rect">
            <a:avLst/>
          </a:prstGeom>
          <a:ln w="0">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3600" b="0" strike="noStrike" cap="all" spc="-1">
                <a:solidFill>
                  <a:srgbClr val="FFFFFF"/>
                </a:solidFill>
                <a:latin typeface="Century Gothic"/>
                <a:ea typeface="DejaVu Sans"/>
              </a:rPr>
              <a:t>Mathematical model and its proof contd..</a:t>
            </a:r>
            <a:endParaRPr lang="en-US" sz="3600" b="0" strike="noStrike" spc="-1">
              <a:latin typeface="Arial"/>
            </a:endParaRPr>
          </a:p>
        </p:txBody>
      </p:sp>
      <p:sp>
        <p:nvSpPr>
          <p:cNvPr id="189"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Total number of balls removed </a:t>
            </a:r>
            <a:r>
              <a:rPr lang="en-US" sz="2400" b="1" strike="noStrike" cap="small" spc="-1">
                <a:solidFill>
                  <a:srgbClr val="FFFFFF"/>
                </a:solidFill>
                <a:latin typeface="Century Gothic"/>
                <a:ea typeface="DejaVu Sans"/>
              </a:rPr>
              <a:t>in each move is 1.</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1" strike="noStrike" cap="small" spc="-1">
                <a:solidFill>
                  <a:srgbClr val="FFFFFF"/>
                </a:solidFill>
                <a:latin typeface="Century Gothic"/>
                <a:ea typeface="DejaVu Sans"/>
              </a:rPr>
              <a:t>Parity</a:t>
            </a:r>
            <a:r>
              <a:rPr lang="en-US" sz="2400" b="0" strike="noStrike" cap="small" spc="-1">
                <a:solidFill>
                  <a:srgbClr val="FFFFFF"/>
                </a:solidFill>
                <a:latin typeface="Century Gothic"/>
                <a:ea typeface="DejaVu Sans"/>
              </a:rPr>
              <a:t>(even/odd number) of </a:t>
            </a:r>
            <a:r>
              <a:rPr lang="en-US" sz="2400" b="1" strike="noStrike" cap="small" spc="-1">
                <a:solidFill>
                  <a:srgbClr val="FFFFFF"/>
                </a:solidFill>
                <a:latin typeface="Century Gothic"/>
                <a:ea typeface="DejaVu Sans"/>
              </a:rPr>
              <a:t>white balls does not change.</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Yes we will say the parity of white balls determine the outcome of the game.</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Hence hypothesis is correct.</a:t>
            </a:r>
            <a:endParaRPr lang="en-US" sz="2400" b="0" strike="noStrike" spc="-1">
              <a:latin typeface="Arial"/>
            </a:endParaRPr>
          </a:p>
          <a:p>
            <a:pPr>
              <a:lnSpc>
                <a:spcPct val="150000"/>
              </a:lnSpc>
              <a:spcBef>
                <a:spcPts val="479"/>
              </a:spcBef>
              <a:spcAft>
                <a:spcPts val="601"/>
              </a:spcAft>
            </a:pPr>
            <a:endParaRPr lang="en-US" sz="2400" b="0" strike="noStrike" spc="-1">
              <a:latin typeface="Arial"/>
            </a:endParaRPr>
          </a:p>
          <a:p>
            <a:pPr>
              <a:lnSpc>
                <a:spcPct val="150000"/>
              </a:lnSpc>
              <a:spcBef>
                <a:spcPts val="479"/>
              </a:spcBef>
              <a:spcAft>
                <a:spcPts val="601"/>
              </a:spcAft>
            </a:pPr>
            <a:endParaRPr lang="en-US" sz="24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The Model-Checking Process</a:t>
            </a:r>
            <a:endParaRPr lang="en-US" sz="3600" b="0" strike="noStrike" spc="-1">
              <a:latin typeface="Arial"/>
            </a:endParaRPr>
          </a:p>
        </p:txBody>
      </p:sp>
      <p:sp>
        <p:nvSpPr>
          <p:cNvPr id="191"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73000"/>
          </a:bodyPr>
          <a:lstStyle/>
          <a:p>
            <a:pPr marL="457200" indent="-456120">
              <a:lnSpc>
                <a:spcPct val="150000"/>
              </a:lnSpc>
              <a:spcBef>
                <a:spcPts val="479"/>
              </a:spcBef>
              <a:spcAft>
                <a:spcPts val="601"/>
              </a:spcAft>
              <a:buClr>
                <a:srgbClr val="FFFFFF"/>
              </a:buClr>
              <a:buSzPct val="130000"/>
              <a:buFont typeface="Century Gothic"/>
              <a:buAutoNum type="arabicPeriod"/>
            </a:pPr>
            <a:r>
              <a:rPr lang="en-US" sz="2400" b="0" strike="noStrike" cap="small" spc="-1">
                <a:solidFill>
                  <a:srgbClr val="FFFFFF"/>
                </a:solidFill>
                <a:latin typeface="Century Gothic"/>
                <a:ea typeface="DejaVu Sans"/>
              </a:rPr>
              <a:t>Modeling phase</a:t>
            </a:r>
            <a:endParaRPr lang="en-US" sz="24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model description language of the model checker at hand;</a:t>
            </a:r>
            <a:endParaRPr lang="en-US" sz="22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 as a first sanity check and quick assessment of the model, perform some simulations;</a:t>
            </a:r>
            <a:endParaRPr lang="en-US" sz="22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formalize the property to be checked using the property specification language. </a:t>
            </a:r>
            <a:endParaRPr lang="en-US" sz="2200" b="0" strike="noStrike" spc="-1">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sp>
      <p:sp>
        <p:nvSpPr>
          <p:cNvPr id="193"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97000"/>
          </a:bodyPr>
          <a:lstStyle/>
          <a:p>
            <a:pPr marL="457200" indent="-456120">
              <a:lnSpc>
                <a:spcPct val="150000"/>
              </a:lnSpc>
              <a:spcBef>
                <a:spcPts val="479"/>
              </a:spcBef>
              <a:spcAft>
                <a:spcPts val="601"/>
              </a:spcAft>
              <a:buClr>
                <a:srgbClr val="FFFFFF"/>
              </a:buClr>
              <a:buSzPct val="130000"/>
              <a:buFont typeface="Century Gothic"/>
              <a:buAutoNum type="arabicPeriod" startAt="2"/>
            </a:pPr>
            <a:r>
              <a:rPr lang="en-US" sz="1600" b="0" strike="noStrike" cap="small" spc="-1" dirty="0">
                <a:solidFill>
                  <a:srgbClr val="FFFFFF"/>
                </a:solidFill>
                <a:latin typeface="Century Gothic"/>
                <a:ea typeface="DejaVu Sans"/>
              </a:rPr>
              <a:t>Running phase:</a:t>
            </a:r>
            <a:endParaRPr lang="en-US" sz="1600" b="0" strike="noStrike" spc="-1" dirty="0">
              <a:latin typeface="Arial"/>
            </a:endParaRPr>
          </a:p>
          <a:p>
            <a:pPr>
              <a:lnSpc>
                <a:spcPct val="150000"/>
              </a:lnSpc>
              <a:spcBef>
                <a:spcPts val="479"/>
              </a:spcBef>
              <a:spcAft>
                <a:spcPts val="601"/>
              </a:spcAft>
              <a:tabLst>
                <a:tab pos="0" algn="l"/>
              </a:tabLst>
            </a:pPr>
            <a:r>
              <a:rPr lang="en-US" sz="1600" b="0" strike="noStrike" cap="small" spc="-1" dirty="0">
                <a:solidFill>
                  <a:srgbClr val="FFFFFF"/>
                </a:solidFill>
                <a:latin typeface="Century Gothic"/>
                <a:ea typeface="DejaVu Sans"/>
              </a:rPr>
              <a:t>run the model checker to check the validity of the property in the system model.</a:t>
            </a:r>
            <a:endParaRPr lang="en-US" sz="1600" b="0" strike="noStrike" spc="-1" dirty="0">
              <a:latin typeface="Arial"/>
            </a:endParaRPr>
          </a:p>
          <a:p>
            <a:pPr marL="457200" indent="-456120">
              <a:lnSpc>
                <a:spcPct val="150000"/>
              </a:lnSpc>
              <a:spcBef>
                <a:spcPts val="479"/>
              </a:spcBef>
              <a:spcAft>
                <a:spcPts val="601"/>
              </a:spcAft>
              <a:buClr>
                <a:srgbClr val="FFFFFF"/>
              </a:buClr>
              <a:buSzPct val="130000"/>
              <a:buFont typeface="Century Gothic"/>
              <a:buAutoNum type="arabicPeriod" startAt="3"/>
              <a:tabLst>
                <a:tab pos="0" algn="l"/>
              </a:tabLst>
            </a:pPr>
            <a:r>
              <a:rPr lang="en-US" sz="1600" b="0" strike="noStrike" cap="small" spc="-1" dirty="0">
                <a:solidFill>
                  <a:srgbClr val="FFFFFF"/>
                </a:solidFill>
                <a:latin typeface="Century Gothic"/>
                <a:ea typeface="DejaVu Sans"/>
              </a:rPr>
              <a:t>Analysis phase:</a:t>
            </a:r>
            <a:endParaRPr lang="en-US" sz="1600" b="0" strike="noStrike" spc="-1" dirty="0">
              <a:latin typeface="Arial"/>
            </a:endParaRPr>
          </a:p>
          <a:p>
            <a:pPr>
              <a:lnSpc>
                <a:spcPct val="150000"/>
              </a:lnSpc>
              <a:spcBef>
                <a:spcPts val="479"/>
              </a:spcBef>
              <a:spcAft>
                <a:spcPts val="601"/>
              </a:spcAft>
              <a:tabLst>
                <a:tab pos="0" algn="l"/>
              </a:tabLst>
            </a:pPr>
            <a:r>
              <a:rPr lang="en-US" sz="1600" b="0" strike="noStrike" cap="small" spc="-1" dirty="0">
                <a:solidFill>
                  <a:srgbClr val="FFFFFF"/>
                </a:solidFill>
                <a:latin typeface="Century Gothic"/>
                <a:ea typeface="DejaVu Sans"/>
              </a:rPr>
              <a:t>property satisfied? → check next property (if any);</a:t>
            </a:r>
            <a:endParaRPr lang="en-US" sz="1600" b="0" strike="noStrike" spc="-1" dirty="0">
              <a:latin typeface="Arial"/>
            </a:endParaRPr>
          </a:p>
          <a:p>
            <a:pPr>
              <a:lnSpc>
                <a:spcPct val="150000"/>
              </a:lnSpc>
              <a:spcBef>
                <a:spcPts val="479"/>
              </a:spcBef>
              <a:spcAft>
                <a:spcPts val="601"/>
              </a:spcAft>
              <a:tabLst>
                <a:tab pos="0" algn="l"/>
              </a:tabLst>
            </a:pPr>
            <a:r>
              <a:rPr lang="en-US" sz="1600" b="0" strike="noStrike" cap="small" spc="-1" dirty="0">
                <a:solidFill>
                  <a:srgbClr val="FFFFFF"/>
                </a:solidFill>
                <a:latin typeface="Century Gothic"/>
                <a:ea typeface="DejaVu Sans"/>
              </a:rPr>
              <a:t>property violated? → 1. analyze generated counterexample by simulation; 2. refine the model, design, or property; 3. repeat the entire procedure. – out of memory? → try to reduce the model and try again.</a:t>
            </a:r>
            <a:endParaRPr lang="en-US" sz="1600" b="0" strike="noStrike" spc="-1" dirty="0">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sp>
      <p:sp>
        <p:nvSpPr>
          <p:cNvPr id="195" name="Content Placeholder 2"/>
          <p:cNvSpPr/>
          <p:nvPr/>
        </p:nvSpPr>
        <p:spPr>
          <a:xfrm>
            <a:off x="818280" y="1631852"/>
            <a:ext cx="7510320" cy="446906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93500"/>
          </a:bodyPr>
          <a:lstStyle/>
          <a:p>
            <a:pPr marL="285840" indent="-284760">
              <a:lnSpc>
                <a:spcPct val="150000"/>
              </a:lnSpc>
              <a:spcBef>
                <a:spcPts val="479"/>
              </a:spcBef>
              <a:spcAft>
                <a:spcPts val="601"/>
              </a:spcAft>
              <a:buClr>
                <a:srgbClr val="FFFFFF"/>
              </a:buClr>
              <a:buSzPct val="130000"/>
              <a:buFont typeface="Arial"/>
              <a:buChar char="•"/>
            </a:pPr>
            <a:r>
              <a:rPr lang="en-US" sz="1400" b="0" strike="noStrike" cap="small" spc="-1" dirty="0">
                <a:solidFill>
                  <a:srgbClr val="FFFFFF"/>
                </a:solidFill>
                <a:latin typeface="Century Gothic"/>
                <a:ea typeface="DejaVu Sans"/>
              </a:rPr>
              <a:t>the entire verification should be planned, administered, and organized. This is called verification organization.</a:t>
            </a:r>
            <a:endParaRPr lang="en-US" sz="1400" b="0" strike="noStrike" spc="-1" dirty="0">
              <a:latin typeface="Arial"/>
            </a:endParaRPr>
          </a:p>
          <a:p>
            <a:pPr marL="457200" indent="-456120">
              <a:lnSpc>
                <a:spcPct val="150000"/>
              </a:lnSpc>
              <a:spcBef>
                <a:spcPts val="479"/>
              </a:spcBef>
              <a:spcAft>
                <a:spcPts val="601"/>
              </a:spcAft>
              <a:buClr>
                <a:srgbClr val="FFFFFF"/>
              </a:buClr>
              <a:buSzPct val="130000"/>
              <a:buFont typeface="Century Gothic"/>
              <a:buAutoNum type="arabicPeriod" startAt="4"/>
            </a:pPr>
            <a:r>
              <a:rPr lang="en-US" sz="1400" b="0" strike="noStrike" cap="small" spc="-1" dirty="0">
                <a:solidFill>
                  <a:srgbClr val="FFFFFF"/>
                </a:solidFill>
                <a:latin typeface="Century Gothic"/>
                <a:ea typeface="DejaVu Sans"/>
              </a:rPr>
              <a:t>Running the Model Checker</a:t>
            </a:r>
            <a:endParaRPr lang="en-US" sz="1400" b="0" strike="noStrike" spc="-1" dirty="0">
              <a:latin typeface="Arial"/>
            </a:endParaRPr>
          </a:p>
          <a:p>
            <a:pPr marL="285840" indent="-284760">
              <a:lnSpc>
                <a:spcPct val="150000"/>
              </a:lnSpc>
              <a:spcBef>
                <a:spcPts val="479"/>
              </a:spcBef>
              <a:spcAft>
                <a:spcPts val="601"/>
              </a:spcAft>
              <a:buClr>
                <a:srgbClr val="FFFFFF"/>
              </a:buClr>
              <a:buSzPct val="130000"/>
              <a:buFont typeface="Arial"/>
              <a:buChar char="•"/>
            </a:pPr>
            <a:r>
              <a:rPr lang="en-US" sz="1400" b="0" strike="noStrike" cap="small" spc="-1" dirty="0">
                <a:solidFill>
                  <a:srgbClr val="FFFFFF"/>
                </a:solidFill>
                <a:latin typeface="Century Gothic"/>
                <a:ea typeface="DejaVu Sans"/>
              </a:rPr>
              <a:t>The model checker first has to be initialized by appropriately setting the various options and directives that may be used to carry out the exhaustive verification. </a:t>
            </a:r>
            <a:endParaRPr lang="en-US" sz="1400" b="0" strike="noStrike" spc="-1" dirty="0">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sp>
      <p:sp>
        <p:nvSpPr>
          <p:cNvPr id="197"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the actual model checking takes place. This is basically a solely algorithmic approach in which the validity of the property under consideration is checked in all states of the system model.</a:t>
            </a:r>
            <a:endParaRPr lang="en-US" sz="2400" b="0" strike="noStrike" spc="-1">
              <a:latin typeface="Arial"/>
            </a:endParaRPr>
          </a:p>
          <a:p>
            <a:pPr>
              <a:lnSpc>
                <a:spcPct val="150000"/>
              </a:lnSpc>
              <a:spcBef>
                <a:spcPts val="479"/>
              </a:spcBef>
              <a:spcAft>
                <a:spcPts val="601"/>
              </a:spcAft>
            </a:pPr>
            <a:endParaRPr lang="en-US" sz="24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sp>
      <p:sp>
        <p:nvSpPr>
          <p:cNvPr id="199"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80000"/>
          </a:bodyPr>
          <a:lstStyle/>
          <a:p>
            <a:pPr marL="457200" indent="-456120">
              <a:lnSpc>
                <a:spcPct val="150000"/>
              </a:lnSpc>
              <a:spcBef>
                <a:spcPts val="479"/>
              </a:spcBef>
              <a:spcAft>
                <a:spcPts val="601"/>
              </a:spcAft>
              <a:buClr>
                <a:srgbClr val="FFFFFF"/>
              </a:buClr>
              <a:buSzPct val="130000"/>
              <a:buFont typeface="Century Gothic"/>
              <a:buAutoNum type="arabicPeriod" startAt="5"/>
            </a:pPr>
            <a:r>
              <a:rPr lang="en-US" sz="2400" b="0" strike="noStrike" cap="small" spc="-1">
                <a:solidFill>
                  <a:srgbClr val="FFFFFF"/>
                </a:solidFill>
                <a:latin typeface="Century Gothic"/>
                <a:ea typeface="DejaVu Sans"/>
              </a:rPr>
              <a:t>Analyzing the Results</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 There are basically three possible outcomes: the specified property is either valid in the given model or not, or the model turns out to be too large to fit within the physical limits of the computer memory.</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We analyze the validity of property</a:t>
            </a:r>
            <a:endParaRPr lang="en-US" sz="2400" b="0" strike="noStrike"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sp>
      <p:sp>
        <p:nvSpPr>
          <p:cNvPr id="201"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Modeling error</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Property error</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Design error</a:t>
            </a:r>
            <a:endParaRPr lang="en-US" sz="2400" b="0" strike="noStrike" spc="-1">
              <a:latin typeface="Arial"/>
            </a:endParaRPr>
          </a:p>
          <a:p>
            <a:pPr>
              <a:lnSpc>
                <a:spcPct val="150000"/>
              </a:lnSpc>
              <a:spcBef>
                <a:spcPts val="479"/>
              </a:spcBef>
              <a:spcAft>
                <a:spcPts val="601"/>
              </a:spcAft>
            </a:pPr>
            <a:endParaRPr lang="en-US" sz="24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sp>
      <p:sp>
        <p:nvSpPr>
          <p:cNvPr id="203"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ModelinG</a:t>
            </a:r>
            <a:endParaRPr lang="en-US" sz="24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finite-state automata</a:t>
            </a:r>
            <a:endParaRPr lang="en-US" sz="22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temporal logic </a:t>
            </a:r>
            <a:endParaRPr lang="en-US" sz="22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Formal Method</a:t>
            </a:r>
            <a:endParaRPr lang="en-US" sz="3600" b="0" strike="noStrike" spc="-1">
              <a:latin typeface="Arial"/>
            </a:endParaRPr>
          </a:p>
        </p:txBody>
      </p:sp>
      <p:sp>
        <p:nvSpPr>
          <p:cNvPr id="205"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96500"/>
          </a:bodyPr>
          <a:lstStyle/>
          <a:p>
            <a:pPr marL="285840" indent="-284760">
              <a:lnSpc>
                <a:spcPct val="150000"/>
              </a:lnSpc>
              <a:spcBef>
                <a:spcPts val="561"/>
              </a:spcBef>
              <a:spcAft>
                <a:spcPts val="601"/>
              </a:spcAft>
              <a:buClr>
                <a:srgbClr val="FFFFFF"/>
              </a:buClr>
              <a:buSzPct val="130000"/>
              <a:buFont typeface="Arial"/>
              <a:buChar char="•"/>
            </a:pPr>
            <a:r>
              <a:rPr lang="en-US" sz="1600" b="0" strike="noStrike" cap="small" spc="-1" dirty="0">
                <a:solidFill>
                  <a:srgbClr val="FFFFFF"/>
                </a:solidFill>
                <a:latin typeface="Century Gothic"/>
                <a:ea typeface="DejaVu Sans"/>
              </a:rPr>
              <a:t>The Encyclopedia of Software Engineering defines formal methods in the following manner:</a:t>
            </a:r>
            <a:endParaRPr lang="en-US" sz="1600" b="0" strike="noStrike" spc="-1" dirty="0">
              <a:latin typeface="Arial"/>
            </a:endParaRPr>
          </a:p>
          <a:p>
            <a:pPr marL="743040" lvl="1" indent="-284760">
              <a:lnSpc>
                <a:spcPct val="150000"/>
              </a:lnSpc>
              <a:spcBef>
                <a:spcPts val="439"/>
              </a:spcBef>
              <a:spcAft>
                <a:spcPts val="601"/>
              </a:spcAft>
              <a:buClr>
                <a:srgbClr val="FFFFFF"/>
              </a:buClr>
              <a:buSzPct val="130000"/>
              <a:buFont typeface="Arial"/>
              <a:buChar char="•"/>
            </a:pPr>
            <a:r>
              <a:rPr lang="en-US" sz="1600" b="0" i="1" strike="noStrike" cap="small" spc="-1" dirty="0">
                <a:solidFill>
                  <a:srgbClr val="FFFFFF"/>
                </a:solidFill>
                <a:latin typeface="Century Gothic"/>
                <a:ea typeface="DejaVu Sans"/>
              </a:rPr>
              <a:t>Formal methods used in developing computer systems are:</a:t>
            </a:r>
            <a:endParaRPr lang="en-US" sz="1600" b="0" strike="noStrike" spc="-1" dirty="0">
              <a:latin typeface="Arial"/>
            </a:endParaRPr>
          </a:p>
          <a:p>
            <a:pPr marL="743040" lvl="1" indent="-284760">
              <a:lnSpc>
                <a:spcPct val="150000"/>
              </a:lnSpc>
              <a:spcBef>
                <a:spcPts val="439"/>
              </a:spcBef>
              <a:spcAft>
                <a:spcPts val="601"/>
              </a:spcAft>
              <a:buClr>
                <a:srgbClr val="FFFFFF"/>
              </a:buClr>
              <a:buSzPct val="130000"/>
              <a:buFont typeface="Arial"/>
              <a:buChar char="•"/>
            </a:pPr>
            <a:r>
              <a:rPr lang="en-US" sz="1600" b="0" i="1" strike="noStrike" cap="small" spc="-1" dirty="0">
                <a:solidFill>
                  <a:srgbClr val="FFFFFF"/>
                </a:solidFill>
                <a:latin typeface="Century Gothic"/>
                <a:ea typeface="DejaVu Sans"/>
              </a:rPr>
              <a:t> mathematically based techniques for describing system properties. Such formal methods provide frameworks within which people can:</a:t>
            </a:r>
            <a:endParaRPr lang="en-US" sz="1600" b="0" strike="noStrike" spc="-1" dirty="0">
              <a:latin typeface="Arial"/>
            </a:endParaRPr>
          </a:p>
          <a:p>
            <a:pPr marL="1200240" lvl="2" indent="-284760">
              <a:lnSpc>
                <a:spcPct val="150000"/>
              </a:lnSpc>
              <a:spcBef>
                <a:spcPts val="400"/>
              </a:spcBef>
              <a:spcAft>
                <a:spcPts val="601"/>
              </a:spcAft>
              <a:buClr>
                <a:srgbClr val="FFFFFF"/>
              </a:buClr>
              <a:buSzPct val="130000"/>
              <a:buFont typeface="Arial"/>
              <a:buChar char="•"/>
            </a:pPr>
            <a:r>
              <a:rPr lang="en-US" sz="1600" b="0" i="1" strike="noStrike" cap="small" spc="-1" dirty="0">
                <a:solidFill>
                  <a:srgbClr val="FFFFFF"/>
                </a:solidFill>
                <a:latin typeface="Century Gothic"/>
                <a:ea typeface="DejaVu Sans"/>
              </a:rPr>
              <a:t> specify, develop, and verify systems in a systematic, rather than ad hoc manner</a:t>
            </a:r>
            <a:r>
              <a:rPr lang="en-US" sz="1600" b="0" strike="noStrike" cap="small" spc="-1" dirty="0">
                <a:solidFill>
                  <a:srgbClr val="FFFFFF"/>
                </a:solidFill>
                <a:latin typeface="Century Gothic"/>
                <a:ea typeface="DejaVu Sans"/>
              </a:rPr>
              <a:t>.</a:t>
            </a:r>
            <a:endParaRPr lang="en-US" sz="1600" b="0" strike="noStrike" spc="-1" dirty="0">
              <a:latin typeface="Arial"/>
            </a:endParaRPr>
          </a:p>
          <a:p>
            <a:pPr marL="743040" indent="-284760">
              <a:lnSpc>
                <a:spcPct val="150000"/>
              </a:lnSpc>
              <a:spcBef>
                <a:spcPts val="439"/>
              </a:spcBef>
              <a:spcAft>
                <a:spcPts val="601"/>
              </a:spcAft>
              <a:tabLst>
                <a:tab pos="0" algn="l"/>
              </a:tabLst>
            </a:pPr>
            <a:endParaRPr lang="en-US" sz="1600" b="0" strike="noStrike" spc="-1" dirty="0">
              <a:latin typeface="Arial"/>
            </a:endParaRPr>
          </a:p>
        </p:txBody>
      </p:sp>
      <p:pic>
        <p:nvPicPr>
          <p:cNvPr id="206" name="Picture 2"/>
          <p:cNvPicPr/>
          <p:nvPr/>
        </p:nvPicPr>
        <p:blipFill>
          <a:blip r:embed="rId2"/>
          <a:stretch/>
        </p:blipFill>
        <p:spPr>
          <a:xfrm>
            <a:off x="5410080" y="457200"/>
            <a:ext cx="3180240" cy="1437120"/>
          </a:xfrm>
          <a:prstGeom prst="rect">
            <a:avLst/>
          </a:prstGeom>
          <a:ln w="0">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Formal Method definition</a:t>
            </a:r>
            <a:endParaRPr lang="en-US" sz="3600" b="0" strike="noStrike" spc="-1">
              <a:latin typeface="Arial"/>
            </a:endParaRPr>
          </a:p>
        </p:txBody>
      </p:sp>
      <p:sp>
        <p:nvSpPr>
          <p:cNvPr id="208"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73000"/>
          </a:bodyPr>
          <a:lstStyle/>
          <a:p>
            <a:pPr marL="285840"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A method is formal if it has a sound mathematical basis, typically given by a formal specification language. </a:t>
            </a:r>
            <a:endParaRPr lang="en-US" sz="2200" b="0" strike="noStrike" spc="-1">
              <a:latin typeface="Arial"/>
            </a:endParaRPr>
          </a:p>
          <a:p>
            <a:pPr marL="285840"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This basis provides a means of precisely defining notions like: </a:t>
            </a:r>
            <a:endParaRPr lang="en-US" sz="2200" b="0" strike="noStrike" spc="-1">
              <a:latin typeface="Arial"/>
            </a:endParaRPr>
          </a:p>
          <a:p>
            <a:pPr marL="743040" lvl="1" indent="-284760">
              <a:lnSpc>
                <a:spcPct val="150000"/>
              </a:lnSpc>
              <a:spcBef>
                <a:spcPts val="400"/>
              </a:spcBef>
              <a:spcAft>
                <a:spcPts val="601"/>
              </a:spcAft>
              <a:buClr>
                <a:srgbClr val="FFFFFF"/>
              </a:buClr>
              <a:buSzPct val="130000"/>
              <a:buFont typeface="Arial"/>
              <a:buChar char="•"/>
            </a:pPr>
            <a:r>
              <a:rPr lang="en-US" sz="2000" b="0" strike="noStrike" cap="small" spc="-1">
                <a:solidFill>
                  <a:srgbClr val="FFFFFF"/>
                </a:solidFill>
                <a:latin typeface="Century Gothic"/>
                <a:ea typeface="DejaVu Sans"/>
              </a:rPr>
              <a:t>consistency</a:t>
            </a:r>
            <a:endParaRPr lang="en-US" sz="2000" b="0" strike="noStrike" spc="-1">
              <a:latin typeface="Arial"/>
            </a:endParaRPr>
          </a:p>
          <a:p>
            <a:pPr marL="743040" lvl="1" indent="-284760">
              <a:lnSpc>
                <a:spcPct val="150000"/>
              </a:lnSpc>
              <a:spcBef>
                <a:spcPts val="400"/>
              </a:spcBef>
              <a:spcAft>
                <a:spcPts val="601"/>
              </a:spcAft>
              <a:buClr>
                <a:srgbClr val="FFFFFF"/>
              </a:buClr>
              <a:buSzPct val="130000"/>
              <a:buFont typeface="Arial"/>
              <a:buChar char="•"/>
            </a:pPr>
            <a:r>
              <a:rPr lang="en-US" sz="2000" b="0" strike="noStrike" cap="small" spc="-1">
                <a:solidFill>
                  <a:srgbClr val="FFFFFF"/>
                </a:solidFill>
                <a:latin typeface="Century Gothic"/>
                <a:ea typeface="DejaVu Sans"/>
              </a:rPr>
              <a:t>completeness, and  more relevantly specification, </a:t>
            </a:r>
            <a:endParaRPr lang="en-US" sz="2000" b="0" strike="noStrike" spc="-1">
              <a:latin typeface="Arial"/>
            </a:endParaRPr>
          </a:p>
          <a:p>
            <a:pPr marL="743040" lvl="1" indent="-284760">
              <a:lnSpc>
                <a:spcPct val="150000"/>
              </a:lnSpc>
              <a:spcBef>
                <a:spcPts val="400"/>
              </a:spcBef>
              <a:spcAft>
                <a:spcPts val="601"/>
              </a:spcAft>
              <a:buClr>
                <a:srgbClr val="FFFFFF"/>
              </a:buClr>
              <a:buSzPct val="130000"/>
              <a:buFont typeface="Arial"/>
              <a:buChar char="•"/>
            </a:pPr>
            <a:r>
              <a:rPr lang="en-US" sz="2000" b="0" strike="noStrike" cap="small" spc="-1">
                <a:solidFill>
                  <a:srgbClr val="FFFFFF"/>
                </a:solidFill>
                <a:latin typeface="Century Gothic"/>
                <a:ea typeface="DejaVu Sans"/>
              </a:rPr>
              <a:t>implementation and correctness.</a:t>
            </a:r>
            <a:endParaRPr lang="en-US" sz="2000" b="0" strike="noStrike" spc="-1">
              <a:latin typeface="Arial"/>
            </a:endParaRPr>
          </a:p>
          <a:p>
            <a:pPr>
              <a:lnSpc>
                <a:spcPct val="100000"/>
              </a:lnSpc>
            </a:pPr>
            <a:endParaRPr lang="en-US" sz="20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1"/>
          <p:cNvSpPr/>
          <p:nvPr/>
        </p:nvSpPr>
        <p:spPr>
          <a:xfrm>
            <a:off x="457200" y="704160"/>
            <a:ext cx="8533440" cy="114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7000"/>
          </a:bodyPr>
          <a:lstStyle/>
          <a:p>
            <a:pPr>
              <a:lnSpc>
                <a:spcPct val="100000"/>
              </a:lnSpc>
            </a:pPr>
            <a:r>
              <a:rPr lang="en-US" sz="3600" b="0" strike="noStrike" cap="all" spc="-1">
                <a:solidFill>
                  <a:srgbClr val="FFFFFF"/>
                </a:solidFill>
                <a:latin typeface="Century Gothic"/>
                <a:ea typeface="DejaVu Sans"/>
              </a:rPr>
              <a:t>Why Formal Methods are required?</a:t>
            </a:r>
            <a:endParaRPr lang="en-US" sz="3600" b="0" strike="noStrike" spc="-1">
              <a:latin typeface="Arial"/>
            </a:endParaRPr>
          </a:p>
        </p:txBody>
      </p:sp>
      <p:sp>
        <p:nvSpPr>
          <p:cNvPr id="88"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4760">
              <a:lnSpc>
                <a:spcPct val="150000"/>
              </a:lnSpc>
              <a:spcBef>
                <a:spcPts val="479"/>
              </a:spcBef>
              <a:spcAft>
                <a:spcPts val="601"/>
              </a:spcAft>
              <a:buClr>
                <a:srgbClr val="FFFFFF"/>
              </a:buClr>
              <a:buSzPct val="130000"/>
              <a:buFont typeface="Arial"/>
              <a:buChar char="•"/>
            </a:pPr>
            <a:r>
              <a:rPr lang="en-US" sz="2400" b="1" strike="noStrike" cap="small" spc="-1">
                <a:solidFill>
                  <a:srgbClr val="FFFFFF"/>
                </a:solidFill>
                <a:latin typeface="Century Gothic"/>
                <a:ea typeface="DejaVu Sans"/>
              </a:rPr>
              <a:t>History of software bugs</a:t>
            </a:r>
            <a:endParaRPr lang="en-US" sz="24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Softwares encountered notorious bugs that were the cause of financial lose and deaths of many people.</a:t>
            </a:r>
            <a:endParaRPr lang="en-US" sz="22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1" strike="noStrike" cap="small" spc="-1">
                <a:solidFill>
                  <a:srgbClr val="FFFFFF"/>
                </a:solidFill>
                <a:latin typeface="Century Gothic"/>
                <a:ea typeface="DejaVu Sans"/>
              </a:rPr>
              <a:t>Famous bugs are</a:t>
            </a:r>
            <a:endParaRPr lang="en-US" sz="2200" b="0" strike="noStrike" spc="-1">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3600" b="0" strike="noStrike" cap="all" spc="-1">
                <a:solidFill>
                  <a:srgbClr val="FFFFFF"/>
                </a:solidFill>
                <a:latin typeface="Century Gothic"/>
                <a:ea typeface="DejaVu Sans"/>
              </a:rPr>
              <a:t>Formal Method definition contd..</a:t>
            </a:r>
            <a:endParaRPr lang="en-US" sz="3600" b="0" strike="noStrike" spc="-1">
              <a:latin typeface="Arial"/>
            </a:endParaRPr>
          </a:p>
        </p:txBody>
      </p:sp>
      <p:sp>
        <p:nvSpPr>
          <p:cNvPr id="210"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79000"/>
          </a:bodyPr>
          <a:lstStyle/>
          <a:p>
            <a:pPr marL="285840" indent="-284760">
              <a:lnSpc>
                <a:spcPct val="150000"/>
              </a:lnSpc>
              <a:spcBef>
                <a:spcPts val="561"/>
              </a:spcBef>
              <a:spcAft>
                <a:spcPts val="601"/>
              </a:spcAft>
              <a:buClr>
                <a:srgbClr val="FFFFFF"/>
              </a:buClr>
              <a:buSzPct val="130000"/>
              <a:buFont typeface="Arial"/>
              <a:buChar char="•"/>
            </a:pPr>
            <a:r>
              <a:rPr lang="en-US" sz="2800" b="1" strike="noStrike" cap="small" spc="-1">
                <a:solidFill>
                  <a:srgbClr val="FFFFFF"/>
                </a:solidFill>
                <a:latin typeface="Century Gothic"/>
                <a:ea typeface="DejaVu Sans"/>
              </a:rPr>
              <a:t>Correctness:</a:t>
            </a:r>
            <a:endParaRPr lang="en-US" sz="28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the property that an abstract model fulfills a set of well defined requirements.</a:t>
            </a:r>
            <a:endParaRPr lang="en-US" sz="2200" b="0" strike="noStrike" spc="-1">
              <a:latin typeface="Arial"/>
            </a:endParaRPr>
          </a:p>
          <a:p>
            <a:pPr marL="285840" indent="-284760">
              <a:lnSpc>
                <a:spcPct val="150000"/>
              </a:lnSpc>
              <a:spcBef>
                <a:spcPts val="561"/>
              </a:spcBef>
              <a:spcAft>
                <a:spcPts val="601"/>
              </a:spcAft>
              <a:buClr>
                <a:srgbClr val="FFFFFF"/>
              </a:buClr>
              <a:buSzPct val="130000"/>
              <a:buFont typeface="Arial"/>
              <a:buChar char="•"/>
            </a:pPr>
            <a:r>
              <a:rPr lang="en-US" sz="2800" b="1" strike="noStrike" cap="small" spc="-1">
                <a:solidFill>
                  <a:srgbClr val="FFFFFF"/>
                </a:solidFill>
                <a:latin typeface="Century Gothic"/>
                <a:ea typeface="DejaVu Sans"/>
              </a:rPr>
              <a:t>Consistency: </a:t>
            </a:r>
            <a:endParaRPr lang="en-US" sz="28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to be consistent, facts stated in one place in a specification should not be contradicted in another place.</a:t>
            </a:r>
            <a:endParaRPr lang="en-US" sz="2200" b="0" strike="noStrike" spc="-1">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3600" b="0" strike="noStrike" cap="all" spc="-1">
                <a:solidFill>
                  <a:srgbClr val="FFFFFF"/>
                </a:solidFill>
                <a:latin typeface="Century Gothic"/>
                <a:ea typeface="DejaVu Sans"/>
              </a:rPr>
              <a:t>How Formal Methods are applied?</a:t>
            </a:r>
            <a:endParaRPr lang="en-US" sz="3600" b="0" strike="noStrike" spc="-1">
              <a:latin typeface="Arial"/>
            </a:endParaRPr>
          </a:p>
        </p:txBody>
      </p:sp>
      <p:sp>
        <p:nvSpPr>
          <p:cNvPr id="212" name="Content Placeholder 2"/>
          <p:cNvSpPr/>
          <p:nvPr/>
        </p:nvSpPr>
        <p:spPr>
          <a:xfrm>
            <a:off x="457200" y="2163960"/>
            <a:ext cx="8228520" cy="4388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64000"/>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We develop models of system.</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With the help of models we will argue and prove correctness of models.</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Formal Method has 2 parts:</a:t>
            </a:r>
            <a:endParaRPr lang="en-US" sz="24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1" strike="noStrike" cap="small" spc="-1">
                <a:solidFill>
                  <a:srgbClr val="FFFFFF"/>
                </a:solidFill>
                <a:latin typeface="Century Gothic"/>
                <a:ea typeface="DejaVu Sans"/>
              </a:rPr>
              <a:t>Logical Theory: </a:t>
            </a:r>
            <a:endParaRPr lang="en-US" sz="2200" b="0" strike="noStrike" spc="-1">
              <a:latin typeface="Arial"/>
            </a:endParaRPr>
          </a:p>
          <a:p>
            <a:pPr marL="1200240" lvl="2" indent="-284760">
              <a:lnSpc>
                <a:spcPct val="150000"/>
              </a:lnSpc>
              <a:spcBef>
                <a:spcPts val="400"/>
              </a:spcBef>
              <a:spcAft>
                <a:spcPts val="601"/>
              </a:spcAft>
              <a:buClr>
                <a:srgbClr val="FFFFFF"/>
              </a:buClr>
              <a:buSzPct val="130000"/>
              <a:buFont typeface="Arial"/>
              <a:buChar char="•"/>
            </a:pPr>
            <a:r>
              <a:rPr lang="en-US" sz="2000" b="0" strike="noStrike" cap="small" spc="-1">
                <a:solidFill>
                  <a:srgbClr val="FFFFFF"/>
                </a:solidFill>
                <a:latin typeface="Century Gothic"/>
                <a:ea typeface="DejaVu Sans"/>
              </a:rPr>
              <a:t>Means by which one reasons about specifications, properties and programs predicate calculus, (logic ,propositions).</a:t>
            </a:r>
            <a:endParaRPr lang="en-US" sz="20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1" strike="noStrike" cap="small" spc="-1">
                <a:solidFill>
                  <a:srgbClr val="FFFFFF"/>
                </a:solidFill>
                <a:latin typeface="Century Gothic"/>
                <a:ea typeface="DejaVu Sans"/>
              </a:rPr>
              <a:t>Structuring Theory:</a:t>
            </a:r>
            <a:endParaRPr lang="en-US" sz="2200" b="0" strike="noStrike" spc="-1">
              <a:latin typeface="Arial"/>
            </a:endParaRPr>
          </a:p>
          <a:p>
            <a:pPr marL="1200240" lvl="2" indent="-284760">
              <a:lnSpc>
                <a:spcPct val="150000"/>
              </a:lnSpc>
              <a:spcBef>
                <a:spcPts val="400"/>
              </a:spcBef>
              <a:spcAft>
                <a:spcPts val="601"/>
              </a:spcAft>
              <a:buClr>
                <a:srgbClr val="FFFFFF"/>
              </a:buClr>
              <a:buSzPct val="130000"/>
              <a:buFont typeface="Arial"/>
              <a:buChar char="•"/>
            </a:pPr>
            <a:r>
              <a:rPr lang="en-US" sz="2000" b="0" strike="noStrike" cap="small" spc="-1">
                <a:solidFill>
                  <a:srgbClr val="FFFFFF"/>
                </a:solidFill>
                <a:latin typeface="Century Gothic"/>
                <a:ea typeface="DejaVu Sans"/>
              </a:rPr>
              <a:t> Defines elements being reasoned about.</a:t>
            </a:r>
            <a:endParaRPr lang="en-US" sz="2000" b="0" strike="noStrike" spc="-1">
              <a:latin typeface="Arial"/>
            </a:endParaRPr>
          </a:p>
          <a:p>
            <a:pPr>
              <a:lnSpc>
                <a:spcPct val="150000"/>
              </a:lnSpc>
              <a:spcBef>
                <a:spcPts val="479"/>
              </a:spcBef>
              <a:spcAft>
                <a:spcPts val="601"/>
              </a:spcAft>
            </a:pPr>
            <a:endParaRPr lang="en-US" sz="2000" b="0" strike="noStrike" spc="-1">
              <a:latin typeface="Arial"/>
            </a:endParaRPr>
          </a:p>
          <a:p>
            <a:pPr>
              <a:lnSpc>
                <a:spcPct val="150000"/>
              </a:lnSpc>
              <a:spcBef>
                <a:spcPts val="479"/>
              </a:spcBef>
              <a:spcAft>
                <a:spcPts val="601"/>
              </a:spcAft>
            </a:pPr>
            <a:endParaRPr lang="en-US" sz="2000" b="0" strike="noStrike" spc="-1">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Formal method steps</a:t>
            </a:r>
            <a:endParaRPr lang="en-US" sz="3600" b="0" strike="noStrike" spc="-1">
              <a:latin typeface="Arial"/>
            </a:endParaRPr>
          </a:p>
        </p:txBody>
      </p:sp>
      <p:sp>
        <p:nvSpPr>
          <p:cNvPr id="214" name="Content Placeholder 2"/>
          <p:cNvSpPr/>
          <p:nvPr/>
        </p:nvSpPr>
        <p:spPr>
          <a:xfrm>
            <a:off x="762120" y="1752480"/>
            <a:ext cx="7510320" cy="4577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85840" indent="-284760">
              <a:lnSpc>
                <a:spcPct val="150000"/>
              </a:lnSpc>
              <a:spcBef>
                <a:spcPts val="499"/>
              </a:spcBef>
              <a:spcAft>
                <a:spcPts val="601"/>
              </a:spcAft>
              <a:buClr>
                <a:srgbClr val="FFFFFF"/>
              </a:buClr>
              <a:buSzPct val="130000"/>
              <a:buFont typeface="Arial"/>
              <a:buChar char="•"/>
            </a:pPr>
            <a:r>
              <a:rPr lang="en-US" sz="1100" b="0" strike="noStrike" cap="small" spc="-1" dirty="0">
                <a:solidFill>
                  <a:srgbClr val="FFFFFF"/>
                </a:solidFill>
                <a:latin typeface="Century Gothic"/>
                <a:ea typeface="DejaVu Sans"/>
              </a:rPr>
              <a:t>We will define state based model  for our computer programs using formal methods.</a:t>
            </a:r>
            <a:endParaRPr lang="en-US" sz="1100" b="0" strike="noStrike" spc="-1" dirty="0">
              <a:latin typeface="Arial"/>
            </a:endParaRPr>
          </a:p>
          <a:p>
            <a:pPr marL="514440" indent="-513360">
              <a:lnSpc>
                <a:spcPct val="150000"/>
              </a:lnSpc>
              <a:spcBef>
                <a:spcPts val="499"/>
              </a:spcBef>
              <a:spcAft>
                <a:spcPts val="601"/>
              </a:spcAft>
              <a:buClr>
                <a:srgbClr val="FFFFFF"/>
              </a:buClr>
              <a:buSzPct val="130000"/>
              <a:buFont typeface="Century Gothic"/>
              <a:buAutoNum type="arabicPeriod"/>
            </a:pPr>
            <a:r>
              <a:rPr lang="en-US" sz="1100" b="0" strike="noStrike" cap="small" spc="-1" dirty="0">
                <a:solidFill>
                  <a:srgbClr val="FFFFFF"/>
                </a:solidFill>
                <a:latin typeface="Century Gothic"/>
                <a:ea typeface="DejaVu Sans"/>
              </a:rPr>
              <a:t>Define the specifications of the system(</a:t>
            </a:r>
            <a:r>
              <a:rPr lang="en-US" sz="1100" b="0" strike="noStrike" cap="small" spc="-1" dirty="0" err="1">
                <a:solidFill>
                  <a:srgbClr val="FFFFFF"/>
                </a:solidFill>
                <a:latin typeface="Century Gothic"/>
                <a:ea typeface="DejaVu Sans"/>
              </a:rPr>
              <a:t>InFormal</a:t>
            </a:r>
            <a:r>
              <a:rPr lang="en-US" sz="1100" b="0" strike="noStrike" cap="small" spc="-1" dirty="0">
                <a:solidFill>
                  <a:srgbClr val="FFFFFF"/>
                </a:solidFill>
                <a:latin typeface="Century Gothic"/>
                <a:ea typeface="DejaVu Sans"/>
              </a:rPr>
              <a:t> specification).</a:t>
            </a:r>
            <a:endParaRPr lang="en-US" sz="1100" b="0" strike="noStrike" spc="-1" dirty="0">
              <a:latin typeface="Arial"/>
            </a:endParaRPr>
          </a:p>
          <a:p>
            <a:pPr marL="514440" indent="-513360">
              <a:lnSpc>
                <a:spcPct val="150000"/>
              </a:lnSpc>
              <a:spcBef>
                <a:spcPts val="499"/>
              </a:spcBef>
              <a:spcAft>
                <a:spcPts val="601"/>
              </a:spcAft>
              <a:buClr>
                <a:srgbClr val="FFFFFF"/>
              </a:buClr>
              <a:buSzPct val="130000"/>
              <a:buFont typeface="Century Gothic"/>
              <a:buAutoNum type="arabicPeriod"/>
            </a:pPr>
            <a:r>
              <a:rPr lang="en-US" sz="1100" b="0" strike="noStrike" cap="small" spc="-1" dirty="0">
                <a:solidFill>
                  <a:srgbClr val="FFFFFF"/>
                </a:solidFill>
                <a:latin typeface="Century Gothic"/>
                <a:ea typeface="DejaVu Sans"/>
              </a:rPr>
              <a:t>Define abstract model of specifications.</a:t>
            </a:r>
            <a:endParaRPr lang="en-US" sz="1100" b="0" strike="noStrike" spc="-1" dirty="0">
              <a:latin typeface="Arial"/>
            </a:endParaRPr>
          </a:p>
          <a:p>
            <a:pPr marL="907560" lvl="1" indent="-513360">
              <a:lnSpc>
                <a:spcPct val="150000"/>
              </a:lnSpc>
              <a:spcBef>
                <a:spcPts val="499"/>
              </a:spcBef>
              <a:spcAft>
                <a:spcPts val="601"/>
              </a:spcAft>
              <a:buClr>
                <a:srgbClr val="FFFFFF"/>
              </a:buClr>
              <a:buSzPct val="130000"/>
              <a:buFont typeface="Century Gothic"/>
              <a:buAutoNum type="romanLcPeriod"/>
            </a:pPr>
            <a:r>
              <a:rPr lang="en-US" sz="1100" b="0" strike="noStrike" cap="small" spc="-1" dirty="0">
                <a:solidFill>
                  <a:srgbClr val="FFFFFF"/>
                </a:solidFill>
                <a:latin typeface="Century Gothic"/>
                <a:ea typeface="DejaVu Sans"/>
              </a:rPr>
              <a:t>Define the states of system	(steps of a model)</a:t>
            </a:r>
            <a:endParaRPr lang="en-US" sz="1100" b="0" strike="noStrike" spc="-1" dirty="0">
              <a:latin typeface="Arial"/>
            </a:endParaRPr>
          </a:p>
          <a:p>
            <a:pPr marL="907560" lvl="1" indent="-513360">
              <a:lnSpc>
                <a:spcPct val="150000"/>
              </a:lnSpc>
              <a:spcBef>
                <a:spcPts val="499"/>
              </a:spcBef>
              <a:spcAft>
                <a:spcPts val="601"/>
              </a:spcAft>
              <a:buClr>
                <a:srgbClr val="FFFFFF"/>
              </a:buClr>
              <a:buSzPct val="130000"/>
              <a:buFont typeface="Century Gothic"/>
              <a:buAutoNum type="romanLcPeriod"/>
            </a:pPr>
            <a:r>
              <a:rPr lang="en-US" sz="1100" b="0" strike="noStrike" cap="small" spc="-1" dirty="0">
                <a:solidFill>
                  <a:srgbClr val="FFFFFF"/>
                </a:solidFill>
                <a:latin typeface="Century Gothic"/>
                <a:ea typeface="DejaVu Sans"/>
              </a:rPr>
              <a:t>Define invariant(condition)</a:t>
            </a:r>
            <a:endParaRPr lang="en-US" sz="1100" b="0" strike="noStrike" spc="-1" dirty="0">
              <a:latin typeface="Arial"/>
            </a:endParaRPr>
          </a:p>
          <a:p>
            <a:pPr marL="907560" lvl="1" indent="-513360">
              <a:lnSpc>
                <a:spcPct val="150000"/>
              </a:lnSpc>
              <a:spcBef>
                <a:spcPts val="499"/>
              </a:spcBef>
              <a:spcAft>
                <a:spcPts val="601"/>
              </a:spcAft>
              <a:buClr>
                <a:srgbClr val="FFFFFF"/>
              </a:buClr>
              <a:buSzPct val="130000"/>
              <a:buFont typeface="Century Gothic"/>
              <a:buAutoNum type="romanLcPeriod"/>
            </a:pPr>
            <a:r>
              <a:rPr lang="en-US" sz="1100" b="0" strike="noStrike" cap="small" spc="-1" dirty="0">
                <a:solidFill>
                  <a:srgbClr val="FFFFFF"/>
                </a:solidFill>
                <a:latin typeface="Century Gothic"/>
                <a:ea typeface="DejaVu Sans"/>
              </a:rPr>
              <a:t>Define set of operations for model to function.</a:t>
            </a:r>
            <a:endParaRPr lang="en-US" sz="1100" b="0" strike="noStrike" spc="-1" dirty="0">
              <a:latin typeface="Arial"/>
            </a:endParaRPr>
          </a:p>
          <a:p>
            <a:pPr marL="1200240" lvl="2" indent="-284760">
              <a:lnSpc>
                <a:spcPct val="150000"/>
              </a:lnSpc>
              <a:spcBef>
                <a:spcPts val="499"/>
              </a:spcBef>
              <a:spcAft>
                <a:spcPts val="601"/>
              </a:spcAft>
              <a:buClr>
                <a:srgbClr val="FFFFFF"/>
              </a:buClr>
              <a:buSzPct val="130000"/>
              <a:buFont typeface="Arial"/>
              <a:buChar char="•"/>
            </a:pPr>
            <a:r>
              <a:rPr lang="en-US" sz="1100" b="0" strike="noStrike" cap="small" spc="-1" dirty="0">
                <a:solidFill>
                  <a:srgbClr val="FFFFFF"/>
                </a:solidFill>
                <a:latin typeface="Century Gothic"/>
                <a:ea typeface="DejaVu Sans"/>
              </a:rPr>
              <a:t>System/model operation is associated with two conditions</a:t>
            </a:r>
            <a:endParaRPr lang="en-US" sz="1100" b="0" strike="noStrike" spc="-1" dirty="0">
              <a:latin typeface="Arial"/>
            </a:endParaRPr>
          </a:p>
          <a:p>
            <a:pPr marL="1542960" lvl="3" indent="-170280">
              <a:lnSpc>
                <a:spcPct val="150000"/>
              </a:lnSpc>
              <a:spcBef>
                <a:spcPts val="499"/>
              </a:spcBef>
              <a:spcAft>
                <a:spcPts val="601"/>
              </a:spcAft>
              <a:buClr>
                <a:srgbClr val="FFFFFF"/>
              </a:buClr>
              <a:buSzPct val="130000"/>
              <a:buFont typeface="Arial"/>
              <a:buChar char="•"/>
            </a:pPr>
            <a:r>
              <a:rPr lang="en-US" sz="1100" b="0" strike="noStrike" cap="small" spc="-1" dirty="0">
                <a:solidFill>
                  <a:srgbClr val="FFFFFF"/>
                </a:solidFill>
                <a:latin typeface="Century Gothic"/>
                <a:ea typeface="DejaVu Sans"/>
              </a:rPr>
              <a:t>Pre-condition</a:t>
            </a:r>
            <a:endParaRPr lang="en-US" sz="1100" b="0" strike="noStrike" spc="-1" dirty="0">
              <a:latin typeface="Arial"/>
            </a:endParaRPr>
          </a:p>
          <a:p>
            <a:pPr marL="1542960" lvl="3" indent="-170280">
              <a:lnSpc>
                <a:spcPct val="150000"/>
              </a:lnSpc>
              <a:spcBef>
                <a:spcPts val="499"/>
              </a:spcBef>
              <a:spcAft>
                <a:spcPts val="601"/>
              </a:spcAft>
              <a:buClr>
                <a:srgbClr val="FFFFFF"/>
              </a:buClr>
              <a:buSzPct val="130000"/>
              <a:buFont typeface="Arial"/>
              <a:buChar char="•"/>
            </a:pPr>
            <a:r>
              <a:rPr lang="en-US" sz="1100" b="0" strike="noStrike" cap="small" spc="-1" dirty="0">
                <a:solidFill>
                  <a:srgbClr val="FFFFFF"/>
                </a:solidFill>
                <a:latin typeface="Century Gothic"/>
                <a:ea typeface="DejaVu Sans"/>
              </a:rPr>
              <a:t>Post condition</a:t>
            </a:r>
            <a:endParaRPr lang="en-US" sz="1100" b="0" strike="noStrike" spc="-1" dirty="0">
              <a:latin typeface="Arial"/>
            </a:endParaRPr>
          </a:p>
          <a:p>
            <a:pPr marL="541800" indent="-513360">
              <a:lnSpc>
                <a:spcPct val="150000"/>
              </a:lnSpc>
              <a:spcBef>
                <a:spcPts val="499"/>
              </a:spcBef>
              <a:spcAft>
                <a:spcPts val="601"/>
              </a:spcAft>
              <a:buClr>
                <a:srgbClr val="FFFFFF"/>
              </a:buClr>
              <a:buSzPct val="130000"/>
              <a:buFont typeface="Century Gothic"/>
              <a:buAutoNum type="arabicPeriod"/>
            </a:pPr>
            <a:r>
              <a:rPr lang="en-US" sz="1100" b="0" strike="noStrike" cap="small" spc="-1" dirty="0">
                <a:solidFill>
                  <a:srgbClr val="FFFFFF"/>
                </a:solidFill>
                <a:latin typeface="Century Gothic"/>
                <a:ea typeface="DejaVu Sans"/>
              </a:rPr>
              <a:t>Model verification and Implementation </a:t>
            </a:r>
            <a:endParaRPr lang="en-US" sz="1100" b="0" strike="noStrike" spc="-1" dirty="0">
              <a:latin typeface="Arial"/>
            </a:endParaRPr>
          </a:p>
          <a:p>
            <a:pPr marL="1542960" lvl="3" indent="-170280">
              <a:lnSpc>
                <a:spcPct val="150000"/>
              </a:lnSpc>
              <a:spcBef>
                <a:spcPts val="499"/>
              </a:spcBef>
              <a:spcAft>
                <a:spcPts val="601"/>
              </a:spcAft>
              <a:buClr>
                <a:srgbClr val="FFFFFF"/>
              </a:buClr>
              <a:buSzPct val="130000"/>
              <a:buFont typeface="Arial"/>
              <a:buChar char="•"/>
            </a:pPr>
            <a:r>
              <a:rPr lang="en-US" sz="1100" b="0" strike="noStrike" cap="small" spc="-1" dirty="0">
                <a:solidFill>
                  <a:srgbClr val="FFFFFF"/>
                </a:solidFill>
                <a:latin typeface="Century Gothic"/>
                <a:ea typeface="DejaVu Sans"/>
              </a:rPr>
              <a:t>Make formal model and use tools to prove mechanically that formal execution model satisfies formal requirements.</a:t>
            </a:r>
            <a:endParaRPr lang="en-US" sz="1100" b="0" strike="noStrike" spc="-1" dirty="0">
              <a:latin typeface="Arial"/>
            </a:endParaRPr>
          </a:p>
          <a:p>
            <a:pPr>
              <a:lnSpc>
                <a:spcPct val="150000"/>
              </a:lnSpc>
              <a:spcBef>
                <a:spcPts val="479"/>
              </a:spcBef>
              <a:spcAft>
                <a:spcPts val="601"/>
              </a:spcAft>
            </a:pPr>
            <a:endParaRPr lang="en-US" sz="1100" b="0" strike="noStrike" spc="-1" dirty="0">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Model types</a:t>
            </a:r>
            <a:endParaRPr lang="en-US" sz="3600" b="0" strike="noStrike" spc="-1">
              <a:latin typeface="Arial"/>
            </a:endParaRPr>
          </a:p>
        </p:txBody>
      </p:sp>
      <p:sp>
        <p:nvSpPr>
          <p:cNvPr id="216"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55000"/>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Two types of models are defined</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 </a:t>
            </a:r>
            <a:r>
              <a:rPr lang="en-US" sz="2400" b="1" strike="noStrike" cap="small" spc="-1">
                <a:solidFill>
                  <a:srgbClr val="FFFFFF"/>
                </a:solidFill>
                <a:latin typeface="Century Gothic"/>
                <a:ea typeface="DejaVu Sans"/>
              </a:rPr>
              <a:t>Abstract model</a:t>
            </a:r>
            <a:endParaRPr lang="en-US" sz="24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abstraction is the process by which data and programs are defined with a representation similar to its pictorial meaning.</a:t>
            </a:r>
            <a:endParaRPr lang="en-US" sz="22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High level system design</a:t>
            </a:r>
            <a:endParaRPr lang="en-US" sz="22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1" strike="noStrike" cap="small" spc="-1">
                <a:solidFill>
                  <a:srgbClr val="FFFFFF"/>
                </a:solidFill>
                <a:latin typeface="Century Gothic"/>
                <a:ea typeface="DejaVu Sans"/>
              </a:rPr>
              <a:t>Concrete model</a:t>
            </a:r>
            <a:endParaRPr lang="en-US" sz="24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Detailed model of the system achieved after refinement of abstract model.</a:t>
            </a:r>
            <a:endParaRPr lang="en-US" sz="2200" b="0" strike="noStrike" spc="-1">
              <a:latin typeface="Arial"/>
            </a:endParaRPr>
          </a:p>
          <a:p>
            <a:pPr marL="393120">
              <a:lnSpc>
                <a:spcPct val="150000"/>
              </a:lnSpc>
              <a:spcBef>
                <a:spcPts val="439"/>
              </a:spcBef>
              <a:spcAft>
                <a:spcPts val="601"/>
              </a:spcAft>
              <a:tabLst>
                <a:tab pos="0" algn="l"/>
              </a:tabLst>
            </a:pPr>
            <a:endParaRPr lang="en-US" sz="22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Formalization Spectrum</a:t>
            </a:r>
            <a:endParaRPr lang="en-US" sz="3600" b="0" strike="noStrike" spc="-1">
              <a:latin typeface="Arial"/>
            </a:endParaRPr>
          </a:p>
        </p:txBody>
      </p:sp>
      <p:pic>
        <p:nvPicPr>
          <p:cNvPr id="218" name="Picture 2"/>
          <p:cNvPicPr/>
          <p:nvPr/>
        </p:nvPicPr>
        <p:blipFill>
          <a:blip r:embed="rId2"/>
          <a:stretch/>
        </p:blipFill>
        <p:spPr>
          <a:xfrm>
            <a:off x="1639800" y="2060640"/>
            <a:ext cx="5866200" cy="4040640"/>
          </a:xfrm>
          <a:prstGeom prst="rect">
            <a:avLst/>
          </a:prstGeom>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Examples of Formal Methods</a:t>
            </a:r>
            <a:endParaRPr lang="en-US" sz="3600" b="0" strike="noStrike" spc="-1">
              <a:latin typeface="Arial"/>
            </a:endParaRPr>
          </a:p>
        </p:txBody>
      </p:sp>
      <p:sp>
        <p:nvSpPr>
          <p:cNvPr id="220"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Formal methods can include graphical languages. </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For example,</a:t>
            </a:r>
            <a:endParaRPr lang="en-US" sz="24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Data Flow Diagrams (DFDs)</a:t>
            </a:r>
            <a:endParaRPr lang="en-US" sz="22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Petri Nets</a:t>
            </a:r>
            <a:endParaRPr lang="en-US" sz="22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Finite State Machines FSM</a:t>
            </a:r>
            <a:endParaRPr lang="en-US" sz="2200" b="0" strike="noStrike" spc="-1">
              <a:latin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Use of Formal methods</a:t>
            </a:r>
            <a:endParaRPr lang="en-US" sz="3600" b="0" strike="noStrike" spc="-1">
              <a:latin typeface="Arial"/>
            </a:endParaRPr>
          </a:p>
        </p:txBody>
      </p:sp>
      <p:sp>
        <p:nvSpPr>
          <p:cNvPr id="222" name="Content Placeholder 2"/>
          <p:cNvSpPr/>
          <p:nvPr/>
        </p:nvSpPr>
        <p:spPr>
          <a:xfrm>
            <a:off x="457200" y="2133720"/>
            <a:ext cx="7999920" cy="399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There is an increasing interest about formal methods and their applications.</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Formal methods have the potential to provide increased confidence in a system by satisfying the standards set by regulatory bodies.</a:t>
            </a:r>
            <a:endParaRPr lang="en-US" sz="2400" b="0" strike="noStrike" spc="-1">
              <a:latin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3600" b="0" strike="noStrike" cap="all" spc="-1">
                <a:solidFill>
                  <a:srgbClr val="FFFFFF"/>
                </a:solidFill>
                <a:latin typeface="Century Gothic"/>
                <a:ea typeface="DejaVu Sans"/>
              </a:rPr>
              <a:t>Formal methods are not meant to</a:t>
            </a:r>
            <a:endParaRPr lang="en-US" sz="3600" b="0" strike="noStrike" spc="-1">
              <a:latin typeface="Arial"/>
            </a:endParaRPr>
          </a:p>
        </p:txBody>
      </p:sp>
      <p:sp>
        <p:nvSpPr>
          <p:cNvPr id="224"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40000"/>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to show </a:t>
            </a:r>
            <a:r>
              <a:rPr lang="en-US" sz="2400" b="1" strike="noStrike" cap="small" spc="-1">
                <a:solidFill>
                  <a:srgbClr val="FFFFFF"/>
                </a:solidFill>
                <a:latin typeface="Century Gothic"/>
                <a:ea typeface="DejaVu Sans"/>
              </a:rPr>
              <a:t>correctness" </a:t>
            </a:r>
            <a:r>
              <a:rPr lang="en-US" sz="2400" b="0" strike="noStrike" cap="small" spc="-1">
                <a:solidFill>
                  <a:srgbClr val="FFFFFF"/>
                </a:solidFill>
                <a:latin typeface="Century Gothic"/>
                <a:ea typeface="DejaVu Sans"/>
              </a:rPr>
              <a:t>of entire systems</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 to </a:t>
            </a:r>
            <a:r>
              <a:rPr lang="en-US" sz="2400" b="1" strike="noStrike" cap="small" spc="-1">
                <a:solidFill>
                  <a:srgbClr val="FFFFFF"/>
                </a:solidFill>
                <a:latin typeface="Century Gothic"/>
                <a:ea typeface="DejaVu Sans"/>
              </a:rPr>
              <a:t>replace testing </a:t>
            </a:r>
            <a:r>
              <a:rPr lang="en-US" sz="2400" b="0" strike="noStrike" cap="small" spc="-1">
                <a:solidFill>
                  <a:srgbClr val="FFFFFF"/>
                </a:solidFill>
                <a:latin typeface="Century Gothic"/>
                <a:ea typeface="DejaVu Sans"/>
              </a:rPr>
              <a:t>entirely</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Formal methods work on models, on source code</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 to </a:t>
            </a:r>
            <a:r>
              <a:rPr lang="en-US" sz="2400" b="1" strike="noStrike" cap="small" spc="-1">
                <a:solidFill>
                  <a:srgbClr val="FFFFFF"/>
                </a:solidFill>
                <a:latin typeface="Century Gothic"/>
                <a:ea typeface="DejaVu Sans"/>
              </a:rPr>
              <a:t>replace good design </a:t>
            </a:r>
            <a:r>
              <a:rPr lang="en-US" sz="2400" b="0" strike="noStrike" cap="small" spc="-1">
                <a:solidFill>
                  <a:srgbClr val="FFFFFF"/>
                </a:solidFill>
                <a:latin typeface="Century Gothic"/>
                <a:ea typeface="DejaVu Sans"/>
              </a:rPr>
              <a:t>practices</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One can't formally verify messy code with unclear specs.</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1" strike="noStrike" cap="small" spc="-1">
                <a:solidFill>
                  <a:srgbClr val="FFFFFF"/>
                </a:solidFill>
                <a:latin typeface="Century Gothic"/>
                <a:ea typeface="DejaVu Sans"/>
              </a:rPr>
              <a:t>We are not developing(programming) a complete system using Formal methods.</a:t>
            </a:r>
            <a:endParaRPr lang="en-US" sz="2400" b="0" strike="noStrike" spc="-1">
              <a:latin typeface="Arial"/>
            </a:endParaRPr>
          </a:p>
          <a:p>
            <a:pPr>
              <a:lnSpc>
                <a:spcPct val="150000"/>
              </a:lnSpc>
              <a:spcBef>
                <a:spcPts val="479"/>
              </a:spcBef>
              <a:spcAft>
                <a:spcPts val="601"/>
              </a:spcAft>
            </a:pPr>
            <a:endParaRPr lang="en-US" sz="2400" b="0" strike="noStrike" spc="-1">
              <a:latin typeface="Arial"/>
            </a:endParaRPr>
          </a:p>
          <a:p>
            <a:pPr>
              <a:lnSpc>
                <a:spcPct val="150000"/>
              </a:lnSpc>
              <a:spcBef>
                <a:spcPts val="479"/>
              </a:spcBef>
              <a:spcAft>
                <a:spcPts val="601"/>
              </a:spcAft>
            </a:pPr>
            <a:endParaRPr lang="en-US" sz="2400" b="0" strike="noStrike" spc="-1">
              <a:latin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Formal methods are meant for</a:t>
            </a:r>
            <a:endParaRPr lang="en-US" sz="3600" b="0" strike="noStrike" spc="-1">
              <a:latin typeface="Arial"/>
            </a:endParaRPr>
          </a:p>
        </p:txBody>
      </p:sp>
      <p:sp>
        <p:nvSpPr>
          <p:cNvPr id="226"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75000"/>
          </a:bodyPr>
          <a:lstStyle/>
          <a:p>
            <a:pPr>
              <a:lnSpc>
                <a:spcPct val="150000"/>
              </a:lnSpc>
              <a:spcBef>
                <a:spcPts val="479"/>
              </a:spcBef>
              <a:spcAft>
                <a:spcPts val="601"/>
              </a:spcAft>
            </a:pPr>
            <a:endParaRPr lang="en-US" sz="18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But ….</a:t>
            </a:r>
            <a:endParaRPr lang="en-US" sz="24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Formal proof can </a:t>
            </a:r>
            <a:r>
              <a:rPr lang="en-US" sz="2200" b="1" strike="noStrike" cap="small" spc="-1">
                <a:solidFill>
                  <a:srgbClr val="FFFFFF"/>
                </a:solidFill>
                <a:latin typeface="Century Gothic"/>
                <a:ea typeface="DejaVu Sans"/>
              </a:rPr>
              <a:t>replace (infinitely) many test cases</a:t>
            </a:r>
            <a:endParaRPr lang="en-US" sz="22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 Formal methods improve the quality of specs (even without formal verification)</a:t>
            </a:r>
            <a:endParaRPr lang="en-US" sz="2200" b="0" strike="noStrike" spc="-1">
              <a:latin typeface="Arial"/>
            </a:endParaRPr>
          </a:p>
          <a:p>
            <a:pPr marL="743040" lvl="1" indent="-284760">
              <a:lnSpc>
                <a:spcPct val="150000"/>
              </a:lnSpc>
              <a:spcBef>
                <a:spcPts val="439"/>
              </a:spcBef>
              <a:spcAft>
                <a:spcPts val="601"/>
              </a:spcAft>
              <a:buClr>
                <a:srgbClr val="FFFFFF"/>
              </a:buClr>
              <a:buSzPct val="130000"/>
              <a:buFont typeface="Arial"/>
              <a:buChar char="•"/>
            </a:pPr>
            <a:r>
              <a:rPr lang="en-US" sz="2200" b="0" strike="noStrike" cap="small" spc="-1">
                <a:solidFill>
                  <a:srgbClr val="FFFFFF"/>
                </a:solidFill>
                <a:latin typeface="Century Gothic"/>
                <a:ea typeface="DejaVu Sans"/>
              </a:rPr>
              <a:t>Formal methods guarantee specific properties of system model</a:t>
            </a:r>
            <a:endParaRPr lang="en-US" sz="2200" b="0" strike="noStrike" spc="-1">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A Fundamental Fact</a:t>
            </a:r>
            <a:endParaRPr lang="en-US" sz="3600" b="0" strike="noStrike" spc="-1">
              <a:latin typeface="Arial"/>
            </a:endParaRPr>
          </a:p>
        </p:txBody>
      </p:sp>
      <p:sp>
        <p:nvSpPr>
          <p:cNvPr id="228" name="Content Placeholder 2"/>
          <p:cNvSpPr/>
          <p:nvPr/>
        </p:nvSpPr>
        <p:spPr>
          <a:xfrm>
            <a:off x="457200" y="2286000"/>
            <a:ext cx="8228520" cy="4037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Formalization of system requirements is hard.</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But we can formalize critical features/requirements of system.</a:t>
            </a:r>
            <a:endParaRPr lang="en-US" sz="24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Famous bugs contd..</a:t>
            </a:r>
            <a:endParaRPr lang="en-US" sz="3600" b="0" strike="noStrike" spc="-1">
              <a:latin typeface="Arial"/>
            </a:endParaRPr>
          </a:p>
        </p:txBody>
      </p:sp>
      <p:sp>
        <p:nvSpPr>
          <p:cNvPr id="90"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907560" lvl="1" indent="-513360">
              <a:lnSpc>
                <a:spcPct val="150000"/>
              </a:lnSpc>
              <a:spcBef>
                <a:spcPts val="439"/>
              </a:spcBef>
              <a:spcAft>
                <a:spcPts val="601"/>
              </a:spcAft>
              <a:buClr>
                <a:srgbClr val="FFFFFF"/>
              </a:buClr>
              <a:buSzPct val="130000"/>
              <a:buFont typeface="Century Gothic"/>
              <a:buAutoNum type="romanLcPeriod"/>
            </a:pPr>
            <a:r>
              <a:rPr lang="en-US" sz="2200" b="1" strike="noStrike" cap="small" spc="-1">
                <a:solidFill>
                  <a:srgbClr val="FFFFFF"/>
                </a:solidFill>
                <a:latin typeface="Century Gothic"/>
                <a:ea typeface="DejaVu Sans"/>
              </a:rPr>
              <a:t>Therac-25 (1985-1987)</a:t>
            </a:r>
            <a:endParaRPr lang="en-US" sz="2200" b="0" strike="noStrike" spc="-1">
              <a:latin typeface="Arial"/>
            </a:endParaRPr>
          </a:p>
          <a:p>
            <a:pPr marL="1200240" lvl="2" indent="-284760">
              <a:lnSpc>
                <a:spcPct val="150000"/>
              </a:lnSpc>
              <a:spcBef>
                <a:spcPts val="400"/>
              </a:spcBef>
              <a:spcAft>
                <a:spcPts val="601"/>
              </a:spcAft>
              <a:buClr>
                <a:srgbClr val="FFFFFF"/>
              </a:buClr>
              <a:buSzPct val="130000"/>
              <a:buFont typeface="Arial"/>
              <a:buChar char="•"/>
            </a:pPr>
            <a:r>
              <a:rPr lang="en-US" sz="2000" b="0" strike="noStrike" cap="small" spc="-1">
                <a:solidFill>
                  <a:srgbClr val="FFFFFF"/>
                </a:solidFill>
                <a:latin typeface="Century Gothic"/>
                <a:ea typeface="DejaVu Sans"/>
              </a:rPr>
              <a:t> computerized radiation therapy machine called the Therac-25.</a:t>
            </a:r>
            <a:endParaRPr lang="en-US" sz="2000" b="0" strike="noStrike" spc="-1">
              <a:latin typeface="Arial"/>
            </a:endParaRPr>
          </a:p>
          <a:p>
            <a:pPr marL="1200240" lvl="2" indent="-284760">
              <a:lnSpc>
                <a:spcPct val="150000"/>
              </a:lnSpc>
              <a:spcBef>
                <a:spcPts val="400"/>
              </a:spcBef>
              <a:spcAft>
                <a:spcPts val="601"/>
              </a:spcAft>
              <a:buClr>
                <a:srgbClr val="FFFFFF"/>
              </a:buClr>
              <a:buSzPct val="130000"/>
              <a:buFont typeface="Arial"/>
              <a:buChar char="•"/>
            </a:pPr>
            <a:r>
              <a:rPr lang="en-US" sz="2000" b="0" strike="noStrike" cap="small" spc="-1">
                <a:solidFill>
                  <a:srgbClr val="FFFFFF"/>
                </a:solidFill>
                <a:latin typeface="Century Gothic"/>
                <a:ea typeface="DejaVu Sans"/>
              </a:rPr>
              <a:t>killed many people, controller could not stop radiation due to software bug, later on the problem was fixed, after killing many people life.</a:t>
            </a:r>
            <a:endParaRPr lang="en-US" sz="2000" b="0" strike="noStrike" spc="-1">
              <a:latin typeface="Arial"/>
            </a:endParaRPr>
          </a:p>
          <a:p>
            <a:pPr marL="667440">
              <a:lnSpc>
                <a:spcPct val="150000"/>
              </a:lnSpc>
              <a:spcBef>
                <a:spcPts val="400"/>
              </a:spcBef>
              <a:spcAft>
                <a:spcPts val="601"/>
              </a:spcAft>
              <a:tabLst>
                <a:tab pos="0" algn="l"/>
              </a:tabLst>
            </a:pPr>
            <a:endParaRPr lang="en-US" sz="2000" b="0" strike="noStrike" spc="-1">
              <a:latin typeface="Arial"/>
            </a:endParaRPr>
          </a:p>
          <a:p>
            <a:pPr marL="667440">
              <a:lnSpc>
                <a:spcPct val="150000"/>
              </a:lnSpc>
              <a:spcBef>
                <a:spcPts val="479"/>
              </a:spcBef>
              <a:spcAft>
                <a:spcPts val="601"/>
              </a:spcAft>
              <a:tabLst>
                <a:tab pos="0" algn="l"/>
              </a:tabLst>
            </a:pPr>
            <a:endParaRPr lang="en-US" sz="2000" b="0" strike="noStrike" spc="-1">
              <a:latin typeface="Arial"/>
            </a:endParaRPr>
          </a:p>
        </p:txBody>
      </p:sp>
      <p:pic>
        <p:nvPicPr>
          <p:cNvPr id="91" name="Picture 2"/>
          <p:cNvPicPr/>
          <p:nvPr/>
        </p:nvPicPr>
        <p:blipFill>
          <a:blip r:embed="rId2"/>
          <a:stretch/>
        </p:blipFill>
        <p:spPr>
          <a:xfrm>
            <a:off x="5815080" y="304920"/>
            <a:ext cx="2485080" cy="1837080"/>
          </a:xfrm>
          <a:prstGeom prst="rect">
            <a:avLst/>
          </a:prstGeom>
          <a:ln w="0">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Tools for formal Systems</a:t>
            </a:r>
            <a:endParaRPr lang="en-US" sz="3600" b="0" strike="noStrike" spc="-1">
              <a:latin typeface="Arial"/>
            </a:endParaRPr>
          </a:p>
        </p:txBody>
      </p:sp>
      <p:sp>
        <p:nvSpPr>
          <p:cNvPr id="230"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Pro-B tool</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Atelier B</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RODIN tool</a:t>
            </a:r>
            <a:endParaRPr lang="en-US" sz="2400" b="0" strike="noStrike" spc="-1">
              <a:latin typeface="Arial"/>
            </a:endParaRPr>
          </a:p>
          <a:p>
            <a:pPr>
              <a:lnSpc>
                <a:spcPct val="150000"/>
              </a:lnSpc>
              <a:spcBef>
                <a:spcPts val="479"/>
              </a:spcBef>
              <a:spcAft>
                <a:spcPts val="601"/>
              </a:spcAft>
            </a:pPr>
            <a:endParaRPr lang="en-US" sz="2400" b="0" strike="noStrike" spc="-1">
              <a:latin typeface="Arial"/>
            </a:endParaRPr>
          </a:p>
          <a:p>
            <a:pPr>
              <a:lnSpc>
                <a:spcPct val="150000"/>
              </a:lnSpc>
              <a:spcBef>
                <a:spcPts val="479"/>
              </a:spcBef>
              <a:spcAft>
                <a:spcPts val="601"/>
              </a:spcAft>
            </a:pPr>
            <a:endParaRPr lang="en-US" sz="2400" b="0" strike="noStrike" spc="-1">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Summary</a:t>
            </a:r>
            <a:endParaRPr lang="en-US" sz="3600" b="0" strike="noStrike" spc="-1">
              <a:latin typeface="Arial"/>
            </a:endParaRPr>
          </a:p>
        </p:txBody>
      </p:sp>
      <p:sp>
        <p:nvSpPr>
          <p:cNvPr id="232"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46000"/>
          </a:bodyPr>
          <a:lstStyle/>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Formal methods are used to ensure correctness and reliability of software systems</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Formal methods are based on mathematical models.</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Formal methods are difficult to apply but results are fruitful.</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Formal methods does not mean we are programming a part of the system.</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We are verifying the system correctness using formal methods.</a:t>
            </a:r>
            <a:endParaRPr lang="en-US" sz="2400" b="0" strike="noStrike" spc="-1">
              <a:latin typeface="Arial"/>
            </a:endParaRPr>
          </a:p>
          <a:p>
            <a:pPr>
              <a:lnSpc>
                <a:spcPct val="150000"/>
              </a:lnSpc>
              <a:spcBef>
                <a:spcPts val="479"/>
              </a:spcBef>
              <a:spcAft>
                <a:spcPts val="601"/>
              </a:spcAft>
            </a:pPr>
            <a:endParaRPr lang="en-US" sz="2400" b="0" strike="noStrike"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Questions</a:t>
            </a:r>
            <a:endParaRPr lang="en-US" sz="3600" b="0" strike="noStrike" spc="-1">
              <a:latin typeface="Arial"/>
            </a:endParaRPr>
          </a:p>
        </p:txBody>
      </p:sp>
      <p:pic>
        <p:nvPicPr>
          <p:cNvPr id="234" name="Picture 2"/>
          <p:cNvPicPr/>
          <p:nvPr/>
        </p:nvPicPr>
        <p:blipFill>
          <a:blip r:embed="rId2"/>
          <a:stretch/>
        </p:blipFill>
        <p:spPr>
          <a:xfrm>
            <a:off x="3200400" y="1981080"/>
            <a:ext cx="3279240" cy="374796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Famous bugs contd..</a:t>
            </a:r>
            <a:endParaRPr lang="en-US" sz="3600" b="0" strike="noStrike" spc="-1">
              <a:latin typeface="Arial"/>
            </a:endParaRPr>
          </a:p>
        </p:txBody>
      </p:sp>
      <p:sp>
        <p:nvSpPr>
          <p:cNvPr id="93" name="Content Placeholder 2"/>
          <p:cNvSpPr/>
          <p:nvPr/>
        </p:nvSpPr>
        <p:spPr>
          <a:xfrm>
            <a:off x="349560" y="1927440"/>
            <a:ext cx="8228520" cy="4388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spcBef>
                <a:spcPts val="479"/>
              </a:spcBef>
              <a:spcAft>
                <a:spcPts val="601"/>
              </a:spcAft>
            </a:pPr>
            <a:endParaRPr lang="en-US" sz="18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In April 1992 the first F-22 Raptor crashed while landing at Edwards Air Force Base, California.</a:t>
            </a:r>
            <a:endParaRPr lang="en-US" sz="2400" b="0" strike="noStrike" spc="-1">
              <a:latin typeface="Arial"/>
            </a:endParaRPr>
          </a:p>
          <a:p>
            <a:pPr marL="285840" indent="-284760">
              <a:lnSpc>
                <a:spcPct val="150000"/>
              </a:lnSpc>
              <a:spcBef>
                <a:spcPts val="479"/>
              </a:spcBef>
              <a:spcAft>
                <a:spcPts val="601"/>
              </a:spcAft>
              <a:buClr>
                <a:srgbClr val="FFFFFF"/>
              </a:buClr>
              <a:buSzPct val="130000"/>
              <a:buFont typeface="Arial"/>
              <a:buChar char="•"/>
            </a:pPr>
            <a:r>
              <a:rPr lang="en-US" sz="2400" b="0" strike="noStrike" cap="small" spc="-1">
                <a:solidFill>
                  <a:srgbClr val="FFFFFF"/>
                </a:solidFill>
                <a:latin typeface="Century Gothic"/>
                <a:ea typeface="DejaVu Sans"/>
              </a:rPr>
              <a:t> The cause of the crash was found to be a flight control software error</a:t>
            </a:r>
            <a:endParaRPr lang="en-US" sz="2400" b="0" strike="noStrike" spc="-1">
              <a:latin typeface="Arial"/>
            </a:endParaRPr>
          </a:p>
          <a:p>
            <a:pPr>
              <a:lnSpc>
                <a:spcPct val="150000"/>
              </a:lnSpc>
              <a:spcBef>
                <a:spcPts val="479"/>
              </a:spcBef>
              <a:spcAft>
                <a:spcPts val="601"/>
              </a:spcAft>
            </a:pPr>
            <a:endParaRPr lang="en-US" sz="2400" b="0" strike="noStrike" spc="-1">
              <a:latin typeface="Arial"/>
            </a:endParaRPr>
          </a:p>
        </p:txBody>
      </p:sp>
      <p:sp>
        <p:nvSpPr>
          <p:cNvPr id="94" name="AutoShape 2"/>
          <p:cNvSpPr/>
          <p:nvPr/>
        </p:nvSpPr>
        <p:spPr>
          <a:xfrm>
            <a:off x="47880" y="-152280"/>
            <a:ext cx="303840" cy="303840"/>
          </a:xfrm>
          <a:prstGeom prst="rect">
            <a:avLst/>
          </a:prstGeom>
          <a:noFill/>
          <a:ln w="0">
            <a:noFill/>
          </a:ln>
        </p:spPr>
        <p:style>
          <a:lnRef idx="0">
            <a:scrgbClr r="0" g="0" b="0"/>
          </a:lnRef>
          <a:fillRef idx="0">
            <a:scrgbClr r="0" g="0" b="0"/>
          </a:fillRef>
          <a:effectRef idx="0">
            <a:scrgbClr r="0" g="0" b="0"/>
          </a:effectRef>
          <a:fontRef idx="minor"/>
        </p:style>
      </p:sp>
      <p:pic>
        <p:nvPicPr>
          <p:cNvPr id="95" name="Picture 5"/>
          <p:cNvPicPr/>
          <p:nvPr/>
        </p:nvPicPr>
        <p:blipFill>
          <a:blip r:embed="rId2"/>
          <a:stretch/>
        </p:blipFill>
        <p:spPr>
          <a:xfrm>
            <a:off x="6172200" y="596160"/>
            <a:ext cx="2618280" cy="174204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The Millennium Bug, or Y2K</a:t>
            </a:r>
            <a:endParaRPr lang="en-US" sz="3600" b="0" strike="noStrike" spc="-1">
              <a:latin typeface="Arial"/>
            </a:endParaRPr>
          </a:p>
        </p:txBody>
      </p:sp>
      <p:pic>
        <p:nvPicPr>
          <p:cNvPr id="97" name="Picture 2" descr="2000"/>
          <p:cNvPicPr/>
          <p:nvPr/>
        </p:nvPicPr>
        <p:blipFill>
          <a:blip r:embed="rId2"/>
          <a:stretch/>
        </p:blipFill>
        <p:spPr>
          <a:xfrm>
            <a:off x="5029200" y="2057400"/>
            <a:ext cx="3347280" cy="2376360"/>
          </a:xfrm>
          <a:prstGeom prst="rect">
            <a:avLst/>
          </a:prstGeom>
          <a:ln w="0">
            <a:noFill/>
          </a:ln>
        </p:spPr>
      </p:pic>
      <p:sp>
        <p:nvSpPr>
          <p:cNvPr id="98" name="TextBox 3"/>
          <p:cNvSpPr/>
          <p:nvPr/>
        </p:nvSpPr>
        <p:spPr>
          <a:xfrm>
            <a:off x="228600" y="2430360"/>
            <a:ext cx="4570920" cy="3015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2400" b="0" strike="noStrike" spc="-1">
                <a:solidFill>
                  <a:srgbClr val="FFFFFF"/>
                </a:solidFill>
                <a:latin typeface="Century Gothic"/>
                <a:ea typeface="DejaVu Sans"/>
              </a:rPr>
              <a:t>two digits were used to show the date, e.g. 98 instead of 1998,</a:t>
            </a:r>
            <a:endParaRPr lang="en-US" sz="2400" b="0" strike="noStrike" spc="-1">
              <a:latin typeface="Arial"/>
            </a:endParaRPr>
          </a:p>
          <a:p>
            <a:pPr algn="just">
              <a:lnSpc>
                <a:spcPct val="100000"/>
              </a:lnSpc>
            </a:pPr>
            <a:r>
              <a:rPr lang="en-US" sz="2400" b="0" strike="noStrike" spc="-1">
                <a:solidFill>
                  <a:srgbClr val="FFFFFF"/>
                </a:solidFill>
                <a:latin typeface="Century Gothic"/>
                <a:ea typeface="DejaVu Sans"/>
              </a:rPr>
              <a:t>the year 2000 could only be represented as ’00′, which might confuse computers into thinking it meant the year 1900</a:t>
            </a:r>
            <a:endParaRPr lang="en-US" sz="24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1"/>
          <p:cNvSpPr/>
          <p:nvPr/>
        </p:nvSpPr>
        <p:spPr>
          <a:xfrm>
            <a:off x="818280" y="596160"/>
            <a:ext cx="7510320" cy="13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entury Gothic"/>
                <a:ea typeface="DejaVu Sans"/>
              </a:rPr>
              <a:t>Famous bugs contd..</a:t>
            </a:r>
            <a:endParaRPr lang="en-US" sz="3600" b="0" strike="noStrike" spc="-1">
              <a:latin typeface="Arial"/>
            </a:endParaRPr>
          </a:p>
        </p:txBody>
      </p:sp>
      <p:sp>
        <p:nvSpPr>
          <p:cNvPr id="100" name="Content Placeholder 2"/>
          <p:cNvSpPr/>
          <p:nvPr/>
        </p:nvSpPr>
        <p:spPr>
          <a:xfrm>
            <a:off x="818280" y="2061000"/>
            <a:ext cx="7510320" cy="403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937440" lvl="1" indent="-570600">
              <a:lnSpc>
                <a:spcPct val="150000"/>
              </a:lnSpc>
              <a:spcBef>
                <a:spcPts val="439"/>
              </a:spcBef>
              <a:spcAft>
                <a:spcPts val="601"/>
              </a:spcAft>
              <a:buClr>
                <a:srgbClr val="FFFFFF"/>
              </a:buClr>
              <a:buSzPct val="130000"/>
              <a:buFont typeface="Century Gothic"/>
              <a:buAutoNum type="romanLcPeriod" startAt="4"/>
            </a:pPr>
            <a:r>
              <a:rPr lang="en-US" sz="2200" b="0" strike="noStrike" cap="small" spc="-1">
                <a:solidFill>
                  <a:srgbClr val="FFFFFF"/>
                </a:solidFill>
                <a:latin typeface="Century Gothic"/>
                <a:ea typeface="DejaVu Sans"/>
              </a:rPr>
              <a:t>Pentium bug</a:t>
            </a:r>
            <a:endParaRPr lang="en-US" sz="2200" b="0" strike="noStrike" spc="-1">
              <a:latin typeface="Arial"/>
            </a:endParaRPr>
          </a:p>
          <a:p>
            <a:pPr marL="1200240" lvl="2" indent="-284760">
              <a:lnSpc>
                <a:spcPct val="150000"/>
              </a:lnSpc>
              <a:spcBef>
                <a:spcPts val="400"/>
              </a:spcBef>
              <a:spcAft>
                <a:spcPts val="601"/>
              </a:spcAft>
              <a:buClr>
                <a:srgbClr val="FFFFFF"/>
              </a:buClr>
              <a:buSzPct val="130000"/>
              <a:buFont typeface="Arial"/>
              <a:buChar char="•"/>
            </a:pPr>
            <a:r>
              <a:rPr lang="en-US" sz="2000" b="0" strike="noStrike" cap="small" spc="-1">
                <a:solidFill>
                  <a:srgbClr val="FFFFFF"/>
                </a:solidFill>
                <a:latin typeface="Century Gothic"/>
                <a:ea typeface="DejaVu Sans"/>
              </a:rPr>
              <a:t> software error in microcode of Pentium microprocessor, which resulted in error of floating point calculations problems.</a:t>
            </a:r>
            <a:endParaRPr lang="en-US" sz="2000" b="0" strike="noStrike" spc="-1">
              <a:latin typeface="Arial"/>
            </a:endParaRPr>
          </a:p>
          <a:p>
            <a:pPr marL="1200240" lvl="2" indent="-284760">
              <a:lnSpc>
                <a:spcPct val="150000"/>
              </a:lnSpc>
              <a:spcBef>
                <a:spcPts val="400"/>
              </a:spcBef>
              <a:spcAft>
                <a:spcPts val="601"/>
              </a:spcAft>
              <a:buClr>
                <a:srgbClr val="FFFFFF"/>
              </a:buClr>
              <a:buSzPct val="130000"/>
              <a:buFont typeface="Arial"/>
              <a:buChar char="•"/>
            </a:pPr>
            <a:r>
              <a:rPr lang="en-US" sz="2000" b="0" strike="noStrike" cap="small" spc="-1">
                <a:solidFill>
                  <a:srgbClr val="FFFFFF"/>
                </a:solidFill>
                <a:latin typeface="Century Gothic"/>
                <a:ea typeface="DejaVu Sans"/>
              </a:rPr>
              <a:t>Intel had to take back all the Pentiums, and it caused huge loss of dollars.</a:t>
            </a:r>
            <a:endParaRPr lang="en-US" sz="2000" b="0" strike="noStrike" spc="-1">
              <a:latin typeface="Arial"/>
            </a:endParaRPr>
          </a:p>
          <a:p>
            <a:pPr>
              <a:lnSpc>
                <a:spcPct val="150000"/>
              </a:lnSpc>
              <a:spcBef>
                <a:spcPts val="479"/>
              </a:spcBef>
              <a:spcAft>
                <a:spcPts val="601"/>
              </a:spcAft>
            </a:pPr>
            <a:endParaRPr lang="en-US" sz="2000" b="0" strike="noStrike" spc="-1">
              <a:latin typeface="Arial"/>
            </a:endParaRPr>
          </a:p>
          <a:p>
            <a:pPr>
              <a:lnSpc>
                <a:spcPct val="150000"/>
              </a:lnSpc>
              <a:spcBef>
                <a:spcPts val="479"/>
              </a:spcBef>
              <a:spcAft>
                <a:spcPts val="601"/>
              </a:spcAft>
            </a:pPr>
            <a:endParaRPr lang="en-US" sz="2000" b="0" strike="noStrike" spc="-1">
              <a:latin typeface="Arial"/>
            </a:endParaRPr>
          </a:p>
        </p:txBody>
      </p:sp>
      <p:pic>
        <p:nvPicPr>
          <p:cNvPr id="101" name="Picture 2"/>
          <p:cNvPicPr/>
          <p:nvPr/>
        </p:nvPicPr>
        <p:blipFill>
          <a:blip r:embed="rId2"/>
          <a:stretch/>
        </p:blipFill>
        <p:spPr>
          <a:xfrm>
            <a:off x="5943600" y="457200"/>
            <a:ext cx="2806560" cy="210204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TM03457485[[fn=Mesh]]</Template>
  <TotalTime>1921</TotalTime>
  <Words>2375</Words>
  <Application>Microsoft Office PowerPoint</Application>
  <PresentationFormat>On-screen Show (4:3)</PresentationFormat>
  <Paragraphs>260</Paragraphs>
  <Slides>62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62</vt:i4>
      </vt:variant>
    </vt:vector>
  </HeadingPairs>
  <TitlesOfParts>
    <vt:vector size="68" baseType="lpstr">
      <vt:lpstr>Arial</vt:lpstr>
      <vt:lpstr>Century Gothic</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Methods in Software Engineering</dc:title>
  <dc:subject/>
  <dc:creator>Saima</dc:creator>
  <dc:description/>
  <cp:lastModifiedBy>Hifza Majeed</cp:lastModifiedBy>
  <cp:revision>222</cp:revision>
  <dcterms:created xsi:type="dcterms:W3CDTF">2012-01-25T07:42:03Z</dcterms:created>
  <dcterms:modified xsi:type="dcterms:W3CDTF">2021-10-20T19:51:28Z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64</vt:i4>
  </property>
</Properties>
</file>