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7" r:id="rId8"/>
    <p:sldId id="262" r:id="rId9"/>
    <p:sldId id="265"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B378C8E-9CD1-457D-B64B-A30F075FB458}" type="datetimeFigureOut">
              <a:rPr lang="en-US" smtClean="0"/>
              <a:t>5/9/2023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96AF099-A959-4D67-9C4F-54BF7120DB8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35005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78C8E-9CD1-457D-B64B-A30F075FB458}"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AF099-A959-4D67-9C4F-54BF7120DB8C}" type="slidenum">
              <a:rPr lang="en-US" smtClean="0"/>
              <a:t>‹#›</a:t>
            </a:fld>
            <a:endParaRPr lang="en-US"/>
          </a:p>
        </p:txBody>
      </p:sp>
    </p:spTree>
    <p:extLst>
      <p:ext uri="{BB962C8B-B14F-4D97-AF65-F5344CB8AC3E}">
        <p14:creationId xmlns:p14="http://schemas.microsoft.com/office/powerpoint/2010/main" val="327654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78C8E-9CD1-457D-B64B-A30F075FB458}"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AF099-A959-4D67-9C4F-54BF7120DB8C}" type="slidenum">
              <a:rPr lang="en-US" smtClean="0"/>
              <a:t>‹#›</a:t>
            </a:fld>
            <a:endParaRPr lang="en-US"/>
          </a:p>
        </p:txBody>
      </p:sp>
    </p:spTree>
    <p:extLst>
      <p:ext uri="{BB962C8B-B14F-4D97-AF65-F5344CB8AC3E}">
        <p14:creationId xmlns:p14="http://schemas.microsoft.com/office/powerpoint/2010/main" val="284085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78C8E-9CD1-457D-B64B-A30F075FB458}"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AF099-A959-4D67-9C4F-54BF7120DB8C}" type="slidenum">
              <a:rPr lang="en-US" smtClean="0"/>
              <a:t>‹#›</a:t>
            </a:fld>
            <a:endParaRPr lang="en-US"/>
          </a:p>
        </p:txBody>
      </p:sp>
    </p:spTree>
    <p:extLst>
      <p:ext uri="{BB962C8B-B14F-4D97-AF65-F5344CB8AC3E}">
        <p14:creationId xmlns:p14="http://schemas.microsoft.com/office/powerpoint/2010/main" val="180288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B378C8E-9CD1-457D-B64B-A30F075FB458}" type="datetimeFigureOut">
              <a:rPr lang="en-US" smtClean="0"/>
              <a:t>5/9/2023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96AF099-A959-4D67-9C4F-54BF7120DB8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721520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378C8E-9CD1-457D-B64B-A30F075FB458}"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AF099-A959-4D67-9C4F-54BF7120DB8C}" type="slidenum">
              <a:rPr lang="en-US" smtClean="0"/>
              <a:t>‹#›</a:t>
            </a:fld>
            <a:endParaRPr lang="en-US"/>
          </a:p>
        </p:txBody>
      </p:sp>
    </p:spTree>
    <p:extLst>
      <p:ext uri="{BB962C8B-B14F-4D97-AF65-F5344CB8AC3E}">
        <p14:creationId xmlns:p14="http://schemas.microsoft.com/office/powerpoint/2010/main" val="303721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78C8E-9CD1-457D-B64B-A30F075FB458}"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6AF099-A959-4D67-9C4F-54BF7120DB8C}" type="slidenum">
              <a:rPr lang="en-US" smtClean="0"/>
              <a:t>‹#›</a:t>
            </a:fld>
            <a:endParaRPr lang="en-US"/>
          </a:p>
        </p:txBody>
      </p:sp>
    </p:spTree>
    <p:extLst>
      <p:ext uri="{BB962C8B-B14F-4D97-AF65-F5344CB8AC3E}">
        <p14:creationId xmlns:p14="http://schemas.microsoft.com/office/powerpoint/2010/main" val="332484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378C8E-9CD1-457D-B64B-A30F075FB458}"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6AF099-A959-4D67-9C4F-54BF7120DB8C}" type="slidenum">
              <a:rPr lang="en-US" smtClean="0"/>
              <a:t>‹#›</a:t>
            </a:fld>
            <a:endParaRPr lang="en-US"/>
          </a:p>
        </p:txBody>
      </p:sp>
    </p:spTree>
    <p:extLst>
      <p:ext uri="{BB962C8B-B14F-4D97-AF65-F5344CB8AC3E}">
        <p14:creationId xmlns:p14="http://schemas.microsoft.com/office/powerpoint/2010/main" val="238356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78C8E-9CD1-457D-B64B-A30F075FB458}"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6AF099-A959-4D67-9C4F-54BF7120DB8C}" type="slidenum">
              <a:rPr lang="en-US" smtClean="0"/>
              <a:t>‹#›</a:t>
            </a:fld>
            <a:endParaRPr lang="en-US"/>
          </a:p>
        </p:txBody>
      </p:sp>
    </p:spTree>
    <p:extLst>
      <p:ext uri="{BB962C8B-B14F-4D97-AF65-F5344CB8AC3E}">
        <p14:creationId xmlns:p14="http://schemas.microsoft.com/office/powerpoint/2010/main" val="286982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378C8E-9CD1-457D-B64B-A30F075FB458}" type="datetimeFigureOut">
              <a:rPr lang="en-US" smtClean="0"/>
              <a:t>5/9/2023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96AF099-A959-4D67-9C4F-54BF7120DB8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463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378C8E-9CD1-457D-B64B-A30F075FB458}" type="datetimeFigureOut">
              <a:rPr lang="en-US" smtClean="0"/>
              <a:t>5/9/2023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96AF099-A959-4D67-9C4F-54BF7120DB8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907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B378C8E-9CD1-457D-B64B-A30F075FB458}" type="datetimeFigureOut">
              <a:rPr lang="en-US" smtClean="0"/>
              <a:t>5/9/2023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96AF099-A959-4D67-9C4F-54BF7120DB8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8680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7A6167-FCC5-49E8-B280-CECAF151E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F84046EA-4273-437E-9DE5-5AEE713C3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4D03173B-4A57-0A33-0A82-921B88D5F765}"/>
              </a:ext>
            </a:extLst>
          </p:cNvPr>
          <p:cNvSpPr>
            <a:spLocks noGrp="1"/>
          </p:cNvSpPr>
          <p:nvPr>
            <p:ph type="ctrTitle"/>
          </p:nvPr>
        </p:nvSpPr>
        <p:spPr>
          <a:xfrm>
            <a:off x="1478522" y="1480930"/>
            <a:ext cx="5301138" cy="3254321"/>
          </a:xfrm>
        </p:spPr>
        <p:txBody>
          <a:bodyPr>
            <a:normAutofit/>
          </a:bodyPr>
          <a:lstStyle/>
          <a:p>
            <a:pPr algn="l"/>
            <a:r>
              <a:rPr lang="en-US" sz="5600"/>
              <a:t>Automatic Questions Tagging System</a:t>
            </a:r>
          </a:p>
        </p:txBody>
      </p:sp>
      <p:sp>
        <p:nvSpPr>
          <p:cNvPr id="3" name="Subtitle 2">
            <a:extLst>
              <a:ext uri="{FF2B5EF4-FFF2-40B4-BE49-F238E27FC236}">
                <a16:creationId xmlns:a16="http://schemas.microsoft.com/office/drawing/2014/main" id="{923C925C-3ACC-2D22-E59C-05AED6B1E1D3}"/>
              </a:ext>
            </a:extLst>
          </p:cNvPr>
          <p:cNvSpPr>
            <a:spLocks noGrp="1"/>
          </p:cNvSpPr>
          <p:nvPr>
            <p:ph type="subTitle" idx="1"/>
          </p:nvPr>
        </p:nvSpPr>
        <p:spPr>
          <a:xfrm>
            <a:off x="1478524" y="4804850"/>
            <a:ext cx="5284876" cy="1411331"/>
          </a:xfrm>
        </p:spPr>
        <p:txBody>
          <a:bodyPr>
            <a:normAutofit fontScale="92500" lnSpcReduction="20000"/>
          </a:bodyPr>
          <a:lstStyle/>
          <a:p>
            <a:pPr algn="l">
              <a:lnSpc>
                <a:spcPct val="102000"/>
              </a:lnSpc>
              <a:spcAft>
                <a:spcPts val="600"/>
              </a:spcAft>
            </a:pPr>
            <a:endParaRPr lang="en-US" sz="700" dirty="0">
              <a:solidFill>
                <a:schemeClr val="tx1">
                  <a:lumMod val="95000"/>
                </a:schemeClr>
              </a:solidFill>
            </a:endParaRPr>
          </a:p>
          <a:p>
            <a:pPr algn="l">
              <a:lnSpc>
                <a:spcPct val="102000"/>
              </a:lnSpc>
              <a:spcAft>
                <a:spcPts val="600"/>
              </a:spcAft>
            </a:pPr>
            <a:r>
              <a:rPr lang="en-US" sz="1900" dirty="0">
                <a:solidFill>
                  <a:schemeClr val="tx1">
                    <a:lumMod val="95000"/>
                  </a:schemeClr>
                </a:solidFill>
              </a:rPr>
              <a:t>GROUP MEMBERS</a:t>
            </a:r>
          </a:p>
          <a:p>
            <a:pPr algn="l">
              <a:lnSpc>
                <a:spcPct val="102000"/>
              </a:lnSpc>
              <a:spcAft>
                <a:spcPts val="600"/>
              </a:spcAft>
            </a:pPr>
            <a:endParaRPr lang="en-US" sz="1900" dirty="0">
              <a:solidFill>
                <a:schemeClr val="tx1">
                  <a:lumMod val="95000"/>
                </a:schemeClr>
              </a:solidFill>
            </a:endParaRPr>
          </a:p>
          <a:p>
            <a:pPr algn="l">
              <a:lnSpc>
                <a:spcPct val="102000"/>
              </a:lnSpc>
              <a:spcAft>
                <a:spcPts val="600"/>
              </a:spcAft>
            </a:pPr>
            <a:r>
              <a:rPr lang="en-US" sz="1900" dirty="0">
                <a:solidFill>
                  <a:schemeClr val="tx1">
                    <a:lumMod val="95000"/>
                  </a:schemeClr>
                </a:solidFill>
              </a:rPr>
              <a:t>MINA RIAZ(P19-0099)</a:t>
            </a:r>
          </a:p>
          <a:p>
            <a:pPr algn="l">
              <a:lnSpc>
                <a:spcPct val="102000"/>
              </a:lnSpc>
              <a:spcAft>
                <a:spcPts val="600"/>
              </a:spcAft>
            </a:pPr>
            <a:r>
              <a:rPr lang="en-US" sz="1900" dirty="0">
                <a:solidFill>
                  <a:schemeClr val="tx1">
                    <a:lumMod val="95000"/>
                  </a:schemeClr>
                </a:solidFill>
              </a:rPr>
              <a:t>HIFZA MAJEED(P19-1652)</a:t>
            </a:r>
          </a:p>
        </p:txBody>
      </p:sp>
      <p:pic>
        <p:nvPicPr>
          <p:cNvPr id="5" name="Picture 4" descr="Yellow question mark">
            <a:extLst>
              <a:ext uri="{FF2B5EF4-FFF2-40B4-BE49-F238E27FC236}">
                <a16:creationId xmlns:a16="http://schemas.microsoft.com/office/drawing/2014/main" id="{95DB5FFE-7AA0-AEDD-8F7C-335BFB9D6493}"/>
              </a:ext>
            </a:extLst>
          </p:cNvPr>
          <p:cNvPicPr>
            <a:picLocks noChangeAspect="1"/>
          </p:cNvPicPr>
          <p:nvPr/>
        </p:nvPicPr>
        <p:blipFill rotWithShape="1">
          <a:blip r:embed="rId2"/>
          <a:srcRect l="45750" r="10801"/>
          <a:stretch/>
        </p:blipFill>
        <p:spPr>
          <a:xfrm>
            <a:off x="7225748" y="10"/>
            <a:ext cx="4966252" cy="6857990"/>
          </a:xfrm>
          <a:prstGeom prst="rect">
            <a:avLst/>
          </a:prstGeom>
        </p:spPr>
      </p:pic>
    </p:spTree>
    <p:extLst>
      <p:ext uri="{BB962C8B-B14F-4D97-AF65-F5344CB8AC3E}">
        <p14:creationId xmlns:p14="http://schemas.microsoft.com/office/powerpoint/2010/main" val="25478696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B0A02687-630A-A643-033C-70892C107DE7}"/>
              </a:ext>
            </a:extLst>
          </p:cNvPr>
          <p:cNvSpPr>
            <a:spLocks noGrp="1"/>
          </p:cNvSpPr>
          <p:nvPr>
            <p:ph type="title"/>
          </p:nvPr>
        </p:nvSpPr>
        <p:spPr>
          <a:xfrm>
            <a:off x="1478522" y="1480930"/>
            <a:ext cx="5301138" cy="3254321"/>
          </a:xfrm>
        </p:spPr>
        <p:txBody>
          <a:bodyPr vert="horz" lIns="91440" tIns="45720" rIns="91440" bIns="45720" rtlCol="0" anchor="b">
            <a:normAutofit/>
          </a:bodyPr>
          <a:lstStyle/>
          <a:p>
            <a:r>
              <a:rPr lang="en-US" sz="6600" cap="all"/>
              <a:t>Thank You</a:t>
            </a:r>
            <a:endParaRPr lang="en-US" sz="6600" cap="all" dirty="0"/>
          </a:p>
        </p:txBody>
      </p:sp>
      <p:pic>
        <p:nvPicPr>
          <p:cNvPr id="6" name="Graphic 5" descr="Smiling Face with No Fill">
            <a:extLst>
              <a:ext uri="{FF2B5EF4-FFF2-40B4-BE49-F238E27FC236}">
                <a16:creationId xmlns:a16="http://schemas.microsoft.com/office/drawing/2014/main" id="{198F4B01-3AEC-8040-E6A7-CEE4416D2B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5675" y="1338739"/>
            <a:ext cx="3415614" cy="3415614"/>
          </a:xfrm>
          <a:prstGeom prst="rect">
            <a:avLst/>
          </a:prstGeom>
        </p:spPr>
      </p:pic>
    </p:spTree>
    <p:extLst>
      <p:ext uri="{BB962C8B-B14F-4D97-AF65-F5344CB8AC3E}">
        <p14:creationId xmlns:p14="http://schemas.microsoft.com/office/powerpoint/2010/main" val="237375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191F-B5F6-46FF-E066-013B22CC8653}"/>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4FAB8AE9-E705-B161-4A30-041222808E79}"/>
              </a:ext>
            </a:extLst>
          </p:cNvPr>
          <p:cNvSpPr>
            <a:spLocks noGrp="1"/>
          </p:cNvSpPr>
          <p:nvPr>
            <p:ph idx="1"/>
          </p:nvPr>
        </p:nvSpPr>
        <p:spPr/>
        <p:txBody>
          <a:bodyPr>
            <a:normAutofit/>
          </a:bodyPr>
          <a:lstStyle/>
          <a:p>
            <a:pPr>
              <a:buFont typeface="Wingdings" panose="05000000000000000000" pitchFamily="2" charset="2"/>
              <a:buChar char="Ø"/>
            </a:pPr>
            <a:r>
              <a:rPr lang="en-US" sz="3200" b="0" i="0">
                <a:solidFill>
                  <a:schemeClr val="tx1"/>
                </a:solidFill>
                <a:effectLst/>
                <a:latin typeface="Calibri Light" panose="020F0302020204030204" pitchFamily="34" charset="0"/>
                <a:cs typeface="Calibri Light" panose="020F0302020204030204" pitchFamily="34" charset="0"/>
              </a:rPr>
              <a:t> It automatically identifies which tags are relevant for a given:</a:t>
            </a:r>
          </a:p>
          <a:p>
            <a:r>
              <a:rPr lang="en-US" sz="3200" b="0" i="0">
                <a:solidFill>
                  <a:schemeClr val="tx1"/>
                </a:solidFill>
                <a:effectLst/>
                <a:latin typeface="Calibri Light" panose="020F0302020204030204" pitchFamily="34" charset="0"/>
                <a:cs typeface="Calibri Light" panose="020F0302020204030204" pitchFamily="34" charset="0"/>
              </a:rPr>
              <a:t>question </a:t>
            </a:r>
          </a:p>
          <a:p>
            <a:r>
              <a:rPr lang="en-US" sz="3200" b="0" i="0">
                <a:solidFill>
                  <a:schemeClr val="tx1"/>
                </a:solidFill>
                <a:effectLst/>
                <a:latin typeface="Calibri Light" panose="020F0302020204030204" pitchFamily="34" charset="0"/>
                <a:cs typeface="Calibri Light" panose="020F0302020204030204" pitchFamily="34" charset="0"/>
              </a:rPr>
              <a:t>Answer</a:t>
            </a:r>
          </a:p>
          <a:p>
            <a:r>
              <a:rPr lang="en-US" sz="3200" b="0" i="0">
                <a:solidFill>
                  <a:schemeClr val="tx1"/>
                </a:solidFill>
                <a:effectLst/>
                <a:latin typeface="Calibri Light" panose="020F0302020204030204" pitchFamily="34" charset="0"/>
                <a:cs typeface="Calibri Light" panose="020F0302020204030204" pitchFamily="34" charset="0"/>
              </a:rPr>
              <a:t> other documents</a:t>
            </a:r>
            <a:endParaRPr lang="en-US" sz="3200" b="0" i="0" dirty="0">
              <a:solidFill>
                <a:schemeClr val="tx1"/>
              </a:solidFill>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4393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F385-B30C-F688-BCF5-482143F429A1}"/>
              </a:ext>
            </a:extLst>
          </p:cNvPr>
          <p:cNvSpPr>
            <a:spLocks noGrp="1"/>
          </p:cNvSpPr>
          <p:nvPr>
            <p:ph type="title"/>
          </p:nvPr>
        </p:nvSpPr>
        <p:spPr/>
        <p:txBody>
          <a:bodyPr>
            <a:normAutofit/>
          </a:bodyPr>
          <a:lstStyle/>
          <a:p>
            <a:r>
              <a:rPr lang="en-US" sz="3600" b="1">
                <a:effectLst/>
                <a:ea typeface="Calibri" panose="020F0502020204030204" pitchFamily="34" charset="0"/>
                <a:cs typeface="Times New Roman" panose="02020603050405020304" pitchFamily="18" charset="0"/>
              </a:rPr>
              <a:t>Problem Statement </a:t>
            </a:r>
            <a:endParaRPr lang="en-US" sz="3600" dirty="0"/>
          </a:p>
        </p:txBody>
      </p:sp>
      <p:sp>
        <p:nvSpPr>
          <p:cNvPr id="3" name="Content Placeholder 2">
            <a:extLst>
              <a:ext uri="{FF2B5EF4-FFF2-40B4-BE49-F238E27FC236}">
                <a16:creationId xmlns:a16="http://schemas.microsoft.com/office/drawing/2014/main" id="{FE394387-B934-964B-5C8E-3CE94B2814C5}"/>
              </a:ext>
            </a:extLst>
          </p:cNvPr>
          <p:cNvSpPr>
            <a:spLocks noGrp="1"/>
          </p:cNvSpPr>
          <p:nvPr>
            <p:ph idx="1"/>
          </p:nvPr>
        </p:nvSpPr>
        <p:spPr/>
        <p:txBody>
          <a:bodyPr>
            <a:normAutofit/>
          </a:bodyPr>
          <a:lstStyle/>
          <a:p>
            <a:pPr algn="just"/>
            <a:r>
              <a:rPr lang="en-US" sz="2400" kern="100">
                <a:effectLst/>
                <a:latin typeface="Calibri Light" panose="020F0302020204030204" pitchFamily="34" charset="0"/>
                <a:ea typeface="Calibri" panose="020F0502020204030204" pitchFamily="34" charset="0"/>
                <a:cs typeface="Calibri Light" panose="020F0302020204030204" pitchFamily="34" charset="0"/>
              </a:rPr>
              <a:t>Sites like Quora and Stack Overflow, which are created specifically to have questions and answers for their users, frequently ask their users to provide five words along with the question so that it may be readily categorized.</a:t>
            </a:r>
          </a:p>
          <a:p>
            <a:pPr algn="just"/>
            <a:r>
              <a:rPr lang="en-US" sz="2400" kern="100">
                <a:effectLst/>
                <a:latin typeface="Calibri Light" panose="020F0302020204030204" pitchFamily="34" charset="0"/>
                <a:ea typeface="Calibri" panose="020F0502020204030204" pitchFamily="34" charset="0"/>
                <a:cs typeface="Calibri Light" panose="020F0302020204030204" pitchFamily="34" charset="0"/>
              </a:rPr>
              <a:t>However, occasionally people give incorrect tags, making it challenging for other users to search through.</a:t>
            </a:r>
          </a:p>
          <a:p>
            <a:pPr marL="0" indent="0" algn="just">
              <a:buNone/>
            </a:pP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1688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E342-7AD8-7135-F16C-0DDB6AB59931}"/>
              </a:ext>
            </a:extLst>
          </p:cNvPr>
          <p:cNvSpPr>
            <a:spLocks noGrp="1"/>
          </p:cNvSpPr>
          <p:nvPr>
            <p:ph type="title"/>
          </p:nvPr>
        </p:nvSpPr>
        <p:spPr/>
        <p:txBody>
          <a:bodyPr>
            <a:normAutofit/>
          </a:bodyPr>
          <a:lstStyle/>
          <a:p>
            <a:r>
              <a:rPr lang="en-US" sz="3600" b="1" kern="100">
                <a:effectLst/>
                <a:latin typeface="Calibri" panose="020F0502020204030204" pitchFamily="34" charset="0"/>
                <a:ea typeface="Calibri" panose="020F0502020204030204" pitchFamily="34" charset="0"/>
                <a:cs typeface="Times New Roman" panose="02020603050405020304" pitchFamily="18" charset="0"/>
              </a:rPr>
              <a:t> </a:t>
            </a:r>
            <a:r>
              <a:rPr lang="en-US" sz="3600" b="1" kern="100">
                <a:effectLst/>
                <a:ea typeface="Calibri" panose="020F0502020204030204" pitchFamily="34" charset="0"/>
                <a:cs typeface="Times New Roman" panose="02020603050405020304" pitchFamily="18" charset="0"/>
              </a:rPr>
              <a:t>Motivation</a:t>
            </a:r>
            <a:br>
              <a:rPr lang="en-US" sz="1800" kern="10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A72838E-A991-6E89-96D4-D84E440378B0}"/>
              </a:ext>
            </a:extLst>
          </p:cNvPr>
          <p:cNvSpPr>
            <a:spLocks noGrp="1"/>
          </p:cNvSpPr>
          <p:nvPr>
            <p:ph idx="1"/>
          </p:nvPr>
        </p:nvSpPr>
        <p:spPr/>
        <p:txBody>
          <a:bodyPr>
            <a:normAutofit/>
          </a:bodyPr>
          <a:lstStyle/>
          <a:p>
            <a:r>
              <a:rPr lang="en-US" sz="3200" kern="100">
                <a:effectLst/>
                <a:latin typeface="Calibri Light" panose="020F0302020204030204" pitchFamily="34" charset="0"/>
                <a:ea typeface="Calibri" panose="020F0502020204030204" pitchFamily="34" charset="0"/>
                <a:cs typeface="Calibri Light" panose="020F0302020204030204" pitchFamily="34" charset="0"/>
              </a:rPr>
              <a:t>This need can be met by an automatic question tagging system, which offers a quick and precise method of classifying and arranging massive amounts of user-generated questions.</a:t>
            </a: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5759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83B4-1317-E6C5-867E-6997B3592539}"/>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 </a:t>
            </a:r>
            <a:r>
              <a:rPr lang="en-US" sz="3600" b="1" dirty="0">
                <a:effectLst/>
                <a:ea typeface="Calibri" panose="020F0502020204030204" pitchFamily="34" charset="0"/>
                <a:cs typeface="Times New Roman" panose="02020603050405020304" pitchFamily="18" charset="0"/>
              </a:rPr>
              <a:t>Benefits</a:t>
            </a:r>
            <a:endParaRPr lang="en-US" sz="3600" dirty="0"/>
          </a:p>
        </p:txBody>
      </p:sp>
      <p:sp>
        <p:nvSpPr>
          <p:cNvPr id="3" name="Content Placeholder 2">
            <a:extLst>
              <a:ext uri="{FF2B5EF4-FFF2-40B4-BE49-F238E27FC236}">
                <a16:creationId xmlns:a16="http://schemas.microsoft.com/office/drawing/2014/main" id="{5D9D936B-9A34-0DFA-F673-45DFD9E3B80F}"/>
              </a:ext>
            </a:extLst>
          </p:cNvPr>
          <p:cNvSpPr>
            <a:spLocks noGrp="1"/>
          </p:cNvSpPr>
          <p:nvPr>
            <p:ph idx="1"/>
          </p:nvPr>
        </p:nvSpPr>
        <p:spPr>
          <a:xfrm>
            <a:off x="976746" y="1811770"/>
            <a:ext cx="10515600" cy="4351338"/>
          </a:xfrm>
        </p:spPr>
        <p:txBody>
          <a:bodyPr>
            <a:normAutofit/>
          </a:bodyPr>
          <a:lstStyle/>
          <a:p>
            <a:pPr marL="0" indent="0">
              <a:buNone/>
            </a:pPr>
            <a:r>
              <a:rPr lang="en-US" sz="2400" kern="100" dirty="0">
                <a:latin typeface="Calibri Light" panose="020F0302020204030204" pitchFamily="34" charset="0"/>
                <a:ea typeface="Calibri" panose="020F0502020204030204" pitchFamily="34" charset="0"/>
                <a:cs typeface="Calibri Light" panose="020F0302020204030204" pitchFamily="34" charset="0"/>
              </a:rPr>
              <a:t>S</a:t>
            </a:r>
            <a:r>
              <a:rPr lang="en-US" sz="2400" kern="100" dirty="0">
                <a:effectLst/>
                <a:latin typeface="Calibri Light" panose="020F0302020204030204" pitchFamily="34" charset="0"/>
                <a:ea typeface="Calibri" panose="020F0502020204030204" pitchFamily="34" charset="0"/>
                <a:cs typeface="Calibri Light" panose="020F0302020204030204" pitchFamily="34" charset="0"/>
              </a:rPr>
              <a:t>ome specific benefits of using an automatic question tagging system:</a:t>
            </a:r>
          </a:p>
          <a:p>
            <a:pPr marL="342900" indent="-342900">
              <a:buFont typeface="+mj-lt"/>
              <a:buAutoNum type="arabicPeriod"/>
            </a:pPr>
            <a:r>
              <a:rPr lang="en-US" sz="2400" dirty="0">
                <a:effectLst/>
                <a:latin typeface="Calibri Light" panose="020F0302020204030204" pitchFamily="34" charset="0"/>
                <a:ea typeface="Calibri" panose="020F0502020204030204" pitchFamily="34" charset="0"/>
                <a:cs typeface="Calibri Light" panose="020F0302020204030204" pitchFamily="34" charset="0"/>
              </a:rPr>
              <a:t>Enhanced searchability</a:t>
            </a:r>
          </a:p>
          <a:p>
            <a:pPr marL="342900" indent="-342900">
              <a:buFont typeface="+mj-lt"/>
              <a:buAutoNum type="arabicPeriod"/>
            </a:pPr>
            <a:r>
              <a:rPr lang="en-US" sz="2400" dirty="0">
                <a:effectLst/>
                <a:latin typeface="Calibri Light" panose="020F0302020204030204" pitchFamily="34" charset="0"/>
                <a:ea typeface="Calibri" panose="020F0502020204030204" pitchFamily="34" charset="0"/>
                <a:cs typeface="Calibri Light" panose="020F0302020204030204" pitchFamily="34" charset="0"/>
              </a:rPr>
              <a:t>Faster response times</a:t>
            </a:r>
            <a:endParaRPr lang="en-US" sz="2400" dirty="0">
              <a:latin typeface="Calibri Light" panose="020F0302020204030204" pitchFamily="34" charset="0"/>
              <a:ea typeface="Calibri" panose="020F0502020204030204" pitchFamily="34" charset="0"/>
              <a:cs typeface="Calibri Light" panose="020F0302020204030204" pitchFamily="34" charset="0"/>
            </a:endParaRPr>
          </a:p>
          <a:p>
            <a:pPr marL="342900" indent="-342900">
              <a:buFont typeface="+mj-lt"/>
              <a:buAutoNum type="arabicPeriod"/>
            </a:pPr>
            <a:r>
              <a:rPr lang="en-US" sz="2400" dirty="0">
                <a:effectLst/>
                <a:latin typeface="Calibri Light" panose="020F0302020204030204" pitchFamily="34" charset="0"/>
                <a:ea typeface="Calibri" panose="020F0502020204030204" pitchFamily="34" charset="0"/>
                <a:cs typeface="Calibri Light" panose="020F0302020204030204" pitchFamily="34" charset="0"/>
              </a:rPr>
              <a:t>Improved data analysis</a:t>
            </a:r>
          </a:p>
          <a:p>
            <a:pPr marL="342900" indent="-342900">
              <a:buFont typeface="+mj-lt"/>
              <a:buAutoNum type="arabicPeriod"/>
            </a:pPr>
            <a:r>
              <a:rPr lang="en-US" sz="2400" dirty="0">
                <a:effectLst/>
                <a:latin typeface="Calibri Light" panose="020F0302020204030204" pitchFamily="34" charset="0"/>
                <a:ea typeface="Calibri" panose="020F0502020204030204" pitchFamily="34" charset="0"/>
                <a:cs typeface="Calibri Light" panose="020F0302020204030204" pitchFamily="34" charset="0"/>
              </a:rPr>
              <a:t> Better user experience</a:t>
            </a: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5947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6D97-37D9-618F-8EDE-04BA3A00DCEF}"/>
              </a:ext>
            </a:extLst>
          </p:cNvPr>
          <p:cNvSpPr>
            <a:spLocks noGrp="1"/>
          </p:cNvSpPr>
          <p:nvPr>
            <p:ph type="title"/>
          </p:nvPr>
        </p:nvSpPr>
        <p:spPr>
          <a:xfrm>
            <a:off x="1371600" y="685800"/>
            <a:ext cx="4466492" cy="1485900"/>
          </a:xfrm>
        </p:spPr>
        <p:txBody>
          <a:bodyPr>
            <a:normAutofit/>
          </a:bodyPr>
          <a:lstStyle/>
          <a:p>
            <a:r>
              <a:rPr lang="en-US" b="1" dirty="0">
                <a:effectLst/>
                <a:ea typeface="Calibri" panose="020F0502020204030204" pitchFamily="34" charset="0"/>
                <a:cs typeface="Times New Roman" panose="02020603050405020304" pitchFamily="18" charset="0"/>
              </a:rPr>
              <a:t>Proposed Work</a:t>
            </a:r>
            <a:endParaRPr lang="en-US" dirty="0"/>
          </a:p>
        </p:txBody>
      </p:sp>
      <p:sp>
        <p:nvSpPr>
          <p:cNvPr id="6" name="Content Placeholder 5">
            <a:extLst>
              <a:ext uri="{FF2B5EF4-FFF2-40B4-BE49-F238E27FC236}">
                <a16:creationId xmlns:a16="http://schemas.microsoft.com/office/drawing/2014/main" id="{FF8F9753-ED00-1F89-59B8-0C87EDA9A654}"/>
              </a:ext>
            </a:extLst>
          </p:cNvPr>
          <p:cNvSpPr>
            <a:spLocks noGrp="1"/>
          </p:cNvSpPr>
          <p:nvPr>
            <p:ph idx="1"/>
          </p:nvPr>
        </p:nvSpPr>
        <p:spPr>
          <a:xfrm>
            <a:off x="1371600" y="2286000"/>
            <a:ext cx="3282694" cy="3581400"/>
          </a:xfrm>
        </p:spPr>
        <p:txBody>
          <a:bodyPr>
            <a:normAutofit/>
          </a:bodyPr>
          <a:lstStyle/>
          <a:p>
            <a:r>
              <a:rPr lang="en-US" dirty="0">
                <a:effectLst/>
                <a:latin typeface="Calibri Light" panose="020F0302020204030204" pitchFamily="34" charset="0"/>
                <a:ea typeface="Calibri" panose="020F0502020204030204" pitchFamily="34" charset="0"/>
                <a:cs typeface="Calibri Light" panose="020F0302020204030204" pitchFamily="34" charset="0"/>
              </a:rPr>
              <a:t> A large dataset of questions is required to train and test the system. In our project, we have used the </a:t>
            </a:r>
            <a:r>
              <a:rPr lang="en-US" b="1" dirty="0">
                <a:effectLst/>
                <a:latin typeface="Calibri Light" panose="020F0302020204030204" pitchFamily="34" charset="0"/>
                <a:ea typeface="Calibri" panose="020F0502020204030204" pitchFamily="34" charset="0"/>
                <a:cs typeface="Calibri Light" panose="020F0302020204030204" pitchFamily="34" charset="0"/>
              </a:rPr>
              <a:t>Kaggle</a:t>
            </a:r>
            <a:r>
              <a:rPr lang="en-US" dirty="0">
                <a:effectLst/>
                <a:latin typeface="Calibri Light" panose="020F0302020204030204" pitchFamily="34" charset="0"/>
                <a:ea typeface="Calibri" panose="020F0502020204030204" pitchFamily="34" charset="0"/>
                <a:cs typeface="Calibri Light" panose="020F0302020204030204" pitchFamily="34" charset="0"/>
              </a:rPr>
              <a:t> Questions Classification dataset. </a:t>
            </a:r>
          </a:p>
          <a:p>
            <a:pPr marL="0" indent="0">
              <a:buNone/>
            </a:pPr>
            <a:endParaRPr lang="en-US" dirty="0">
              <a:latin typeface="Calibri Light" panose="020F0302020204030204" pitchFamily="34" charset="0"/>
              <a:cs typeface="Calibri Light" panose="020F0302020204030204" pitchFamily="34" charset="0"/>
            </a:endParaRPr>
          </a:p>
        </p:txBody>
      </p:sp>
      <p:pic>
        <p:nvPicPr>
          <p:cNvPr id="8" name="Picture 7">
            <a:extLst>
              <a:ext uri="{FF2B5EF4-FFF2-40B4-BE49-F238E27FC236}">
                <a16:creationId xmlns:a16="http://schemas.microsoft.com/office/drawing/2014/main" id="{C4184E47-97E9-2FF7-C2F6-9CB8405FB83F}"/>
              </a:ext>
            </a:extLst>
          </p:cNvPr>
          <p:cNvPicPr>
            <a:picLocks noChangeAspect="1"/>
          </p:cNvPicPr>
          <p:nvPr/>
        </p:nvPicPr>
        <p:blipFill>
          <a:blip r:embed="rId2"/>
          <a:stretch>
            <a:fillRect/>
          </a:stretch>
        </p:blipFill>
        <p:spPr>
          <a:xfrm>
            <a:off x="4903304" y="2171700"/>
            <a:ext cx="6957392" cy="2762250"/>
          </a:xfrm>
          <a:prstGeom prst="rect">
            <a:avLst/>
          </a:prstGeom>
        </p:spPr>
      </p:pic>
    </p:spTree>
    <p:extLst>
      <p:ext uri="{BB962C8B-B14F-4D97-AF65-F5344CB8AC3E}">
        <p14:creationId xmlns:p14="http://schemas.microsoft.com/office/powerpoint/2010/main" val="329006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8995-07A1-0D51-0133-1CEFDAFE33BC}"/>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1D9E1309-A54B-AD1A-C5B8-4D298529B0F0}"/>
              </a:ext>
            </a:extLst>
          </p:cNvPr>
          <p:cNvSpPr>
            <a:spLocks noGrp="1"/>
          </p:cNvSpPr>
          <p:nvPr>
            <p:ph idx="1"/>
          </p:nvPr>
        </p:nvSpPr>
        <p:spPr/>
        <p:txBody>
          <a:bodyPr/>
          <a:lstStyle/>
          <a:p>
            <a:r>
              <a:rPr lang="en-US" b="0" dirty="0">
                <a:solidFill>
                  <a:schemeClr val="tx1"/>
                </a:solidFill>
                <a:effectLst/>
                <a:latin typeface="Arial" panose="020B0604020202020204" pitchFamily="34" charset="0"/>
                <a:cs typeface="Arial" panose="020B0604020202020204" pitchFamily="34" charset="0"/>
              </a:rPr>
              <a:t>Group tags by id and join them</a:t>
            </a:r>
          </a:p>
          <a:p>
            <a:r>
              <a:rPr lang="en-US" b="0" dirty="0">
                <a:solidFill>
                  <a:schemeClr val="tx1"/>
                </a:solidFill>
                <a:effectLst/>
                <a:latin typeface="Arial" panose="020B0604020202020204" pitchFamily="34" charset="0"/>
                <a:cs typeface="Arial" panose="020B0604020202020204" pitchFamily="34" charset="0"/>
              </a:rPr>
              <a:t>Reset index for making simpler </a:t>
            </a:r>
            <a:r>
              <a:rPr lang="en-US" b="0" dirty="0" err="1">
                <a:solidFill>
                  <a:schemeClr val="tx1"/>
                </a:solidFill>
                <a:effectLst/>
                <a:latin typeface="Arial" panose="020B0604020202020204" pitchFamily="34" charset="0"/>
                <a:cs typeface="Arial" panose="020B0604020202020204" pitchFamily="34" charset="0"/>
              </a:rPr>
              <a:t>dataframe</a:t>
            </a:r>
            <a:endParaRPr lang="en-US" b="0" dirty="0">
              <a:solidFill>
                <a:schemeClr val="tx1"/>
              </a:solidFill>
              <a:effectLst/>
              <a:latin typeface="Arial" panose="020B0604020202020204" pitchFamily="34" charset="0"/>
              <a:cs typeface="Arial" panose="020B0604020202020204" pitchFamily="34" charset="0"/>
            </a:endParaRPr>
          </a:p>
          <a:p>
            <a:r>
              <a:rPr lang="en-US" b="0" dirty="0">
                <a:solidFill>
                  <a:schemeClr val="tx1"/>
                </a:solidFill>
                <a:effectLst/>
                <a:latin typeface="Arial" panose="020B0604020202020204" pitchFamily="34" charset="0"/>
                <a:cs typeface="Arial" panose="020B0604020202020204" pitchFamily="34" charset="0"/>
              </a:rPr>
              <a:t>Drop unnecessary columns</a:t>
            </a:r>
          </a:p>
          <a:p>
            <a:r>
              <a:rPr lang="en-US" b="0" dirty="0">
                <a:solidFill>
                  <a:schemeClr val="tx1"/>
                </a:solidFill>
                <a:effectLst/>
                <a:latin typeface="Arial" panose="020B0604020202020204" pitchFamily="34" charset="0"/>
                <a:cs typeface="Arial" panose="020B0604020202020204" pitchFamily="34" charset="0"/>
              </a:rPr>
              <a:t>Merge questions and tags into one </a:t>
            </a:r>
            <a:r>
              <a:rPr lang="en-US" b="0" dirty="0" err="1">
                <a:solidFill>
                  <a:schemeClr val="tx1"/>
                </a:solidFill>
                <a:effectLst/>
                <a:latin typeface="Arial" panose="020B0604020202020204" pitchFamily="34" charset="0"/>
                <a:cs typeface="Arial" panose="020B0604020202020204" pitchFamily="34" charset="0"/>
              </a:rPr>
              <a:t>dataframe</a:t>
            </a:r>
            <a:endParaRPr lang="en-US" b="0" dirty="0">
              <a:solidFill>
                <a:schemeClr val="tx1"/>
              </a:solidFill>
              <a:effectLst/>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19175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84DA-5DDB-1C9D-0FA9-EADEFCDADF22}"/>
              </a:ext>
            </a:extLst>
          </p:cNvPr>
          <p:cNvSpPr>
            <a:spLocks noGrp="1"/>
          </p:cNvSpPr>
          <p:nvPr>
            <p:ph type="title"/>
          </p:nvPr>
        </p:nvSpPr>
        <p:spPr/>
        <p:txBody>
          <a:bodyPr>
            <a:normAutofit/>
          </a:bodyPr>
          <a:lstStyle/>
          <a:p>
            <a:r>
              <a:rPr lang="en-US" sz="4000" b="1" dirty="0">
                <a:cs typeface="Calibri Light" panose="020F0302020204030204" pitchFamily="34" charset="0"/>
              </a:rPr>
              <a:t>Preprocessing (NLP)</a:t>
            </a:r>
          </a:p>
        </p:txBody>
      </p:sp>
      <p:sp>
        <p:nvSpPr>
          <p:cNvPr id="7" name="Content Placeholder 6">
            <a:extLst>
              <a:ext uri="{FF2B5EF4-FFF2-40B4-BE49-F238E27FC236}">
                <a16:creationId xmlns:a16="http://schemas.microsoft.com/office/drawing/2014/main" id="{3D498AD0-4D80-94CE-29C4-D3B1D5B68A46}"/>
              </a:ext>
            </a:extLst>
          </p:cNvPr>
          <p:cNvSpPr>
            <a:spLocks noGrp="1"/>
          </p:cNvSpPr>
          <p:nvPr>
            <p:ph idx="1"/>
          </p:nvPr>
        </p:nvSpPr>
        <p:spPr/>
        <p:txBody>
          <a:bodyPr/>
          <a:lstStyle/>
          <a:p>
            <a:pPr algn="l"/>
            <a:r>
              <a:rPr lang="en-US" b="0" i="0" dirty="0">
                <a:solidFill>
                  <a:srgbClr val="212121"/>
                </a:solidFill>
                <a:effectLst/>
                <a:latin typeface="Roboto" panose="020B0604020202020204" pitchFamily="2" charset="0"/>
              </a:rPr>
              <a:t>Remove special characters from title and body</a:t>
            </a:r>
          </a:p>
          <a:p>
            <a:pPr algn="l"/>
            <a:r>
              <a:rPr lang="en-US" b="0" i="0" dirty="0">
                <a:solidFill>
                  <a:srgbClr val="212121"/>
                </a:solidFill>
                <a:effectLst/>
                <a:latin typeface="Roboto" panose="020B0604020202020204" pitchFamily="2" charset="0"/>
              </a:rPr>
              <a:t>Remove stop words</a:t>
            </a:r>
          </a:p>
          <a:p>
            <a:pPr algn="l"/>
            <a:r>
              <a:rPr lang="en-US" b="0" i="0" dirty="0">
                <a:solidFill>
                  <a:srgbClr val="212121"/>
                </a:solidFill>
                <a:effectLst/>
                <a:latin typeface="Roboto" panose="020B0604020202020204" pitchFamily="2" charset="0"/>
              </a:rPr>
              <a:t>Remove HTML tags</a:t>
            </a:r>
          </a:p>
          <a:p>
            <a:pPr algn="l"/>
            <a:r>
              <a:rPr lang="en-US" b="0" i="0" dirty="0">
                <a:solidFill>
                  <a:srgbClr val="212121"/>
                </a:solidFill>
                <a:effectLst/>
                <a:latin typeface="Roboto" panose="020B0604020202020204" pitchFamily="2" charset="0"/>
              </a:rPr>
              <a:t>Convert characters to lowercase</a:t>
            </a:r>
          </a:p>
          <a:p>
            <a:pPr algn="l"/>
            <a:r>
              <a:rPr lang="en-US" b="0" i="0" dirty="0">
                <a:solidFill>
                  <a:srgbClr val="212121"/>
                </a:solidFill>
                <a:effectLst/>
                <a:latin typeface="Roboto" panose="020B0604020202020204" pitchFamily="2" charset="0"/>
              </a:rPr>
              <a:t>Lemmatize the words</a:t>
            </a:r>
          </a:p>
          <a:p>
            <a:pPr marL="0" indent="0">
              <a:buNone/>
            </a:pPr>
            <a:endParaRPr lang="en-US" dirty="0"/>
          </a:p>
        </p:txBody>
      </p:sp>
    </p:spTree>
    <p:extLst>
      <p:ext uri="{BB962C8B-B14F-4D97-AF65-F5344CB8AC3E}">
        <p14:creationId xmlns:p14="http://schemas.microsoft.com/office/powerpoint/2010/main" val="1279657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7F0E-2504-22A2-6747-5DCE89C77FC4}"/>
              </a:ext>
            </a:extLst>
          </p:cNvPr>
          <p:cNvSpPr>
            <a:spLocks noGrp="1"/>
          </p:cNvSpPr>
          <p:nvPr>
            <p:ph type="title"/>
          </p:nvPr>
        </p:nvSpPr>
        <p:spPr/>
        <p:txBody>
          <a:bodyPr>
            <a:normAutofit/>
          </a:bodyPr>
          <a:lstStyle/>
          <a:p>
            <a:r>
              <a:rPr lang="en-US" sz="4000" b="1" kern="100" dirty="0">
                <a:effectLst/>
                <a:ea typeface="Calibri" panose="020F0502020204030204" pitchFamily="34" charset="0"/>
                <a:cs typeface="Times New Roman" panose="02020603050405020304" pitchFamily="18" charset="0"/>
              </a:rPr>
              <a:t>Evaluation Methodology</a:t>
            </a:r>
            <a:br>
              <a:rPr lang="en-US" sz="1800" kern="100" dirty="0">
                <a:effectLst/>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AFE0A4D-5E95-116C-E87C-388BA79FDC63}"/>
              </a:ext>
            </a:extLst>
          </p:cNvPr>
          <p:cNvSpPr>
            <a:spLocks noGrp="1"/>
          </p:cNvSpPr>
          <p:nvPr>
            <p:ph idx="1"/>
          </p:nvPr>
        </p:nvSpPr>
        <p:spPr/>
        <p:txBody>
          <a:bodyPr>
            <a:normAutofit/>
          </a:bodyPr>
          <a:lstStyle/>
          <a:p>
            <a:r>
              <a:rPr lang="en-US" sz="2400" kern="100" dirty="0">
                <a:effectLst/>
                <a:latin typeface="Calibri Light" panose="020F0302020204030204" pitchFamily="34" charset="0"/>
                <a:ea typeface="Calibri" panose="020F0502020204030204" pitchFamily="34" charset="0"/>
                <a:cs typeface="Calibri Light" panose="020F0302020204030204" pitchFamily="34" charset="0"/>
              </a:rPr>
              <a:t> To ensure that an automatic question tagging system is precise and efficient in its duty, evaluation is a crucial step in its development.</a:t>
            </a:r>
          </a:p>
          <a:p>
            <a:r>
              <a:rPr lang="en-US" sz="2400" kern="100" dirty="0">
                <a:effectLst/>
                <a:latin typeface="Calibri Light" panose="020F0302020204030204" pitchFamily="34" charset="0"/>
                <a:ea typeface="Calibri" panose="020F0502020204030204" pitchFamily="34" charset="0"/>
                <a:cs typeface="Calibri Light" panose="020F0302020204030204" pitchFamily="34" charset="0"/>
              </a:rPr>
              <a:t> Precision, recall, and F1 score, accuracy, hemming loss are just a few of the evaluation measures that can be used to evaluate the system’s performance. </a:t>
            </a:r>
          </a:p>
          <a:p>
            <a:pPr marL="0" indent="0">
              <a:buNone/>
            </a:pPr>
            <a:endParaRPr lang="en-US" sz="2400" kern="100" dirty="0">
              <a:effectLst/>
              <a:latin typeface="Calibri Light" panose="020F0302020204030204" pitchFamily="34" charset="0"/>
              <a:ea typeface="Calibri" panose="020F0502020204030204" pitchFamily="34" charset="0"/>
              <a:cs typeface="Calibri Light" panose="020F0302020204030204" pitchFamily="34" charset="0"/>
            </a:endParaRPr>
          </a:p>
          <a:p>
            <a:pPr marL="0" marR="0" indent="0">
              <a:lnSpc>
                <a:spcPct val="107000"/>
              </a:lnSpc>
              <a:spcBef>
                <a:spcPts val="0"/>
              </a:spcBef>
              <a:spcAft>
                <a:spcPts val="800"/>
              </a:spcAft>
              <a:buNone/>
            </a:pPr>
            <a:endParaRPr lang="en-US" sz="2400" kern="100" dirty="0">
              <a:effectLst/>
              <a:latin typeface="Calibri Light" panose="020F0302020204030204" pitchFamily="34" charset="0"/>
              <a:ea typeface="Calibri" panose="020F0502020204030204" pitchFamily="34" charset="0"/>
              <a:cs typeface="Calibri Light" panose="020F0302020204030204" pitchFamily="34" charset="0"/>
            </a:endParaRPr>
          </a:p>
          <a:p>
            <a:pPr marL="0" indent="0">
              <a:buNone/>
            </a:pP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158184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683</TotalTime>
  <Words>291</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Roboto</vt:lpstr>
      <vt:lpstr>Wingdings</vt:lpstr>
      <vt:lpstr>Crop</vt:lpstr>
      <vt:lpstr>Automatic Questions Tagging System</vt:lpstr>
      <vt:lpstr>Introduction</vt:lpstr>
      <vt:lpstr>Problem Statement </vt:lpstr>
      <vt:lpstr> Motivation </vt:lpstr>
      <vt:lpstr> Benefits</vt:lpstr>
      <vt:lpstr>Proposed Work</vt:lpstr>
      <vt:lpstr>Preprocessing</vt:lpstr>
      <vt:lpstr>Preprocessing (NLP)</vt:lpstr>
      <vt:lpstr>Evaluation Methodology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Questions Tagging System</dc:title>
  <dc:creator>Mina Riaz</dc:creator>
  <cp:lastModifiedBy>Hifza Majeed</cp:lastModifiedBy>
  <cp:revision>11</cp:revision>
  <dcterms:created xsi:type="dcterms:W3CDTF">2023-04-25T09:38:09Z</dcterms:created>
  <dcterms:modified xsi:type="dcterms:W3CDTF">2023-05-09T12:29:27Z</dcterms:modified>
</cp:coreProperties>
</file>