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5143500" cx="9144000"/>
  <p:notesSz cx="6858000" cy="9144000"/>
  <p:embeddedFontLst>
    <p:embeddedFont>
      <p:font typeface="Raleway"/>
      <p:regular r:id="rId119"/>
      <p:bold r:id="rId120"/>
      <p:italic r:id="rId121"/>
      <p:boldItalic r:id="rId122"/>
    </p:embeddedFont>
    <p:embeddedFont>
      <p:font typeface="La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6" Type="http://schemas.openxmlformats.org/officeDocument/2006/relationships/font" Target="fonts/Lato-boldItalic.fntdata"/><Relationship Id="rId26" Type="http://schemas.openxmlformats.org/officeDocument/2006/relationships/slide" Target="slides/slide20.xml"/><Relationship Id="rId121" Type="http://schemas.openxmlformats.org/officeDocument/2006/relationships/font" Target="fonts/Raleway-italic.fntdata"/><Relationship Id="rId25" Type="http://schemas.openxmlformats.org/officeDocument/2006/relationships/slide" Target="slides/slide19.xml"/><Relationship Id="rId120" Type="http://schemas.openxmlformats.org/officeDocument/2006/relationships/font" Target="fonts/Raleway-bold.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ato-italic.fntdata"/><Relationship Id="rId29" Type="http://schemas.openxmlformats.org/officeDocument/2006/relationships/slide" Target="slides/slide23.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Raleway-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Raleway-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d6afc17f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d6afc17f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3d6afc17f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3d6afc17f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3d6afc17f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3d6afc17f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d6afc17f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d6afc17f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3d6afc17f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3d6afc17f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3d6afc17f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3d6afc17f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3d6afc17f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3d6afc17f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d6afc17f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d6afc17f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3d6afc17f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3d6afc17f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3d6afc17f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3d6afc17f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3d6afc17f6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3d6afc17f6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d6afc17f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d6afc17f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3d6afc17f6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3d6afc17f6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3d6afc17f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3d6afc17f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3d6afc17f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3d6afc17f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d6afc17f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d6afc17f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d6afc17f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d6afc17f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d6afc17f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d6afc17f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d6afc17f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d6afc17f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d6afc17f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d6afc17f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d6afc17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d6afc17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d6afc17f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d6afc17f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d6afc17f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d6afc17f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d6afc17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d6afc17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d6afc17f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d6afc17f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d6afc17f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d6afc17f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d6afc17f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d6afc17f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d6afc17f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d6afc17f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d6afc17f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d6afc17f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d6afc17f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d6afc17f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d6afc17f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d6afc17f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d6afc17f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d6afc17f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d6afc17f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d6afc17f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d6afc17f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d6afc17f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d6afc17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d6afc17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d6afc17f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3d6afc17f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d6afc17f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d6afc17f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d6afc17f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d6afc17f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d6afc17f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d6afc17f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d6afc17f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d6afc17f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d6afc17f6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d6afc17f6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d6afc17f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d6afc17f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d6afc17f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d6afc17f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d6afc17f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d6afc17f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d6afc17f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d6afc17f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d6afc17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d6afc17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d6afc17f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d6afc17f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d6afc17f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d6afc17f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3d6afc17f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3d6afc17f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d6afc17f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d6afc17f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d6afc17f6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3d6afc17f6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d6afc17f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3d6afc17f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3d6afc17f6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3d6afc17f6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d6afc17f6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d6afc17f6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3d6afc17f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d6afc17f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3d6afc17f6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3d6afc17f6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6afc17f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6afc17f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3d6afc17f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3d6afc17f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d6afc17f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d6afc17f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3d6afc17f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3d6afc17f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d6afc17f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d6afc17f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d6afc17f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3d6afc17f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d6afc17f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3d6afc17f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3d6afc17f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3d6afc17f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3d6afc17f6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3d6afc17f6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d6afc17f6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d6afc17f6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d6afc17f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d6afc17f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6afc17f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6afc17f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d6afc17f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d6afc17f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d6afc17f6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d6afc17f6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3d6afc17f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3d6afc17f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d6afc17f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d6afc17f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d6afc17f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3d6afc17f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d6afc17f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d6afc17f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3d6afc17f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3d6afc17f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3d6afc17f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3d6afc17f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3d6afc17f6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3d6afc17f6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d6afc17f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d6afc17f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d6afc17f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d6afc17f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3d6afc17f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3d6afc17f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3d6afc17f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3d6afc17f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3d6afc17f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3d6afc17f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3d6afc17f6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3d6afc17f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d6afc17f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d6afc17f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3d6afc17f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3d6afc17f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3d6afc17f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3d6afc17f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d6afc17f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d6afc17f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d6afc17f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d6afc17f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d6afc17f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3d6afc17f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d6afc17f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d6afc17f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3d6afc17f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3d6afc17f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d6afc17f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d6afc17f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3d6afc17f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3d6afc17f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3d6afc17f6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3d6afc17f6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d6afc17f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d6afc17f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3d6afc17f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3d6afc17f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3d6afc17f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3d6afc17f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3d6afc17f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3d6afc17f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d6afc17f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3d6afc17f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d6afc17f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d6afc17f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d6afc17f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d6afc17f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3d6afc17f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3d6afc17f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3d6afc17f6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3d6afc17f6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3d6afc17f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3d6afc17f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d6afc17f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d6afc17f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3d6afc17f6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3d6afc17f6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3d6afc17f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3d6afc17f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3d6afc17f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3d6afc17f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d6afc17f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d6afc17f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3d6afc17f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3d6afc17f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3d6afc17f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3d6afc17f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3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www.color-hex.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interactive-examples.mdn.mozilla.net/media/examples/login-button.p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hyperlink" Target="https://regexr.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3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HTML Form</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Silahkan buat project baru dengan nama folder belajar-html-form</a:t>
            </a:r>
            <a:endParaRPr/>
          </a:p>
          <a:p>
            <a:pPr indent="-311150" lvl="0" marL="457200" rtl="0" algn="l">
              <a:spcBef>
                <a:spcPts val="0"/>
              </a:spcBef>
              <a:spcAft>
                <a:spcPts val="0"/>
              </a:spcAft>
              <a:buSzPts val="1300"/>
              <a:buChar char="●"/>
            </a:pPr>
            <a:r>
              <a:rPr lang="id"/>
              <a:t>Buka menggunakan Text Editor yang biasa digunakan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a:t>
            </a:r>
            <a:endParaRPr/>
          </a:p>
        </p:txBody>
      </p:sp>
      <p:sp>
        <p:nvSpPr>
          <p:cNvPr id="729" name="Google Shape;729;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kelebihan dibandingkan radio type, di dalam select tag, jika misal kita bisa memilih beberapa opsi pilihan seperti checkbox, kita bisa gunakan atribut multiple</a:t>
            </a:r>
            <a:endParaRPr/>
          </a:p>
          <a:p>
            <a:pPr indent="-311150" lvl="0" marL="457200" rtl="0" algn="l">
              <a:spcBef>
                <a:spcPts val="0"/>
              </a:spcBef>
              <a:spcAft>
                <a:spcPts val="0"/>
              </a:spcAft>
              <a:buSzPts val="1300"/>
              <a:buChar char="●"/>
            </a:pPr>
            <a:r>
              <a:rPr lang="id"/>
              <a:t>Untuk menentukan seberapa besar tampilan ketika menggunakan mode multiple, kita bisa gunakan atribut size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Select</a:t>
            </a:r>
            <a:endParaRPr/>
          </a:p>
        </p:txBody>
      </p:sp>
      <p:pic>
        <p:nvPicPr>
          <p:cNvPr id="735" name="Google Shape;735;p125"/>
          <p:cNvPicPr preferRelativeResize="0"/>
          <p:nvPr/>
        </p:nvPicPr>
        <p:blipFill>
          <a:blip r:embed="rId3">
            <a:alphaModFix/>
          </a:blip>
          <a:stretch>
            <a:fillRect/>
          </a:stretch>
        </p:blipFill>
        <p:spPr>
          <a:xfrm>
            <a:off x="152400" y="2006250"/>
            <a:ext cx="7255855" cy="29848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Group Tag</a:t>
            </a:r>
            <a:endParaRPr/>
          </a:p>
        </p:txBody>
      </p:sp>
      <p:sp>
        <p:nvSpPr>
          <p:cNvPr id="741" name="Google Shape;741;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pilihan option sangat banyak, kadang ada baiknya kita buat option dalam grup</a:t>
            </a:r>
            <a:endParaRPr/>
          </a:p>
          <a:p>
            <a:pPr indent="-311150" lvl="0" marL="457200" rtl="0" algn="l">
              <a:spcBef>
                <a:spcPts val="0"/>
              </a:spcBef>
              <a:spcAft>
                <a:spcPts val="0"/>
              </a:spcAft>
              <a:buSzPts val="1300"/>
              <a:buChar char="●"/>
            </a:pPr>
            <a:r>
              <a:rPr lang="id"/>
              <a:t>Hal ini akan membuat pengguna lebih mudah ketika melakukan pemilihan</a:t>
            </a:r>
            <a:endParaRPr/>
          </a:p>
          <a:p>
            <a:pPr indent="-311150" lvl="0" marL="457200" rtl="0" algn="l">
              <a:spcBef>
                <a:spcPts val="0"/>
              </a:spcBef>
              <a:spcAft>
                <a:spcPts val="0"/>
              </a:spcAft>
              <a:buSzPts val="1300"/>
              <a:buChar char="●"/>
            </a:pPr>
            <a:r>
              <a:rPr lang="id"/>
              <a:t>Kita bisa bungkus option dalam grup menggunakan optgroup tag</a:t>
            </a:r>
            <a:endParaRPr/>
          </a:p>
          <a:p>
            <a:pPr indent="-311150" lvl="0" marL="457200" rtl="0" algn="l">
              <a:spcBef>
                <a:spcPts val="0"/>
              </a:spcBef>
              <a:spcAft>
                <a:spcPts val="0"/>
              </a:spcAft>
              <a:buSzPts val="1300"/>
              <a:buChar char="●"/>
            </a:pPr>
            <a:r>
              <a:rPr lang="id"/>
              <a:t>Dan untuk menambahkan deskripsi grup, kita bisa gunakan atribut label</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Option Group</a:t>
            </a:r>
            <a:endParaRPr/>
          </a:p>
        </p:txBody>
      </p:sp>
      <p:pic>
        <p:nvPicPr>
          <p:cNvPr id="747" name="Google Shape;747;p127"/>
          <p:cNvPicPr preferRelativeResize="0"/>
          <p:nvPr/>
        </p:nvPicPr>
        <p:blipFill>
          <a:blip r:embed="rId3">
            <a:alphaModFix/>
          </a:blip>
          <a:stretch>
            <a:fillRect/>
          </a:stretch>
        </p:blipFill>
        <p:spPr>
          <a:xfrm>
            <a:off x="152400" y="2006250"/>
            <a:ext cx="6501336"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
        <p:nvSpPr>
          <p:cNvPr id="758" name="Google Shape;758;p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melakukan pencarian di Google misalnya, kita sering melihat rekomendasi berupa autocomplete kata-kata yang ingin kita cari</a:t>
            </a:r>
            <a:endParaRPr/>
          </a:p>
          <a:p>
            <a:pPr indent="-311150" lvl="0" marL="457200" rtl="0" algn="l">
              <a:spcBef>
                <a:spcPts val="0"/>
              </a:spcBef>
              <a:spcAft>
                <a:spcPts val="0"/>
              </a:spcAft>
              <a:buSzPts val="1300"/>
              <a:buChar char="●"/>
            </a:pPr>
            <a:r>
              <a:rPr lang="id"/>
              <a:t>Saat kita membuat input type text, kita bisa menambahkan sumber data yang bisa dijadikan sebagai rekomendasi input value, juga autocomplete</a:t>
            </a:r>
            <a:endParaRPr/>
          </a:p>
          <a:p>
            <a:pPr indent="-311150" lvl="0" marL="457200" rtl="0" algn="l">
              <a:spcBef>
                <a:spcPts val="0"/>
              </a:spcBef>
              <a:spcAft>
                <a:spcPts val="0"/>
              </a:spcAft>
              <a:buSzPts val="1300"/>
              <a:buChar char="●"/>
            </a:pPr>
            <a:r>
              <a:rPr lang="id"/>
              <a:t>Kita bisa menggunakan datalist tag</a:t>
            </a:r>
            <a:endParaRPr/>
          </a:p>
          <a:p>
            <a:pPr indent="-311150" lvl="0" marL="457200" rtl="0" algn="l">
              <a:spcBef>
                <a:spcPts val="0"/>
              </a:spcBef>
              <a:spcAft>
                <a:spcPts val="0"/>
              </a:spcAft>
              <a:buSzPts val="1300"/>
              <a:buChar char="●"/>
            </a:pPr>
            <a:r>
              <a:rPr lang="id"/>
              <a:t>Di dalam datalist tag, kita bisa gunakan option tag</a:t>
            </a:r>
            <a:endParaRPr/>
          </a:p>
          <a:p>
            <a:pPr indent="-311150" lvl="0" marL="457200" rtl="0" algn="l">
              <a:spcBef>
                <a:spcPts val="0"/>
              </a:spcBef>
              <a:spcAft>
                <a:spcPts val="0"/>
              </a:spcAft>
              <a:buSzPts val="1300"/>
              <a:buChar char="●"/>
            </a:pPr>
            <a:r>
              <a:rPr lang="id"/>
              <a:t>Untuk menghubungkan dari input type text ke datalist, kita bisa menggunakan atribut list yang mengacu ke id datalist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 List Tag</a:t>
            </a:r>
            <a:endParaRPr/>
          </a:p>
        </p:txBody>
      </p:sp>
      <p:pic>
        <p:nvPicPr>
          <p:cNvPr id="764" name="Google Shape;764;p130"/>
          <p:cNvPicPr preferRelativeResize="0"/>
          <p:nvPr/>
        </p:nvPicPr>
        <p:blipFill>
          <a:blip r:embed="rId3">
            <a:alphaModFix/>
          </a:blip>
          <a:stretch>
            <a:fillRect/>
          </a:stretch>
        </p:blipFill>
        <p:spPr>
          <a:xfrm>
            <a:off x="152400" y="2006250"/>
            <a:ext cx="7050154"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a:t>
            </a:r>
            <a:r>
              <a:rPr lang="id"/>
              <a:t> Tag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 Tag</a:t>
            </a:r>
            <a:endParaRPr/>
          </a:p>
        </p:txBody>
      </p:sp>
      <p:sp>
        <p:nvSpPr>
          <p:cNvPr id="775" name="Google Shape;775;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Tag fieldset digunakan untuk membungkus / grouping beberapa input sehingga lebih mudah untuk dimengerti ketika dilihat oleh pengguna</a:t>
            </a:r>
            <a:endParaRPr/>
          </a:p>
          <a:p>
            <a:pPr indent="-311150" lvl="0" marL="457200" rtl="0" algn="l">
              <a:spcBef>
                <a:spcPts val="0"/>
              </a:spcBef>
              <a:spcAft>
                <a:spcPts val="0"/>
              </a:spcAft>
              <a:buSzPts val="1300"/>
              <a:buChar char="●"/>
            </a:pPr>
            <a:r>
              <a:rPr lang="id"/>
              <a:t>Menggunakan fieldset tag sangat baik ketika misal input data sangat banyak, dan kita ingin melakukan grouping input data yang sesuai</a:t>
            </a:r>
            <a:endParaRPr/>
          </a:p>
          <a:p>
            <a:pPr indent="-311150" lvl="0" marL="457200" rtl="0" algn="l">
              <a:spcBef>
                <a:spcPts val="0"/>
              </a:spcBef>
              <a:spcAft>
                <a:spcPts val="0"/>
              </a:spcAft>
              <a:buSzPts val="1300"/>
              <a:buChar char="●"/>
            </a:pPr>
            <a:r>
              <a:rPr lang="id"/>
              <a:t>Contoh ketika registrasi, dibutuhkan identitas, alamat, dan lain-lain, kita bisa grouping berdasarkan input data yang sesuai</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Legend Tag</a:t>
            </a:r>
            <a:endParaRPr/>
          </a:p>
        </p:txBody>
      </p:sp>
      <p:sp>
        <p:nvSpPr>
          <p:cNvPr id="781" name="Google Shape;781;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menggunakan fieldset tag, biasanya kita akan menambahkan informasi berupa deskripsi group</a:t>
            </a:r>
            <a:endParaRPr/>
          </a:p>
          <a:p>
            <a:pPr indent="-311150" lvl="0" marL="457200" rtl="0" algn="l">
              <a:spcBef>
                <a:spcPts val="0"/>
              </a:spcBef>
              <a:spcAft>
                <a:spcPts val="0"/>
              </a:spcAft>
              <a:buSzPts val="1300"/>
              <a:buChar char="●"/>
            </a:pPr>
            <a:r>
              <a:rPr lang="id"/>
              <a:t>Untuk menambahkan informasi itu, kita bisa menggunakan legend tag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Field Set Tag</a:t>
            </a:r>
            <a:endParaRPr/>
          </a:p>
        </p:txBody>
      </p:sp>
      <p:pic>
        <p:nvPicPr>
          <p:cNvPr id="787" name="Google Shape;787;p134"/>
          <p:cNvPicPr preferRelativeResize="0"/>
          <p:nvPr/>
        </p:nvPicPr>
        <p:blipFill>
          <a:blip r:embed="rId3">
            <a:alphaModFix/>
          </a:blip>
          <a:stretch>
            <a:fillRect/>
          </a:stretch>
        </p:blipFill>
        <p:spPr>
          <a:xfrm>
            <a:off x="152400" y="2006250"/>
            <a:ext cx="7689783" cy="29848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8" name="Google Shape;798;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CSS</a:t>
            </a:r>
            <a:endParaRPr/>
          </a:p>
          <a:p>
            <a:pPr indent="-311150" lvl="0" marL="457200" rtl="0" algn="l">
              <a:spcBef>
                <a:spcPts val="0"/>
              </a:spcBef>
              <a:spcAft>
                <a:spcPts val="0"/>
              </a:spcAft>
              <a:buSzPts val="1300"/>
              <a:buChar char="●"/>
            </a:pPr>
            <a:r>
              <a:rPr lang="id"/>
              <a:t>JavaScript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adalah tag dengan kata kunci form, yang digunakan sebagai bagian dari input informasi yang diberikan oleh pengguna</a:t>
            </a:r>
            <a:endParaRPr/>
          </a:p>
          <a:p>
            <a:pPr indent="-311150" lvl="0" marL="457200" rtl="0" algn="l">
              <a:spcBef>
                <a:spcPts val="0"/>
              </a:spcBef>
              <a:spcAft>
                <a:spcPts val="0"/>
              </a:spcAft>
              <a:buSzPts val="1300"/>
              <a:buChar char="●"/>
            </a:pPr>
            <a:r>
              <a:rPr lang="id"/>
              <a:t>Setiap kita ingin membuat input informasi dari pengguna, maka kita harus buat dalam Form Tag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a:t>
            </a:r>
            <a:endParaRPr/>
          </a:p>
        </p:txBody>
      </p:sp>
      <p:pic>
        <p:nvPicPr>
          <p:cNvPr id="234" name="Google Shape;234;p37"/>
          <p:cNvPicPr preferRelativeResize="0"/>
          <p:nvPr/>
        </p:nvPicPr>
        <p:blipFill>
          <a:blip r:embed="rId3">
            <a:alphaModFix/>
          </a:blip>
          <a:stretch>
            <a:fillRect/>
          </a:stretch>
        </p:blipFill>
        <p:spPr>
          <a:xfrm>
            <a:off x="152400" y="2006250"/>
            <a:ext cx="7518291"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Attribute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memiliki banyak atribut, berikut adalah atribut yang penting untuk kita ketahui</a:t>
            </a:r>
            <a:endParaRPr/>
          </a:p>
          <a:p>
            <a:pPr indent="-311150" lvl="0" marL="457200" rtl="0" algn="l">
              <a:spcBef>
                <a:spcPts val="0"/>
              </a:spcBef>
              <a:spcAft>
                <a:spcPts val="0"/>
              </a:spcAft>
              <a:buSzPts val="1300"/>
              <a:buChar char="●"/>
            </a:pPr>
            <a:r>
              <a:rPr lang="id"/>
              <a:t>name, berisi informasi nama form, nama form harus unik dalam satu file html, tidak boleh ada nama form yang sama</a:t>
            </a:r>
            <a:endParaRPr/>
          </a:p>
          <a:p>
            <a:pPr indent="-311150" lvl="0" marL="457200" rtl="0" algn="l">
              <a:spcBef>
                <a:spcPts val="0"/>
              </a:spcBef>
              <a:spcAft>
                <a:spcPts val="0"/>
              </a:spcAft>
              <a:buSzPts val="1300"/>
              <a:buChar char="●"/>
            </a:pPr>
            <a:r>
              <a:rPr lang="id"/>
              <a:t>action, berisi URL (bisa absolute atau relative) kemana informasi di form ini akan dikirim</a:t>
            </a:r>
            <a:endParaRPr/>
          </a:p>
          <a:p>
            <a:pPr indent="-311150" lvl="0" marL="457200" rtl="0" algn="l">
              <a:spcBef>
                <a:spcPts val="0"/>
              </a:spcBef>
              <a:spcAft>
                <a:spcPts val="0"/>
              </a:spcAft>
              <a:buSzPts val="1300"/>
              <a:buChar char="●"/>
            </a:pPr>
            <a:r>
              <a:rPr lang="id"/>
              <a:t>enctype, berisi tipe data form, defaultnya “application/x-www-form-urlencoded”, atau “multipart/form-data” jika input data berisi file</a:t>
            </a:r>
            <a:endParaRPr/>
          </a:p>
          <a:p>
            <a:pPr indent="-311150" lvl="0" marL="457200" rtl="0" algn="l">
              <a:spcBef>
                <a:spcPts val="0"/>
              </a:spcBef>
              <a:spcAft>
                <a:spcPts val="0"/>
              </a:spcAft>
              <a:buSzPts val="1300"/>
              <a:buChar char="●"/>
            </a:pPr>
            <a:r>
              <a:rPr lang="id"/>
              <a:t>method, berisi aksi HTTP Method yang akan digunakan, jika “get” maka informasi akan dikirim sebagai query parameter di URL, jika “post” maka informasi akan dikirim di request body HTTP</a:t>
            </a:r>
            <a:endParaRPr/>
          </a:p>
          <a:p>
            <a:pPr indent="-311150" lvl="0" marL="457200" rtl="0" algn="l">
              <a:spcBef>
                <a:spcPts val="0"/>
              </a:spcBef>
              <a:spcAft>
                <a:spcPts val="0"/>
              </a:spcAft>
              <a:buSzPts val="1300"/>
              <a:buChar char="●"/>
            </a:pPr>
            <a:r>
              <a:rPr lang="id"/>
              <a:t>target, berisikan informasi dimana hasil form ini akan ditampilkan, defaultnya adalah “_self” (dihalaman yang sama), atau “_blank” (di halaman berbeda)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Attribute</a:t>
            </a:r>
            <a:endParaRPr/>
          </a:p>
        </p:txBody>
      </p:sp>
      <p:pic>
        <p:nvPicPr>
          <p:cNvPr id="246" name="Google Shape;246;p39"/>
          <p:cNvPicPr preferRelativeResize="0"/>
          <p:nvPr/>
        </p:nvPicPr>
        <p:blipFill>
          <a:blip r:embed="rId3">
            <a:alphaModFix/>
          </a:blip>
          <a:stretch>
            <a:fillRect/>
          </a:stretch>
        </p:blipFill>
        <p:spPr>
          <a:xfrm>
            <a:off x="152400" y="2006250"/>
            <a:ext cx="7407996"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hanya deklarasi bahwa kita akan membuat form berisi input data</a:t>
            </a:r>
            <a:endParaRPr/>
          </a:p>
          <a:p>
            <a:pPr indent="-311150" lvl="0" marL="457200" rtl="0" algn="l">
              <a:spcBef>
                <a:spcPts val="0"/>
              </a:spcBef>
              <a:spcAft>
                <a:spcPts val="0"/>
              </a:spcAft>
              <a:buSzPts val="1300"/>
              <a:buChar char="●"/>
            </a:pPr>
            <a:r>
              <a:rPr lang="id"/>
              <a:t>Sedangkan untuk detail input data apa yang diperlukan, kita perlu menggunakan Input Tag</a:t>
            </a:r>
            <a:endParaRPr/>
          </a:p>
          <a:p>
            <a:pPr indent="-311150" lvl="0" marL="457200" rtl="0" algn="l">
              <a:spcBef>
                <a:spcPts val="0"/>
              </a:spcBef>
              <a:spcAft>
                <a:spcPts val="0"/>
              </a:spcAft>
              <a:buSzPts val="1300"/>
              <a:buChar char="●"/>
            </a:pPr>
            <a:r>
              <a:rPr lang="id"/>
              <a:t>Input tag menggunakan kata kunci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Attribute</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Form mendukung banyak sekali jenis input, dan untuk mengatur jenis input, kita harus mengubahnya menggunakan attribute. Ada beberapa attribute yang perlu kita ketahui di input</a:t>
            </a:r>
            <a:endParaRPr/>
          </a:p>
          <a:p>
            <a:pPr indent="-311150" lvl="0" marL="457200" rtl="0" algn="l">
              <a:spcBef>
                <a:spcPts val="0"/>
              </a:spcBef>
              <a:spcAft>
                <a:spcPts val="0"/>
              </a:spcAft>
              <a:buSzPts val="1300"/>
              <a:buChar char="●"/>
            </a:pPr>
            <a:r>
              <a:rPr lang="id"/>
              <a:t>name, digunakan untuk memberi nama input, nama input harus unik dalam form yang sama, tidak boleh ada yang sama</a:t>
            </a:r>
            <a:endParaRPr/>
          </a:p>
          <a:p>
            <a:pPr indent="-311150" lvl="0" marL="457200" rtl="0" algn="l">
              <a:spcBef>
                <a:spcPts val="0"/>
              </a:spcBef>
              <a:spcAft>
                <a:spcPts val="0"/>
              </a:spcAft>
              <a:buSzPts val="1300"/>
              <a:buChar char="●"/>
            </a:pPr>
            <a:r>
              <a:rPr lang="id"/>
              <a:t>type, digunakan untuk memilih jenis input, kita akan bahas lebih detail untuk jenis-jenis tipe input yang tersedia di HTML</a:t>
            </a:r>
            <a:endParaRPr/>
          </a:p>
          <a:p>
            <a:pPr indent="-311150" lvl="0" marL="457200" rtl="0" algn="l">
              <a:spcBef>
                <a:spcPts val="0"/>
              </a:spcBef>
              <a:spcAft>
                <a:spcPts val="0"/>
              </a:spcAft>
              <a:buSzPts val="1300"/>
              <a:buChar char="●"/>
            </a:pPr>
            <a:r>
              <a:rPr lang="id"/>
              <a:t>value, digunakan untuk mengubah nilai default dari input</a:t>
            </a:r>
            <a:endParaRPr/>
          </a:p>
          <a:p>
            <a:pPr indent="-311150" lvl="0" marL="457200" rtl="0" algn="l">
              <a:spcBef>
                <a:spcPts val="0"/>
              </a:spcBef>
              <a:spcAft>
                <a:spcPts val="0"/>
              </a:spcAft>
              <a:buSzPts val="1300"/>
              <a:buChar char="●"/>
            </a:pPr>
            <a:r>
              <a:rPr lang="id"/>
              <a:t>disabled, digunakan untuk menjadikan input tidak aktif</a:t>
            </a:r>
            <a:endParaRPr/>
          </a:p>
          <a:p>
            <a:pPr indent="-311150" lvl="0" marL="457200" rtl="0" algn="l">
              <a:spcBef>
                <a:spcPts val="0"/>
              </a:spcBef>
              <a:spcAft>
                <a:spcPts val="0"/>
              </a:spcAft>
              <a:buSzPts val="1300"/>
              <a:buChar char="●"/>
            </a:pPr>
            <a:r>
              <a:rPr lang="id"/>
              <a:t>readonly, digunakan untuk menjadikan input tidak bisa diubah</a:t>
            </a:r>
            <a:endParaRPr/>
          </a:p>
          <a:p>
            <a:pPr indent="-311150" lvl="0" marL="457200" rtl="0" algn="l">
              <a:spcBef>
                <a:spcPts val="0"/>
              </a:spcBef>
              <a:spcAft>
                <a:spcPts val="0"/>
              </a:spcAft>
              <a:buSzPts val="1300"/>
              <a:buChar char="●"/>
            </a:pPr>
            <a:r>
              <a:rPr lang="id"/>
              <a:t>required, digunakan untuk menandai bahwa input wajib diisi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a:t>
            </a:r>
            <a:endParaRPr/>
          </a:p>
        </p:txBody>
      </p:sp>
      <p:pic>
        <p:nvPicPr>
          <p:cNvPr id="269" name="Google Shape;269;p43"/>
          <p:cNvPicPr preferRelativeResize="0"/>
          <p:nvPr/>
        </p:nvPicPr>
        <p:blipFill>
          <a:blip r:embed="rId3">
            <a:alphaModFix/>
          </a:blip>
          <a:stretch>
            <a:fillRect/>
          </a:stretch>
        </p:blipFill>
        <p:spPr>
          <a:xfrm>
            <a:off x="152400" y="2006250"/>
            <a:ext cx="624974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
        <p:nvSpPr>
          <p:cNvPr id="280" name="Google Shape;280;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dengan nilai text, digunakan untuk membuat input data text / tulisan / string</a:t>
            </a:r>
            <a:endParaRPr/>
          </a:p>
          <a:p>
            <a:pPr indent="-311150" lvl="0" marL="457200" rtl="0" algn="l">
              <a:spcBef>
                <a:spcPts val="0"/>
              </a:spcBef>
              <a:spcAft>
                <a:spcPts val="0"/>
              </a:spcAft>
              <a:buSzPts val="1300"/>
              <a:buChar char="●"/>
            </a:pPr>
            <a:r>
              <a:rPr lang="id"/>
              <a:t>Input Text ditampilkan dalam bentuk input satu baris, oleh karena itu kita tidak bisa menambahkan karakter ENTER pada Input Text</a:t>
            </a:r>
            <a:endParaRPr/>
          </a:p>
          <a:p>
            <a:pPr indent="-311150" lvl="0" marL="457200" rtl="0" algn="l">
              <a:spcBef>
                <a:spcPts val="0"/>
              </a:spcBef>
              <a:spcAft>
                <a:spcPts val="0"/>
              </a:spcAft>
              <a:buSzPts val="1300"/>
              <a:buChar char="●"/>
            </a:pPr>
            <a:r>
              <a:rPr lang="id"/>
              <a:t>Input Text cocok untuk jenis input data text yang memang tidak lebih dari baris, artinya tidak membutuhkan karakter ENTER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Text</a:t>
            </a:r>
            <a:endParaRPr/>
          </a:p>
        </p:txBody>
      </p:sp>
      <p:pic>
        <p:nvPicPr>
          <p:cNvPr id="286" name="Google Shape;286;p46"/>
          <p:cNvPicPr preferRelativeResize="0"/>
          <p:nvPr/>
        </p:nvPicPr>
        <p:blipFill>
          <a:blip r:embed="rId3">
            <a:alphaModFix/>
          </a:blip>
          <a:stretch>
            <a:fillRect/>
          </a:stretch>
        </p:blipFill>
        <p:spPr>
          <a:xfrm>
            <a:off x="152400" y="2006250"/>
            <a:ext cx="7389429"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caption untuk input, direkomendasikan menggunakan Label, dibanding menggunakan teks polos atau tag seperti span / p / div</a:t>
            </a:r>
            <a:endParaRPr/>
          </a:p>
          <a:p>
            <a:pPr indent="-311150" lvl="0" marL="457200" rtl="0" algn="l">
              <a:spcBef>
                <a:spcPts val="0"/>
              </a:spcBef>
              <a:spcAft>
                <a:spcPts val="0"/>
              </a:spcAft>
              <a:buSzPts val="1300"/>
              <a:buChar char="●"/>
            </a:pPr>
            <a:r>
              <a:rPr lang="id"/>
              <a:t>Label Tag bisa dikaitkan dengan input, sehingga ketika kita mengklik tulisan pada Label, secara otomatis fokus akan berpindah ke Input</a:t>
            </a:r>
            <a:endParaRPr/>
          </a:p>
          <a:p>
            <a:pPr indent="-311150" lvl="0" marL="457200" rtl="0" algn="l">
              <a:spcBef>
                <a:spcPts val="0"/>
              </a:spcBef>
              <a:spcAft>
                <a:spcPts val="0"/>
              </a:spcAft>
              <a:buSzPts val="1300"/>
              <a:buChar char="●"/>
            </a:pPr>
            <a:r>
              <a:rPr lang="id"/>
              <a:t>Selain itu, saat mengaktifkan Screen Reader, ketika kita mengklik Input, secara otomatis Label yang terasosiasi dengan Input tersebut akan dibaca oleh Screen Reader</a:t>
            </a:r>
            <a:endParaRPr/>
          </a:p>
          <a:p>
            <a:pPr indent="-311150" lvl="0" marL="457200" rtl="0" algn="l">
              <a:spcBef>
                <a:spcPts val="0"/>
              </a:spcBef>
              <a:spcAft>
                <a:spcPts val="0"/>
              </a:spcAft>
              <a:buSzPts val="1300"/>
              <a:buChar char="●"/>
            </a:pPr>
            <a:r>
              <a:rPr lang="id"/>
              <a:t>Label memiliki attribute “for” yang digunakan untuk menentukan Input Id yang dipilih untuk diasosiasikan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Label Tag</a:t>
            </a:r>
            <a:endParaRPr/>
          </a:p>
        </p:txBody>
      </p:sp>
      <p:pic>
        <p:nvPicPr>
          <p:cNvPr id="303" name="Google Shape;303;p49"/>
          <p:cNvPicPr preferRelativeResize="0"/>
          <p:nvPr/>
        </p:nvPicPr>
        <p:blipFill>
          <a:blip r:embed="rId3">
            <a:alphaModFix/>
          </a:blip>
          <a:stretch>
            <a:fillRect/>
          </a:stretch>
        </p:blipFill>
        <p:spPr>
          <a:xfrm>
            <a:off x="152400" y="2006250"/>
            <a:ext cx="7478800"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
        <p:nvSpPr>
          <p:cNvPr id="314" name="Google Shape;314;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Form, kita bisa menambahkan tombol yang bisa digunakan untuk mengirim data yang diinputkan di dalam form, atau disebut Submit</a:t>
            </a:r>
            <a:endParaRPr/>
          </a:p>
          <a:p>
            <a:pPr indent="-311150" lvl="0" marL="457200" rtl="0" algn="l">
              <a:spcBef>
                <a:spcPts val="0"/>
              </a:spcBef>
              <a:spcAft>
                <a:spcPts val="0"/>
              </a:spcAft>
              <a:buSzPts val="1300"/>
              <a:buChar char="●"/>
            </a:pPr>
            <a:r>
              <a:rPr lang="id"/>
              <a:t>Tombol Submit, bisa kita buat menggunakan Input dengan type Submit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Submit</a:t>
            </a:r>
            <a:endParaRPr/>
          </a:p>
        </p:txBody>
      </p:sp>
      <p:pic>
        <p:nvPicPr>
          <p:cNvPr id="320" name="Google Shape;320;p52"/>
          <p:cNvPicPr preferRelativeResize="0"/>
          <p:nvPr/>
        </p:nvPicPr>
        <p:blipFill>
          <a:blip r:embed="rId3">
            <a:alphaModFix/>
          </a:blip>
          <a:stretch>
            <a:fillRect/>
          </a:stretch>
        </p:blipFill>
        <p:spPr>
          <a:xfrm>
            <a:off x="152400" y="2006250"/>
            <a:ext cx="6898148" cy="298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Action</a:t>
            </a:r>
            <a:endParaRPr/>
          </a:p>
        </p:txBody>
      </p:sp>
      <p:sp>
        <p:nvSpPr>
          <p:cNvPr id="331" name="Google Shape;331;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 materi sebelumnya dibahas, untuk mengirim data di form, kita harus tentukan kemana semua input data akan dikirim menggunakan attribute “action” pada form</a:t>
            </a:r>
            <a:endParaRPr/>
          </a:p>
          <a:p>
            <a:pPr indent="-311150" lvl="0" marL="457200" rtl="0" algn="l">
              <a:spcBef>
                <a:spcPts val="0"/>
              </a:spcBef>
              <a:spcAft>
                <a:spcPts val="0"/>
              </a:spcAft>
              <a:buSzPts val="1300"/>
              <a:buChar char="●"/>
            </a:pPr>
            <a:r>
              <a:rPr lang="id"/>
              <a:t>Kita juga bisa menentukan jenis method, baik itu “get” atau “post” ketika mengirim input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Action</a:t>
            </a:r>
            <a:endParaRPr/>
          </a:p>
        </p:txBody>
      </p:sp>
      <p:pic>
        <p:nvPicPr>
          <p:cNvPr id="337" name="Google Shape;337;p55"/>
          <p:cNvPicPr preferRelativeResize="0"/>
          <p:nvPr/>
        </p:nvPicPr>
        <p:blipFill>
          <a:blip r:embed="rId3">
            <a:alphaModFix/>
          </a:blip>
          <a:stretch>
            <a:fillRect/>
          </a:stretch>
        </p:blipFill>
        <p:spPr>
          <a:xfrm>
            <a:off x="152400" y="2006250"/>
            <a:ext cx="7598552"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
        <p:nvSpPr>
          <p:cNvPr id="343" name="Google Shape;343;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memproses Input, kita harus menggunakan teknologi berbasis server di Web Server</a:t>
            </a:r>
            <a:endParaRPr/>
          </a:p>
          <a:p>
            <a:pPr indent="-311150" lvl="0" marL="457200" rtl="0" algn="l">
              <a:spcBef>
                <a:spcPts val="0"/>
              </a:spcBef>
              <a:spcAft>
                <a:spcPts val="0"/>
              </a:spcAft>
              <a:buSzPts val="1300"/>
              <a:buChar char="●"/>
            </a:pPr>
            <a:r>
              <a:rPr lang="id"/>
              <a:t>HTML adalah halaman web yang di tampilkan di client (Web Browser), sehingga HTML tidak bisa digunakan untuk memproses input data dari form</a:t>
            </a:r>
            <a:endParaRPr/>
          </a:p>
          <a:p>
            <a:pPr indent="-311150" lvl="0" marL="457200" rtl="0" algn="l">
              <a:spcBef>
                <a:spcPts val="0"/>
              </a:spcBef>
              <a:spcAft>
                <a:spcPts val="0"/>
              </a:spcAft>
              <a:buSzPts val="1300"/>
              <a:buChar char="●"/>
            </a:pPr>
            <a:r>
              <a:rPr lang="id"/>
              <a:t>Untuk memproses data, kita harus menggunakan teknologi berbasis server, misal contohnya adalah PHP, NodeJS, Java, dan masih banyak yang lainnya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
        <p:nvSpPr>
          <p:cNvPr id="354" name="Google Shape;354;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reset, adalah input yang akan ditampilkan dalam bentuk tombol</a:t>
            </a:r>
            <a:endParaRPr/>
          </a:p>
          <a:p>
            <a:pPr indent="-311150" lvl="0" marL="457200" rtl="0" algn="l">
              <a:spcBef>
                <a:spcPts val="0"/>
              </a:spcBef>
              <a:spcAft>
                <a:spcPts val="0"/>
              </a:spcAft>
              <a:buSzPts val="1300"/>
              <a:buChar char="●"/>
            </a:pPr>
            <a:r>
              <a:rPr lang="id"/>
              <a:t>Jika </a:t>
            </a:r>
            <a:r>
              <a:rPr lang="id"/>
              <a:t>tombol reset tersebut di klik, maka seluruh input di form tersebut, nilainya akan berubah menjadi nilai default seperti yang terdapat di attribute value nya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Reset</a:t>
            </a:r>
            <a:endParaRPr/>
          </a:p>
        </p:txBody>
      </p:sp>
      <p:pic>
        <p:nvPicPr>
          <p:cNvPr id="360" name="Google Shape;360;p59"/>
          <p:cNvPicPr preferRelativeResize="0"/>
          <p:nvPr/>
        </p:nvPicPr>
        <p:blipFill>
          <a:blip r:embed="rId3">
            <a:alphaModFix/>
          </a:blip>
          <a:stretch>
            <a:fillRect/>
          </a:stretch>
        </p:blipFill>
        <p:spPr>
          <a:xfrm>
            <a:off x="152400" y="2006250"/>
            <a:ext cx="6898496"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
        <p:nvSpPr>
          <p:cNvPr id="371" name="Google Shape;371;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tombol tidak hanya bisa menggunakan input type submit atau reset, kita juga bisa menggunakan input type button</a:t>
            </a:r>
            <a:endParaRPr/>
          </a:p>
          <a:p>
            <a:pPr indent="-311150" lvl="0" marL="457200" rtl="0" algn="l">
              <a:spcBef>
                <a:spcPts val="0"/>
              </a:spcBef>
              <a:spcAft>
                <a:spcPts val="0"/>
              </a:spcAft>
              <a:buSzPts val="1300"/>
              <a:buChar char="●"/>
            </a:pPr>
            <a:r>
              <a:rPr lang="id"/>
              <a:t>Namun, menggunakan input type button tidak terlalu berguna jika hanya menggunakan HTML</a:t>
            </a:r>
            <a:endParaRPr/>
          </a:p>
          <a:p>
            <a:pPr indent="-311150" lvl="0" marL="457200" rtl="0" algn="l">
              <a:spcBef>
                <a:spcPts val="0"/>
              </a:spcBef>
              <a:spcAft>
                <a:spcPts val="0"/>
              </a:spcAft>
              <a:buSzPts val="1300"/>
              <a:buChar char="●"/>
            </a:pPr>
            <a:r>
              <a:rPr lang="id"/>
              <a:t>Biasanya, pembuat web akan menambahkan interaksi terhadap tombol tersebut menggunakan kode JavaScript (yang bisa dipelajari setelah belajar HTML dan CSS)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Button</a:t>
            </a:r>
            <a:endParaRPr/>
          </a:p>
        </p:txBody>
      </p:sp>
      <p:pic>
        <p:nvPicPr>
          <p:cNvPr id="377" name="Google Shape;377;p62"/>
          <p:cNvPicPr preferRelativeResize="0"/>
          <p:nvPr/>
        </p:nvPicPr>
        <p:blipFill>
          <a:blip r:embed="rId3">
            <a:alphaModFix/>
          </a:blip>
          <a:stretch>
            <a:fillRect/>
          </a:stretch>
        </p:blipFill>
        <p:spPr>
          <a:xfrm>
            <a:off x="152400" y="2006250"/>
            <a:ext cx="7489260"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Dasar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Checkbox adalah input dengan tipe ceklis, dimana kita bisa menceklis atau tidak menceklis input tersebut</a:t>
            </a:r>
            <a:endParaRPr/>
          </a:p>
          <a:p>
            <a:pPr indent="-311150" lvl="0" marL="457200" rtl="0" algn="l">
              <a:spcBef>
                <a:spcPts val="0"/>
              </a:spcBef>
              <a:spcAft>
                <a:spcPts val="0"/>
              </a:spcAft>
              <a:buSzPts val="1300"/>
              <a:buChar char="●"/>
            </a:pPr>
            <a:r>
              <a:rPr lang="id"/>
              <a:t>Biasanya, Checkbox digunakan untuk menerima input lebih dari satu, namun inputnya sudah disesuaikan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Checkbox</a:t>
            </a:r>
            <a:endParaRPr/>
          </a:p>
        </p:txBody>
      </p:sp>
      <p:pic>
        <p:nvPicPr>
          <p:cNvPr id="394" name="Google Shape;394;p65"/>
          <p:cNvPicPr preferRelativeResize="0"/>
          <p:nvPr/>
        </p:nvPicPr>
        <p:blipFill>
          <a:blip r:embed="rId3">
            <a:alphaModFix/>
          </a:blip>
          <a:stretch>
            <a:fillRect/>
          </a:stretch>
        </p:blipFill>
        <p:spPr>
          <a:xfrm>
            <a:off x="152400" y="2006250"/>
            <a:ext cx="7078359"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color adalah type untuk menerima input warna</a:t>
            </a:r>
            <a:endParaRPr/>
          </a:p>
          <a:p>
            <a:pPr indent="-311150" lvl="0" marL="457200" rtl="0" algn="l">
              <a:spcBef>
                <a:spcPts val="0"/>
              </a:spcBef>
              <a:spcAft>
                <a:spcPts val="0"/>
              </a:spcAft>
              <a:buSzPts val="1300"/>
              <a:buChar char="●"/>
            </a:pPr>
            <a:r>
              <a:rPr lang="id"/>
              <a:t>Warna di HTML akan ditulis dalam bentuk hex code</a:t>
            </a:r>
            <a:endParaRPr/>
          </a:p>
          <a:p>
            <a:pPr indent="-311150" lvl="0" marL="457200" rtl="0" algn="l">
              <a:spcBef>
                <a:spcPts val="0"/>
              </a:spcBef>
              <a:spcAft>
                <a:spcPts val="0"/>
              </a:spcAft>
              <a:buSzPts val="1300"/>
              <a:buChar char="●"/>
            </a:pPr>
            <a:r>
              <a:rPr lang="id"/>
              <a:t>Contohnya kita bisa lihat daftar hex code warna disini : </a:t>
            </a:r>
            <a:r>
              <a:rPr lang="id" u="sng">
                <a:solidFill>
                  <a:schemeClr val="hlink"/>
                </a:solidFill>
                <a:hlinkClick r:id="rId3"/>
              </a:rPr>
              <a:t>https://www.color-hex.com/</a:t>
            </a:r>
            <a:r>
              <a:rPr lang="id"/>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Color</a:t>
            </a:r>
            <a:endParaRPr/>
          </a:p>
        </p:txBody>
      </p:sp>
      <p:pic>
        <p:nvPicPr>
          <p:cNvPr id="411" name="Google Shape;411;p68"/>
          <p:cNvPicPr preferRelativeResize="0"/>
          <p:nvPr/>
        </p:nvPicPr>
        <p:blipFill>
          <a:blip r:embed="rId3">
            <a:alphaModFix/>
          </a:blip>
          <a:stretch>
            <a:fillRect/>
          </a:stretch>
        </p:blipFill>
        <p:spPr>
          <a:xfrm>
            <a:off x="152400" y="2006250"/>
            <a:ext cx="8105775" cy="288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date, adalah jenis input untuk menerima informasi berupa tanggal (tahun, bulan dan tanggal)</a:t>
            </a:r>
            <a:endParaRPr/>
          </a:p>
          <a:p>
            <a:pPr indent="-311150" lvl="0" marL="457200" rtl="0" algn="l">
              <a:spcBef>
                <a:spcPts val="0"/>
              </a:spcBef>
              <a:spcAft>
                <a:spcPts val="0"/>
              </a:spcAft>
              <a:buSzPts val="1300"/>
              <a:buChar char="●"/>
            </a:pPr>
            <a:r>
              <a:rPr lang="id"/>
              <a:t>Jika kita ingin mengubah nilai value di input type date, kita bisa menggunakan format yyyy-mm-dd </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mm adalah bulan dalam 2 digit</a:t>
            </a:r>
            <a:endParaRPr/>
          </a:p>
          <a:p>
            <a:pPr indent="-311150" lvl="0" marL="457200" rtl="0" algn="l">
              <a:spcBef>
                <a:spcPts val="0"/>
              </a:spcBef>
              <a:spcAft>
                <a:spcPts val="0"/>
              </a:spcAft>
              <a:buSzPts val="1300"/>
              <a:buChar char="●"/>
            </a:pPr>
            <a:r>
              <a:rPr lang="id"/>
              <a:t>dd adalah tanggal dalam 2 digit</a:t>
            </a:r>
            <a:endParaRPr/>
          </a:p>
          <a:p>
            <a:pPr indent="-311150" lvl="0" marL="457200" rtl="0" algn="l">
              <a:spcBef>
                <a:spcPts val="0"/>
              </a:spcBef>
              <a:spcAft>
                <a:spcPts val="0"/>
              </a:spcAft>
              <a:buSzPts val="1300"/>
              <a:buChar char="●"/>
            </a:pPr>
            <a:r>
              <a:rPr lang="id"/>
              <a:t>Untuk membatasi minimal dan maksimal tanggal yang dipilih, kita bisa gunakan atribut min dan max</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a:t>
            </a:r>
            <a:endParaRPr/>
          </a:p>
        </p:txBody>
      </p:sp>
      <p:pic>
        <p:nvPicPr>
          <p:cNvPr id="428" name="Google Shape;428;p71"/>
          <p:cNvPicPr preferRelativeResize="0"/>
          <p:nvPr/>
        </p:nvPicPr>
        <p:blipFill>
          <a:blip r:embed="rId3">
            <a:alphaModFix/>
          </a:blip>
          <a:stretch>
            <a:fillRect/>
          </a:stretch>
        </p:blipFill>
        <p:spPr>
          <a:xfrm>
            <a:off x="152400" y="2006250"/>
            <a:ext cx="8100394"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
        <p:nvSpPr>
          <p:cNvPr id="439" name="Google Shape;439;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untuk input tanggal bisa menggunakan type date, jika kita butuh sampai ke menit, kita bisa menggunakan Input Date Time, yaitu menggunakan type datetime-local</a:t>
            </a:r>
            <a:endParaRPr/>
          </a:p>
          <a:p>
            <a:pPr indent="-311150" lvl="0" marL="457200" rtl="0" algn="l">
              <a:spcBef>
                <a:spcPts val="0"/>
              </a:spcBef>
              <a:spcAft>
                <a:spcPts val="0"/>
              </a:spcAft>
              <a:buSzPts val="1300"/>
              <a:buChar char="●"/>
            </a:pPr>
            <a:r>
              <a:rPr lang="id"/>
              <a:t>Format value untuk Date Time adalah yyyy-mm-ddThh:mm</a:t>
            </a:r>
            <a:endParaRPr/>
          </a:p>
          <a:p>
            <a:pPr indent="-311150" lvl="0" marL="457200" rtl="0" algn="l">
              <a:spcBef>
                <a:spcPts val="0"/>
              </a:spcBef>
              <a:spcAft>
                <a:spcPts val="0"/>
              </a:spcAft>
              <a:buSzPts val="1300"/>
              <a:buChar char="●"/>
            </a:pPr>
            <a:r>
              <a:rPr lang="id"/>
              <a:t>Dimana tanggal dan waktu dipisah oleh karakter T</a:t>
            </a:r>
            <a:endParaRPr/>
          </a:p>
          <a:p>
            <a:pPr indent="-311150" lvl="0" marL="457200" rtl="0" algn="l">
              <a:spcBef>
                <a:spcPts val="0"/>
              </a:spcBef>
              <a:spcAft>
                <a:spcPts val="0"/>
              </a:spcAft>
              <a:buSzPts val="1300"/>
              <a:buChar char="●"/>
            </a:pPr>
            <a:r>
              <a:rPr lang="id"/>
              <a:t>hh adalah jam dalam format 2 digit</a:t>
            </a:r>
            <a:endParaRPr/>
          </a:p>
          <a:p>
            <a:pPr indent="-311150" lvl="0" marL="457200" rtl="0" algn="l">
              <a:spcBef>
                <a:spcPts val="0"/>
              </a:spcBef>
              <a:spcAft>
                <a:spcPts val="0"/>
              </a:spcAft>
              <a:buSzPts val="1300"/>
              <a:buChar char="●"/>
            </a:pPr>
            <a:r>
              <a:rPr lang="id"/>
              <a:t>mm adalah menit dalam format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 Time</a:t>
            </a:r>
            <a:endParaRPr/>
          </a:p>
        </p:txBody>
      </p:sp>
      <p:pic>
        <p:nvPicPr>
          <p:cNvPr id="445" name="Google Shape;445;p74"/>
          <p:cNvPicPr preferRelativeResize="0"/>
          <p:nvPr/>
        </p:nvPicPr>
        <p:blipFill>
          <a:blip r:embed="rId3">
            <a:alphaModFix/>
          </a:blip>
          <a:stretch>
            <a:fillRect/>
          </a:stretch>
        </p:blipFill>
        <p:spPr>
          <a:xfrm>
            <a:off x="152400" y="2006250"/>
            <a:ext cx="8839200" cy="269638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month digunakan untuk input informasi berupa tahun dan bulan</a:t>
            </a:r>
            <a:endParaRPr/>
          </a:p>
          <a:p>
            <a:pPr indent="-311150" lvl="0" marL="457200" rtl="0" algn="l">
              <a:spcBef>
                <a:spcPts val="0"/>
              </a:spcBef>
              <a:spcAft>
                <a:spcPts val="0"/>
              </a:spcAft>
              <a:buSzPts val="1300"/>
              <a:buChar char="●"/>
            </a:pPr>
            <a:r>
              <a:rPr lang="id"/>
              <a:t>Format value untuk input type month adalah yyyy-mm</a:t>
            </a:r>
            <a:endParaRPr/>
          </a:p>
          <a:p>
            <a:pPr indent="-311150" lvl="0" marL="457200" rtl="0" algn="l">
              <a:spcBef>
                <a:spcPts val="0"/>
              </a:spcBef>
              <a:spcAft>
                <a:spcPts val="0"/>
              </a:spcAft>
              <a:buSzPts val="1300"/>
              <a:buChar char="●"/>
            </a:pPr>
            <a:r>
              <a:rPr lang="id"/>
              <a:t>yyyy adalah 4 digit tahun</a:t>
            </a:r>
            <a:endParaRPr/>
          </a:p>
          <a:p>
            <a:pPr indent="-311150" lvl="0" marL="457200" rtl="0" algn="l">
              <a:spcBef>
                <a:spcPts val="0"/>
              </a:spcBef>
              <a:spcAft>
                <a:spcPts val="0"/>
              </a:spcAft>
              <a:buSzPts val="1300"/>
              <a:buChar char="●"/>
            </a:pPr>
            <a:r>
              <a:rPr lang="id"/>
              <a:t>mm adalah 2 digit bulan</a:t>
            </a:r>
            <a:endParaRPr/>
          </a:p>
          <a:p>
            <a:pPr indent="-311150" lvl="0" marL="457200" rtl="0" algn="l">
              <a:spcBef>
                <a:spcPts val="0"/>
              </a:spcBef>
              <a:spcAft>
                <a:spcPts val="0"/>
              </a:spcAft>
              <a:buSzPts val="1300"/>
              <a:buChar char="●"/>
            </a:pPr>
            <a:r>
              <a:rPr lang="id"/>
              <a:t>Untuk membatasi minimal dan maksimal bulan yang dipilih, kita bisa gunakan atribut min dan max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Month</a:t>
            </a:r>
            <a:endParaRPr/>
          </a:p>
        </p:txBody>
      </p:sp>
      <p:pic>
        <p:nvPicPr>
          <p:cNvPr id="462" name="Google Shape;462;p77"/>
          <p:cNvPicPr preferRelativeResize="0"/>
          <p:nvPr/>
        </p:nvPicPr>
        <p:blipFill>
          <a:blip r:embed="rId3">
            <a:alphaModFix/>
          </a:blip>
          <a:stretch>
            <a:fillRect/>
          </a:stretch>
        </p:blipFill>
        <p:spPr>
          <a:xfrm>
            <a:off x="152400" y="2006250"/>
            <a:ext cx="7239000" cy="2505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
        <p:nvSpPr>
          <p:cNvPr id="473" name="Google Shape;473;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hanya membutuhkan informasi jam dan menit, kita bisa menggunakan input type time</a:t>
            </a:r>
            <a:endParaRPr/>
          </a:p>
          <a:p>
            <a:pPr indent="-311150" lvl="0" marL="457200" rtl="0" algn="l">
              <a:spcBef>
                <a:spcPts val="0"/>
              </a:spcBef>
              <a:spcAft>
                <a:spcPts val="0"/>
              </a:spcAft>
              <a:buSzPts val="1300"/>
              <a:buChar char="●"/>
            </a:pPr>
            <a:r>
              <a:rPr lang="id"/>
              <a:t>Input type time menggunakan format hh:mm</a:t>
            </a:r>
            <a:endParaRPr/>
          </a:p>
          <a:p>
            <a:pPr indent="-311150" lvl="0" marL="457200" rtl="0" algn="l">
              <a:spcBef>
                <a:spcPts val="0"/>
              </a:spcBef>
              <a:spcAft>
                <a:spcPts val="0"/>
              </a:spcAft>
              <a:buSzPts val="1300"/>
              <a:buChar char="●"/>
            </a:pPr>
            <a:r>
              <a:rPr lang="id"/>
              <a:t>hh adalah jam dalam 2 digit</a:t>
            </a:r>
            <a:endParaRPr/>
          </a:p>
          <a:p>
            <a:pPr indent="-311150" lvl="0" marL="457200" rtl="0" algn="l">
              <a:spcBef>
                <a:spcPts val="0"/>
              </a:spcBef>
              <a:spcAft>
                <a:spcPts val="0"/>
              </a:spcAft>
              <a:buSzPts val="1300"/>
              <a:buChar char="●"/>
            </a:pPr>
            <a:r>
              <a:rPr lang="id"/>
              <a:t>mm adalah menit dalam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Time</a:t>
            </a:r>
            <a:endParaRPr/>
          </a:p>
        </p:txBody>
      </p:sp>
      <p:pic>
        <p:nvPicPr>
          <p:cNvPr id="479" name="Google Shape;479;p80"/>
          <p:cNvPicPr preferRelativeResize="0"/>
          <p:nvPr/>
        </p:nvPicPr>
        <p:blipFill>
          <a:blip r:embed="rId3">
            <a:alphaModFix/>
          </a:blip>
          <a:stretch>
            <a:fillRect/>
          </a:stretch>
        </p:blipFill>
        <p:spPr>
          <a:xfrm>
            <a:off x="152400" y="2006250"/>
            <a:ext cx="7541604"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
        <p:nvSpPr>
          <p:cNvPr id="490" name="Google Shape;490;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week digunakan untuk menerima input minggu dalam satu tahun</a:t>
            </a:r>
            <a:endParaRPr/>
          </a:p>
          <a:p>
            <a:pPr indent="-311150" lvl="0" marL="457200" rtl="0" algn="l">
              <a:spcBef>
                <a:spcPts val="0"/>
              </a:spcBef>
              <a:spcAft>
                <a:spcPts val="0"/>
              </a:spcAft>
              <a:buSzPts val="1300"/>
              <a:buChar char="●"/>
            </a:pPr>
            <a:r>
              <a:rPr lang="id"/>
              <a:t>Total minggu dalam satu tahun berkisar antara 52-53, artinya itu adalah maksimal nilai untuk week</a:t>
            </a:r>
            <a:endParaRPr/>
          </a:p>
          <a:p>
            <a:pPr indent="-311150" lvl="0" marL="457200" rtl="0" algn="l">
              <a:spcBef>
                <a:spcPts val="0"/>
              </a:spcBef>
              <a:spcAft>
                <a:spcPts val="0"/>
              </a:spcAft>
              <a:buSzPts val="1300"/>
              <a:buChar char="●"/>
            </a:pPr>
            <a:r>
              <a:rPr lang="id"/>
              <a:t>Format penulisan week bisa menggunakan pola yyyy-Www</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ww adalah minggu dalam 2 digit</a:t>
            </a:r>
            <a:endParaRPr/>
          </a:p>
          <a:p>
            <a:pPr indent="-311150" lvl="0" marL="457200" rtl="0" algn="l">
              <a:spcBef>
                <a:spcPts val="0"/>
              </a:spcBef>
              <a:spcAft>
                <a:spcPts val="0"/>
              </a:spcAft>
              <a:buSzPts val="1300"/>
              <a:buChar char="●"/>
            </a:pPr>
            <a:r>
              <a:rPr lang="id"/>
              <a:t>Untuk membatasi minimal dan maksimal minggu yang dipilih, kita bisa gunakan atribut min dan max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Week</a:t>
            </a:r>
            <a:endParaRPr/>
          </a:p>
        </p:txBody>
      </p:sp>
      <p:pic>
        <p:nvPicPr>
          <p:cNvPr id="496" name="Google Shape;496;p83"/>
          <p:cNvPicPr preferRelativeResize="0"/>
          <p:nvPr/>
        </p:nvPicPr>
        <p:blipFill>
          <a:blip r:embed="rId3">
            <a:alphaModFix/>
          </a:blip>
          <a:stretch>
            <a:fillRect/>
          </a:stretch>
        </p:blipFill>
        <p:spPr>
          <a:xfrm>
            <a:off x="152400" y="2006250"/>
            <a:ext cx="8092853"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perhatikan halaman web yang populer seperti Google, Facebook dan Youtube</a:t>
            </a:r>
            <a:endParaRPr/>
          </a:p>
          <a:p>
            <a:pPr indent="-311150" lvl="0" marL="457200" rtl="0" algn="l">
              <a:spcBef>
                <a:spcPts val="0"/>
              </a:spcBef>
              <a:spcAft>
                <a:spcPts val="0"/>
              </a:spcAft>
              <a:buSzPts val="1300"/>
              <a:buChar char="●"/>
            </a:pPr>
            <a:r>
              <a:rPr lang="id"/>
              <a:t>Semua web tersebut memiliki bagian untuk menerima data, yang datanya dimasukkan oleh pengguna web tersebut</a:t>
            </a:r>
            <a:endParaRPr/>
          </a:p>
          <a:p>
            <a:pPr indent="-311150" lvl="0" marL="457200" rtl="0" algn="l">
              <a:spcBef>
                <a:spcPts val="0"/>
              </a:spcBef>
              <a:spcAft>
                <a:spcPts val="0"/>
              </a:spcAft>
              <a:buSzPts val="1300"/>
              <a:buChar char="●"/>
            </a:pPr>
            <a:r>
              <a:rPr lang="id"/>
              <a:t>Di HTML, untuk menerima input data dari pengguna, kita bisa menggunakan HTML Form</a:t>
            </a:r>
            <a:endParaRPr/>
          </a:p>
          <a:p>
            <a:pPr indent="-311150" lvl="0" marL="457200" rtl="0" algn="l">
              <a:spcBef>
                <a:spcPts val="0"/>
              </a:spcBef>
              <a:spcAft>
                <a:spcPts val="0"/>
              </a:spcAft>
              <a:buSzPts val="1300"/>
              <a:buChar char="●"/>
            </a:pPr>
            <a:r>
              <a:rPr lang="id"/>
              <a:t>Terdapat banyak sekali jenis input data yang bisa kita buat dalam Form, seperti teks, checkbox, selection, password, dan masih banyak yang lainnya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
        <p:nvSpPr>
          <p:cNvPr id="507" name="Google Shape;507;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email adalah input text, namun informasi yang dimasukkan haruslah dalam format email</a:t>
            </a:r>
            <a:endParaRPr/>
          </a:p>
          <a:p>
            <a:pPr indent="-311150" lvl="0" marL="457200" rtl="0" algn="l">
              <a:spcBef>
                <a:spcPts val="0"/>
              </a:spcBef>
              <a:spcAft>
                <a:spcPts val="0"/>
              </a:spcAft>
              <a:buSzPts val="1300"/>
              <a:buChar char="●"/>
            </a:pPr>
            <a:r>
              <a:rPr lang="id"/>
              <a:t>Jika format email tidak benar, secara otomatis form tidak akan bisa di submit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Email</a:t>
            </a:r>
            <a:endParaRPr/>
          </a:p>
        </p:txBody>
      </p:sp>
      <p:pic>
        <p:nvPicPr>
          <p:cNvPr id="513" name="Google Shape;513;p86"/>
          <p:cNvPicPr preferRelativeResize="0"/>
          <p:nvPr/>
        </p:nvPicPr>
        <p:blipFill>
          <a:blip r:embed="rId3">
            <a:alphaModFix/>
          </a:blip>
          <a:stretch>
            <a:fillRect/>
          </a:stretch>
        </p:blipFill>
        <p:spPr>
          <a:xfrm>
            <a:off x="152400" y="2006250"/>
            <a:ext cx="8048625" cy="2905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
        <p:nvSpPr>
          <p:cNvPr id="524" name="Google Shape;524;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file, digunakan untuk meng-upload / mengunggah berkas file dari komputer kita</a:t>
            </a:r>
            <a:endParaRPr/>
          </a:p>
          <a:p>
            <a:pPr indent="-311150" lvl="0" marL="457200" rtl="0" algn="l">
              <a:spcBef>
                <a:spcPts val="0"/>
              </a:spcBef>
              <a:spcAft>
                <a:spcPts val="0"/>
              </a:spcAft>
              <a:buSzPts val="1300"/>
              <a:buChar char="●"/>
            </a:pPr>
            <a:r>
              <a:rPr lang="id"/>
              <a:t>Saat kita membuat input dengan type file, maka agar form mengirim berkas file-nya, kita harus gunakan method post, dan juga enctype multipart/form-data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File</a:t>
            </a:r>
            <a:endParaRPr/>
          </a:p>
        </p:txBody>
      </p:sp>
      <p:pic>
        <p:nvPicPr>
          <p:cNvPr id="530" name="Google Shape;530;p89"/>
          <p:cNvPicPr preferRelativeResize="0"/>
          <p:nvPr/>
        </p:nvPicPr>
        <p:blipFill>
          <a:blip r:embed="rId3">
            <a:alphaModFix/>
          </a:blip>
          <a:stretch>
            <a:fillRect/>
          </a:stretch>
        </p:blipFill>
        <p:spPr>
          <a:xfrm>
            <a:off x="152400" y="2006250"/>
            <a:ext cx="8086725" cy="26003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
        <p:nvSpPr>
          <p:cNvPr id="541" name="Google Shape;54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HTML, terdapat fitur input type hidden</a:t>
            </a:r>
            <a:endParaRPr/>
          </a:p>
          <a:p>
            <a:pPr indent="-311150" lvl="0" marL="457200" rtl="0" algn="l">
              <a:spcBef>
                <a:spcPts val="0"/>
              </a:spcBef>
              <a:spcAft>
                <a:spcPts val="0"/>
              </a:spcAft>
              <a:buSzPts val="1300"/>
              <a:buChar char="●"/>
            </a:pPr>
            <a:r>
              <a:rPr lang="id"/>
              <a:t>Input type hidden artinya input datanya tidak terlihat oleh pengguna Web</a:t>
            </a:r>
            <a:endParaRPr/>
          </a:p>
          <a:p>
            <a:pPr indent="-311150" lvl="0" marL="457200" rtl="0" algn="l">
              <a:spcBef>
                <a:spcPts val="0"/>
              </a:spcBef>
              <a:spcAft>
                <a:spcPts val="0"/>
              </a:spcAft>
              <a:buSzPts val="1300"/>
              <a:buChar char="●"/>
            </a:pPr>
            <a:r>
              <a:rPr lang="id"/>
              <a:t>Biasanya input data hidden memang tidak dimaksudkan untuk diinputkan oleh pengguna, biasanya pada kasus-kasus tertentu input data hidden digunakan untuk informasi yang dibuat secara otomatis oleh web kita, dan tidak butuh diubah atau dilihat oleh pengguna</a:t>
            </a:r>
            <a:endParaRPr/>
          </a:p>
          <a:p>
            <a:pPr indent="-311150" lvl="0" marL="457200" rtl="0" algn="l">
              <a:spcBef>
                <a:spcPts val="0"/>
              </a:spcBef>
              <a:spcAft>
                <a:spcPts val="0"/>
              </a:spcAft>
              <a:buSzPts val="1300"/>
              <a:buChar char="●"/>
            </a:pPr>
            <a:r>
              <a:rPr lang="id"/>
              <a:t>Misal saat saya mengubah nama pengguna, kita juga mungkin harus tahu user_id dari pengguna, namun kita tidak mau user_id bisa diubah oleh pengguna, kita bisa menggunakan input type hidden untuk user_id nya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Hidden</a:t>
            </a:r>
            <a:endParaRPr/>
          </a:p>
        </p:txBody>
      </p:sp>
      <p:pic>
        <p:nvPicPr>
          <p:cNvPr id="547" name="Google Shape;547;p92"/>
          <p:cNvPicPr preferRelativeResize="0"/>
          <p:nvPr/>
        </p:nvPicPr>
        <p:blipFill>
          <a:blip r:embed="rId3">
            <a:alphaModFix/>
          </a:blip>
          <a:stretch>
            <a:fillRect/>
          </a:stretch>
        </p:blipFill>
        <p:spPr>
          <a:xfrm>
            <a:off x="152400" y="2006250"/>
            <a:ext cx="8020050" cy="27908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Google</a:t>
            </a:r>
            <a:endParaRPr/>
          </a:p>
        </p:txBody>
      </p:sp>
      <p:pic>
        <p:nvPicPr>
          <p:cNvPr id="200" name="Google Shape;200;p31"/>
          <p:cNvPicPr preferRelativeResize="0"/>
          <p:nvPr/>
        </p:nvPicPr>
        <p:blipFill>
          <a:blip r:embed="rId3">
            <a:alphaModFix/>
          </a:blip>
          <a:stretch>
            <a:fillRect/>
          </a:stretch>
        </p:blipFill>
        <p:spPr>
          <a:xfrm>
            <a:off x="152400" y="2006250"/>
            <a:ext cx="5111477" cy="2984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
        <p:nvSpPr>
          <p:cNvPr id="558" name="Google Shape;558;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image bukan digunakan untuk input berupa berkas gambar, melainkan digunakan untuk membuat tombol submit namun berupa gambar</a:t>
            </a:r>
            <a:endParaRPr/>
          </a:p>
          <a:p>
            <a:pPr indent="-311150" lvl="0" marL="457200" rtl="0" algn="l">
              <a:spcBef>
                <a:spcPts val="0"/>
              </a:spcBef>
              <a:spcAft>
                <a:spcPts val="0"/>
              </a:spcAft>
              <a:buSzPts val="1300"/>
              <a:buChar char="●"/>
            </a:pPr>
            <a:r>
              <a:rPr lang="id"/>
              <a:t>Input type button, submit atau reset menggunakan text untuk tombolnya, sedangkan image menggunakan gambar yang bisa kita ubah menggunakan atribut src</a:t>
            </a:r>
            <a:endParaRPr/>
          </a:p>
          <a:p>
            <a:pPr indent="-311150" lvl="0" marL="457200" rtl="0" algn="l">
              <a:spcBef>
                <a:spcPts val="0"/>
              </a:spcBef>
              <a:spcAft>
                <a:spcPts val="0"/>
              </a:spcAft>
              <a:buSzPts val="1300"/>
              <a:buChar char="●"/>
            </a:pPr>
            <a:r>
              <a:rPr lang="id"/>
              <a:t>Misal : </a:t>
            </a:r>
            <a:r>
              <a:rPr lang="id" u="sng">
                <a:solidFill>
                  <a:schemeClr val="hlink"/>
                </a:solidFill>
                <a:hlinkClick r:id="rId3"/>
              </a:rPr>
              <a:t>https://interactive-examples.mdn.mozilla.net/media/examples/login-button.png</a:t>
            </a:r>
            <a:r>
              <a:rPr lang="id"/>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Image</a:t>
            </a:r>
            <a:endParaRPr/>
          </a:p>
        </p:txBody>
      </p:sp>
      <p:pic>
        <p:nvPicPr>
          <p:cNvPr id="564" name="Google Shape;564;p95"/>
          <p:cNvPicPr preferRelativeResize="0"/>
          <p:nvPr/>
        </p:nvPicPr>
        <p:blipFill>
          <a:blip r:embed="rId3">
            <a:alphaModFix/>
          </a:blip>
          <a:stretch>
            <a:fillRect/>
          </a:stretch>
        </p:blipFill>
        <p:spPr>
          <a:xfrm>
            <a:off x="152400" y="2006250"/>
            <a:ext cx="8839200" cy="291402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
        <p:nvSpPr>
          <p:cNvPr id="575" name="Google Shape;575;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number adalah input untuk informasi number atau angka</a:t>
            </a:r>
            <a:endParaRPr/>
          </a:p>
          <a:p>
            <a:pPr indent="-311150" lvl="0" marL="457200" rtl="0" algn="l">
              <a:spcBef>
                <a:spcPts val="0"/>
              </a:spcBef>
              <a:spcAft>
                <a:spcPts val="0"/>
              </a:spcAft>
              <a:buSzPts val="1300"/>
              <a:buChar char="●"/>
            </a:pPr>
            <a:r>
              <a:rPr lang="id"/>
              <a:t>Jika kita menginputkan bukan number atau angka, secara otomatis HTML menganggap nilainya tidak valid</a:t>
            </a:r>
            <a:endParaRPr/>
          </a:p>
          <a:p>
            <a:pPr indent="-311150" lvl="0" marL="457200" rtl="0" algn="l">
              <a:spcBef>
                <a:spcPts val="0"/>
              </a:spcBef>
              <a:spcAft>
                <a:spcPts val="0"/>
              </a:spcAft>
              <a:buSzPts val="1300"/>
              <a:buChar char="●"/>
            </a:pPr>
            <a:r>
              <a:rPr lang="id"/>
              <a:t>Untuk input type number, kita bisa gunakan atribut tambahkan yaitu min dan max</a:t>
            </a:r>
            <a:endParaRPr/>
          </a:p>
          <a:p>
            <a:pPr indent="-311150" lvl="0" marL="457200" rtl="0" algn="l">
              <a:spcBef>
                <a:spcPts val="0"/>
              </a:spcBef>
              <a:spcAft>
                <a:spcPts val="0"/>
              </a:spcAft>
              <a:buSzPts val="1300"/>
              <a:buChar char="●"/>
            </a:pPr>
            <a:r>
              <a:rPr lang="id"/>
              <a:t>min digunakan untuk mengatur nilai minimal</a:t>
            </a:r>
            <a:endParaRPr/>
          </a:p>
          <a:p>
            <a:pPr indent="-311150" lvl="0" marL="457200" rtl="0" algn="l">
              <a:spcBef>
                <a:spcPts val="0"/>
              </a:spcBef>
              <a:spcAft>
                <a:spcPts val="0"/>
              </a:spcAft>
              <a:buSzPts val="1300"/>
              <a:buChar char="●"/>
            </a:pPr>
            <a:r>
              <a:rPr lang="id"/>
              <a:t>max digunakan untuk mengatur nilai maksimal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Number</a:t>
            </a:r>
            <a:endParaRPr/>
          </a:p>
        </p:txBody>
      </p:sp>
      <p:pic>
        <p:nvPicPr>
          <p:cNvPr id="581" name="Google Shape;581;p98"/>
          <p:cNvPicPr preferRelativeResize="0"/>
          <p:nvPr/>
        </p:nvPicPr>
        <p:blipFill>
          <a:blip r:embed="rId3">
            <a:alphaModFix/>
          </a:blip>
          <a:stretch>
            <a:fillRect/>
          </a:stretch>
        </p:blipFill>
        <p:spPr>
          <a:xfrm>
            <a:off x="152400" y="2006250"/>
            <a:ext cx="8191500" cy="2647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
        <p:nvSpPr>
          <p:cNvPr id="592" name="Google Shape;592;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password adalah input untuk informasi teks sama seperti input type text, namun pada input type password, karakter akan di masking (tidak ditampilkan)</a:t>
            </a:r>
            <a:endParaRPr/>
          </a:p>
          <a:p>
            <a:pPr indent="-311150" lvl="0" marL="457200" rtl="0" algn="l">
              <a:spcBef>
                <a:spcPts val="0"/>
              </a:spcBef>
              <a:spcAft>
                <a:spcPts val="0"/>
              </a:spcAft>
              <a:buSzPts val="1300"/>
              <a:buChar char="●"/>
            </a:pPr>
            <a:r>
              <a:rPr lang="id"/>
              <a:t>Input type password sangat cocok untuk input teks yang rahasia, sehingga tidak bisa diintip oleh orang lain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Password</a:t>
            </a:r>
            <a:endParaRPr/>
          </a:p>
        </p:txBody>
      </p:sp>
      <p:pic>
        <p:nvPicPr>
          <p:cNvPr id="598" name="Google Shape;598;p101"/>
          <p:cNvPicPr preferRelativeResize="0"/>
          <p:nvPr/>
        </p:nvPicPr>
        <p:blipFill>
          <a:blip r:embed="rId3">
            <a:alphaModFix/>
          </a:blip>
          <a:stretch>
            <a:fillRect/>
          </a:stretch>
        </p:blipFill>
        <p:spPr>
          <a:xfrm>
            <a:off x="152400" y="2006250"/>
            <a:ext cx="7381875" cy="29146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
        <p:nvSpPr>
          <p:cNvPr id="609" name="Google Shape;60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radio merupakan input untuk informasi pilihan</a:t>
            </a:r>
            <a:endParaRPr/>
          </a:p>
          <a:p>
            <a:pPr indent="-311150" lvl="0" marL="457200" rtl="0" algn="l">
              <a:spcBef>
                <a:spcPts val="0"/>
              </a:spcBef>
              <a:spcAft>
                <a:spcPts val="0"/>
              </a:spcAft>
              <a:buSzPts val="1300"/>
              <a:buChar char="●"/>
            </a:pPr>
            <a:r>
              <a:rPr lang="id"/>
              <a:t>Pada checkbox, kita bisa memilih lebih dari satu checkbox walaupun menggunakan name yang sama</a:t>
            </a:r>
            <a:endParaRPr/>
          </a:p>
          <a:p>
            <a:pPr indent="-311150" lvl="0" marL="457200" rtl="0" algn="l">
              <a:spcBef>
                <a:spcPts val="0"/>
              </a:spcBef>
              <a:spcAft>
                <a:spcPts val="0"/>
              </a:spcAft>
              <a:buSzPts val="1300"/>
              <a:buChar char="●"/>
            </a:pPr>
            <a:r>
              <a:rPr lang="id"/>
              <a:t>Sedangkan pada radio, kita hanya bisa memilih salah satu saja radio pada input name yang sama</a:t>
            </a:r>
            <a:endParaRPr/>
          </a:p>
          <a:p>
            <a:pPr indent="-311150" lvl="0" marL="457200" rtl="0" algn="l">
              <a:spcBef>
                <a:spcPts val="0"/>
              </a:spcBef>
              <a:spcAft>
                <a:spcPts val="0"/>
              </a:spcAft>
              <a:buSzPts val="1300"/>
              <a:buChar char="●"/>
            </a:pPr>
            <a:r>
              <a:rPr lang="id"/>
              <a:t>Input ini cocok untuk input data pilihan ganda misalnya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Facebook</a:t>
            </a:r>
            <a:endParaRPr/>
          </a:p>
        </p:txBody>
      </p:sp>
      <p:pic>
        <p:nvPicPr>
          <p:cNvPr id="206" name="Google Shape;206;p32"/>
          <p:cNvPicPr preferRelativeResize="0"/>
          <p:nvPr/>
        </p:nvPicPr>
        <p:blipFill>
          <a:blip r:embed="rId3">
            <a:alphaModFix/>
          </a:blip>
          <a:stretch>
            <a:fillRect/>
          </a:stretch>
        </p:blipFill>
        <p:spPr>
          <a:xfrm>
            <a:off x="152400" y="2006250"/>
            <a:ext cx="6449194"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Radio</a:t>
            </a:r>
            <a:endParaRPr/>
          </a:p>
        </p:txBody>
      </p:sp>
      <p:pic>
        <p:nvPicPr>
          <p:cNvPr id="615" name="Google Shape;615;p104"/>
          <p:cNvPicPr preferRelativeResize="0"/>
          <p:nvPr/>
        </p:nvPicPr>
        <p:blipFill>
          <a:blip r:embed="rId3">
            <a:alphaModFix/>
          </a:blip>
          <a:stretch>
            <a:fillRect/>
          </a:stretch>
        </p:blipFill>
        <p:spPr>
          <a:xfrm>
            <a:off x="152400" y="2006250"/>
            <a:ext cx="8627940" cy="29848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
        <p:nvSpPr>
          <p:cNvPr id="626" name="Google Shape;62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range adalah input untuk number / angka namun ditentukan jangkauan minimal dan minimal nya</a:t>
            </a:r>
            <a:endParaRPr/>
          </a:p>
          <a:p>
            <a:pPr indent="-311150" lvl="0" marL="457200" rtl="0" algn="l">
              <a:spcBef>
                <a:spcPts val="0"/>
              </a:spcBef>
              <a:spcAft>
                <a:spcPts val="0"/>
              </a:spcAft>
              <a:buSzPts val="1300"/>
              <a:buChar char="●"/>
            </a:pPr>
            <a:r>
              <a:rPr lang="id"/>
              <a:t>Ini mirip seperti input number, yang membedakan adalah, bentuk komponen inputnya tidak seperti input text, melainkan dalam bentuk slider, yang bisa di slide ke kiri untuk menurunkan nilai dan ke kanan untuk menaikkan nilai</a:t>
            </a:r>
            <a:endParaRPr/>
          </a:p>
          <a:p>
            <a:pPr indent="-311150" lvl="0" marL="457200" rtl="0" algn="l">
              <a:spcBef>
                <a:spcPts val="0"/>
              </a:spcBef>
              <a:spcAft>
                <a:spcPts val="0"/>
              </a:spcAft>
              <a:buSzPts val="1300"/>
              <a:buChar char="●"/>
            </a:pPr>
            <a:r>
              <a:rPr lang="id"/>
              <a:t>Secara default, nilai range naik bertahap sebanyak +1 atau berkurang sebanyak -1, namun jika kita ingin mengubah nilai naik dan turun nya, kita bisa tambahkan atribute step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Range</a:t>
            </a:r>
            <a:endParaRPr/>
          </a:p>
        </p:txBody>
      </p:sp>
      <p:pic>
        <p:nvPicPr>
          <p:cNvPr id="632" name="Google Shape;632;p107"/>
          <p:cNvPicPr preferRelativeResize="0"/>
          <p:nvPr/>
        </p:nvPicPr>
        <p:blipFill>
          <a:blip r:embed="rId3">
            <a:alphaModFix/>
          </a:blip>
          <a:stretch>
            <a:fillRect/>
          </a:stretch>
        </p:blipFill>
        <p:spPr>
          <a:xfrm>
            <a:off x="152400" y="2006250"/>
            <a:ext cx="8724900" cy="28860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
        <p:nvSpPr>
          <p:cNvPr id="643" name="Google Shape;64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tel bisa digunakan untuk input informasi telepon</a:t>
            </a:r>
            <a:endParaRPr/>
          </a:p>
          <a:p>
            <a:pPr indent="-311150" lvl="0" marL="457200" rtl="0" algn="l">
              <a:spcBef>
                <a:spcPts val="0"/>
              </a:spcBef>
              <a:spcAft>
                <a:spcPts val="0"/>
              </a:spcAft>
              <a:buSzPts val="1300"/>
              <a:buChar char="●"/>
            </a:pPr>
            <a:r>
              <a:rPr lang="id"/>
              <a:t>Namun berbeda dengan input email atau number, aturan di input tel harus kita tentukan sendiri, hal ini karena format telepon di tiap negara berbeda-beda</a:t>
            </a:r>
            <a:endParaRPr/>
          </a:p>
          <a:p>
            <a:pPr indent="-311150" lvl="0" marL="457200" rtl="0" algn="l">
              <a:spcBef>
                <a:spcPts val="0"/>
              </a:spcBef>
              <a:spcAft>
                <a:spcPts val="0"/>
              </a:spcAft>
              <a:buSzPts val="1300"/>
              <a:buChar char="●"/>
            </a:pPr>
            <a:r>
              <a:rPr lang="id"/>
              <a:t>Kita bisa mengubah aturan format nomor telepon menggunakan atribut pattern, dimana isinya harus berisi Regular Expression</a:t>
            </a:r>
            <a:endParaRPr/>
          </a:p>
          <a:p>
            <a:pPr indent="-311150" lvl="0" marL="457200" rtl="0" algn="l">
              <a:spcBef>
                <a:spcPts val="0"/>
              </a:spcBef>
              <a:spcAft>
                <a:spcPts val="0"/>
              </a:spcAft>
              <a:buSzPts val="1300"/>
              <a:buChar char="●"/>
            </a:pPr>
            <a:r>
              <a:rPr lang="id"/>
              <a:t>Materi Regular Expression akan dipelajari di kelas JavaScript, namun disini kita bisa mencoba-coba menggunakan website berikut :</a:t>
            </a:r>
            <a:br>
              <a:rPr lang="id"/>
            </a:br>
            <a:r>
              <a:rPr lang="id" u="sng">
                <a:solidFill>
                  <a:schemeClr val="hlink"/>
                </a:solidFill>
                <a:hlinkClick r:id="rId3"/>
              </a:rPr>
              <a:t>https://regexr.com/</a:t>
            </a:r>
            <a:r>
              <a:rPr lang="id"/>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Telepon</a:t>
            </a:r>
            <a:endParaRPr/>
          </a:p>
        </p:txBody>
      </p:sp>
      <p:pic>
        <p:nvPicPr>
          <p:cNvPr id="649" name="Google Shape;649;p110"/>
          <p:cNvPicPr preferRelativeResize="0"/>
          <p:nvPr/>
        </p:nvPicPr>
        <p:blipFill>
          <a:blip r:embed="rId3">
            <a:alphaModFix/>
          </a:blip>
          <a:stretch>
            <a:fillRect/>
          </a:stretch>
        </p:blipFill>
        <p:spPr>
          <a:xfrm>
            <a:off x="152400" y="2006250"/>
            <a:ext cx="7686675" cy="28765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
        <p:nvSpPr>
          <p:cNvPr id="660" name="Google Shape;66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url digunakan untuk menerima input data dalam bentuk URL, seperti alamat website pribadi, website social media, dan lain-lain</a:t>
            </a:r>
            <a:endParaRPr/>
          </a:p>
          <a:p>
            <a:pPr indent="-311150" lvl="0" marL="457200" rtl="0" algn="l">
              <a:spcBef>
                <a:spcPts val="0"/>
              </a:spcBef>
              <a:spcAft>
                <a:spcPts val="0"/>
              </a:spcAft>
              <a:buSzPts val="1300"/>
              <a:buChar char="●"/>
            </a:pPr>
            <a:r>
              <a:rPr lang="id"/>
              <a:t>Jika format url tidak valid, maka HTML tidak akan menerima input data url tersebut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URL</a:t>
            </a:r>
            <a:endParaRPr/>
          </a:p>
        </p:txBody>
      </p:sp>
      <p:pic>
        <p:nvPicPr>
          <p:cNvPr id="666" name="Google Shape;666;p113"/>
          <p:cNvPicPr preferRelativeResize="0"/>
          <p:nvPr/>
        </p:nvPicPr>
        <p:blipFill>
          <a:blip r:embed="rId3">
            <a:alphaModFix/>
          </a:blip>
          <a:stretch>
            <a:fillRect/>
          </a:stretch>
        </p:blipFill>
        <p:spPr>
          <a:xfrm>
            <a:off x="152400" y="2006250"/>
            <a:ext cx="7410450" cy="269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
        <p:nvSpPr>
          <p:cNvPr id="677" name="Google Shape;677;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juga menyediakan tag textarea, yang bisa digunakan untuk input text yang multi baris</a:t>
            </a:r>
            <a:endParaRPr/>
          </a:p>
          <a:p>
            <a:pPr indent="-311150" lvl="0" marL="457200" rtl="0" algn="l">
              <a:spcBef>
                <a:spcPts val="0"/>
              </a:spcBef>
              <a:spcAft>
                <a:spcPts val="0"/>
              </a:spcAft>
              <a:buSzPts val="1300"/>
              <a:buChar char="●"/>
            </a:pPr>
            <a:r>
              <a:rPr lang="id"/>
              <a:t>Untuk menentukan panjang input, kita bisa gunakan atribut cols, dan untuk menentukan tinggi input, kita bisa gunakan rows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Text Area Tag</a:t>
            </a:r>
            <a:endParaRPr/>
          </a:p>
        </p:txBody>
      </p:sp>
      <p:pic>
        <p:nvPicPr>
          <p:cNvPr id="683" name="Google Shape;683;p116"/>
          <p:cNvPicPr preferRelativeResize="0"/>
          <p:nvPr/>
        </p:nvPicPr>
        <p:blipFill>
          <a:blip r:embed="rId3">
            <a:alphaModFix/>
          </a:blip>
          <a:stretch>
            <a:fillRect/>
          </a:stretch>
        </p:blipFill>
        <p:spPr>
          <a:xfrm>
            <a:off x="152400" y="2006250"/>
            <a:ext cx="8839198" cy="290120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
        <p:nvSpPr>
          <p:cNvPr id="694" name="Google Shape;694;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Button tag adalah tag yang bisa kita gunakan untuk membuat tombol</a:t>
            </a:r>
            <a:endParaRPr/>
          </a:p>
          <a:p>
            <a:pPr indent="-311150" lvl="0" marL="457200" rtl="0" algn="l">
              <a:spcBef>
                <a:spcPts val="0"/>
              </a:spcBef>
              <a:spcAft>
                <a:spcPts val="0"/>
              </a:spcAft>
              <a:buSzPts val="1300"/>
              <a:buChar char="●"/>
            </a:pPr>
            <a:r>
              <a:rPr lang="id"/>
              <a:t>Apa bedanya dengan input type button?</a:t>
            </a:r>
            <a:endParaRPr/>
          </a:p>
          <a:p>
            <a:pPr indent="-311150" lvl="0" marL="457200" rtl="0" algn="l">
              <a:spcBef>
                <a:spcPts val="0"/>
              </a:spcBef>
              <a:spcAft>
                <a:spcPts val="0"/>
              </a:spcAft>
              <a:buSzPts val="1300"/>
              <a:buChar char="●"/>
            </a:pPr>
            <a:r>
              <a:rPr lang="id"/>
              <a:t>Karena button tag memiliki content di dalam tag nya, jadi kita bisa dengan bebas menambahkan isi dari button, misal text atau gambar</a:t>
            </a:r>
            <a:endParaRPr/>
          </a:p>
          <a:p>
            <a:pPr indent="-311150" lvl="0" marL="457200" rtl="0" algn="l">
              <a:spcBef>
                <a:spcPts val="0"/>
              </a:spcBef>
              <a:spcAft>
                <a:spcPts val="0"/>
              </a:spcAft>
              <a:buSzPts val="1300"/>
              <a:buChar char="●"/>
            </a:pPr>
            <a:r>
              <a:rPr lang="id"/>
              <a:t>Jadi menggunakan button tag akan lebih flexible dibanding menggunakan input type button</a:t>
            </a:r>
            <a:endParaRPr/>
          </a:p>
          <a:p>
            <a:pPr indent="-311150" lvl="0" marL="457200" rtl="0" algn="l">
              <a:spcBef>
                <a:spcPts val="0"/>
              </a:spcBef>
              <a:spcAft>
                <a:spcPts val="0"/>
              </a:spcAft>
              <a:buSzPts val="1300"/>
              <a:buChar char="●"/>
            </a:pPr>
            <a:r>
              <a:rPr lang="id"/>
              <a:t>Button juga memiliki atribut type, yang bisa kita gunakan untuk mengubah jenis tipe button, dari mulai button (biasa), reset dan submit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Button Tag</a:t>
            </a:r>
            <a:endParaRPr/>
          </a:p>
        </p:txBody>
      </p:sp>
      <p:pic>
        <p:nvPicPr>
          <p:cNvPr id="700" name="Google Shape;700;p119"/>
          <p:cNvPicPr preferRelativeResize="0"/>
          <p:nvPr/>
        </p:nvPicPr>
        <p:blipFill>
          <a:blip r:embed="rId3">
            <a:alphaModFix/>
          </a:blip>
          <a:stretch>
            <a:fillRect/>
          </a:stretch>
        </p:blipFill>
        <p:spPr>
          <a:xfrm>
            <a:off x="152400" y="2006250"/>
            <a:ext cx="8839200" cy="267683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
        <p:nvSpPr>
          <p:cNvPr id="711" name="Google Shape;71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tag adalah alternatif lain seperti input type radio</a:t>
            </a:r>
            <a:endParaRPr/>
          </a:p>
          <a:p>
            <a:pPr indent="-311150" lvl="0" marL="457200" rtl="0" algn="l">
              <a:spcBef>
                <a:spcPts val="0"/>
              </a:spcBef>
              <a:spcAft>
                <a:spcPts val="0"/>
              </a:spcAft>
              <a:buSzPts val="1300"/>
              <a:buChar char="●"/>
            </a:pPr>
            <a:r>
              <a:rPr lang="id"/>
              <a:t>Saat menggunakan input type radio, jika opsi pilihan terlalu banyak, maka tampilan input akan sangat panjang</a:t>
            </a:r>
            <a:endParaRPr/>
          </a:p>
          <a:p>
            <a:pPr indent="-311150" lvl="0" marL="457200" rtl="0" algn="l">
              <a:spcBef>
                <a:spcPts val="0"/>
              </a:spcBef>
              <a:spcAft>
                <a:spcPts val="0"/>
              </a:spcAft>
              <a:buSzPts val="1300"/>
              <a:buChar char="●"/>
            </a:pPr>
            <a:r>
              <a:rPr lang="id"/>
              <a:t>Select tag menawarkan solusi yang sederhana, dimana input akan seperti type text, namun kita bisa memilih opsi pilihan seperti radio type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Tag</a:t>
            </a:r>
            <a:endParaRPr/>
          </a:p>
        </p:txBody>
      </p:sp>
      <p:sp>
        <p:nvSpPr>
          <p:cNvPr id="717" name="Google Shape;71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opsi pilihan dalam select tag, kita bisa menggunakan option tag</a:t>
            </a:r>
            <a:endParaRPr/>
          </a:p>
          <a:p>
            <a:pPr indent="-311150" lvl="0" marL="457200" rtl="0" algn="l">
              <a:spcBef>
                <a:spcPts val="0"/>
              </a:spcBef>
              <a:spcAft>
                <a:spcPts val="0"/>
              </a:spcAft>
              <a:buSzPts val="1300"/>
              <a:buChar char="●"/>
            </a:pPr>
            <a:r>
              <a:rPr lang="id"/>
              <a:t>Option tag memiliki atribut value sebagai nilainya, namun untuk ditampilkan dalam Web Browser, kita bisa isi option tag dengan content misal text</a:t>
            </a:r>
            <a:endParaRPr/>
          </a:p>
          <a:p>
            <a:pPr indent="-311150" lvl="0" marL="457200" rtl="0" algn="l">
              <a:spcBef>
                <a:spcPts val="0"/>
              </a:spcBef>
              <a:spcAft>
                <a:spcPts val="0"/>
              </a:spcAft>
              <a:buSzPts val="1300"/>
              <a:buChar char="●"/>
            </a:pPr>
            <a:r>
              <a:rPr lang="id"/>
              <a:t>Selain itu, jika kita ingin memilih secara default salah satu option, kita bisa menggunakan atribut selected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Tag</a:t>
            </a:r>
            <a:endParaRPr/>
          </a:p>
        </p:txBody>
      </p:sp>
      <p:pic>
        <p:nvPicPr>
          <p:cNvPr id="723" name="Google Shape;723;p123"/>
          <p:cNvPicPr preferRelativeResize="0"/>
          <p:nvPr/>
        </p:nvPicPr>
        <p:blipFill>
          <a:blip r:embed="rId3">
            <a:alphaModFix/>
          </a:blip>
          <a:stretch>
            <a:fillRect/>
          </a:stretch>
        </p:blipFill>
        <p:spPr>
          <a:xfrm>
            <a:off x="152400" y="2006250"/>
            <a:ext cx="7436686"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