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260" r:id="rId3"/>
    <p:sldId id="2236" r:id="rId4"/>
    <p:sldId id="2261" r:id="rId5"/>
    <p:sldId id="2283" r:id="rId6"/>
    <p:sldId id="2284" r:id="rId7"/>
    <p:sldId id="2262" r:id="rId8"/>
    <p:sldId id="2285" r:id="rId9"/>
    <p:sldId id="2286" r:id="rId10"/>
    <p:sldId id="2287" r:id="rId11"/>
    <p:sldId id="2288" r:id="rId12"/>
    <p:sldId id="2289" r:id="rId13"/>
    <p:sldId id="2290" r:id="rId14"/>
    <p:sldId id="2291" r:id="rId15"/>
    <p:sldId id="2292" r:id="rId16"/>
    <p:sldId id="2293" r:id="rId17"/>
    <p:sldId id="2294" r:id="rId18"/>
    <p:sldId id="2295" r:id="rId19"/>
    <p:sldId id="2296" r:id="rId20"/>
    <p:sldId id="2297" r:id="rId21"/>
    <p:sldId id="2298" r:id="rId22"/>
    <p:sldId id="2299" r:id="rId23"/>
    <p:sldId id="2300" r:id="rId24"/>
    <p:sldId id="2301" r:id="rId25"/>
    <p:sldId id="2302" r:id="rId26"/>
    <p:sldId id="2303"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37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D9A"/>
    <a:srgbClr val="4973F5"/>
    <a:srgbClr val="201F41"/>
    <a:srgbClr val="13B68B"/>
    <a:srgbClr val="FF9000"/>
    <a:srgbClr val="255E96"/>
    <a:srgbClr val="C1A985"/>
    <a:srgbClr val="4B5F8E"/>
    <a:srgbClr val="112D69"/>
    <a:srgbClr val="1B4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57" autoAdjust="0"/>
    <p:restoredTop sz="96176"/>
  </p:normalViewPr>
  <p:slideViewPr>
    <p:cSldViewPr snapToGrid="0">
      <p:cViewPr>
        <p:scale>
          <a:sx n="100" d="100"/>
          <a:sy n="100" d="100"/>
        </p:scale>
        <p:origin x="1776" y="922"/>
      </p:cViewPr>
      <p:guideLst>
        <p:guide orient="horz" pos="2181"/>
        <p:guide pos="3786"/>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C8676-D412-4E76-8466-F5B9875AD4E9}"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C896A-26C4-4A8D-AD84-7E3D4B95EE1F}" type="slidenum">
              <a:rPr lang="zh-CN" altLang="en-US" smtClean="0"/>
              <a:t>‹#›</a:t>
            </a:fld>
            <a:endParaRPr lang="zh-CN" altLang="en-US"/>
          </a:p>
        </p:txBody>
      </p:sp>
    </p:spTree>
    <p:extLst>
      <p:ext uri="{BB962C8B-B14F-4D97-AF65-F5344CB8AC3E}">
        <p14:creationId xmlns:p14="http://schemas.microsoft.com/office/powerpoint/2010/main" val="342965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4</a:t>
            </a:fld>
            <a:endParaRPr lang="zh-CN" altLang="en-US"/>
          </a:p>
        </p:txBody>
      </p:sp>
    </p:spTree>
    <p:extLst>
      <p:ext uri="{BB962C8B-B14F-4D97-AF65-F5344CB8AC3E}">
        <p14:creationId xmlns:p14="http://schemas.microsoft.com/office/powerpoint/2010/main" val="310259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5</a:t>
            </a:fld>
            <a:endParaRPr lang="zh-CN" altLang="en-US"/>
          </a:p>
        </p:txBody>
      </p:sp>
    </p:spTree>
    <p:extLst>
      <p:ext uri="{BB962C8B-B14F-4D97-AF65-F5344CB8AC3E}">
        <p14:creationId xmlns:p14="http://schemas.microsoft.com/office/powerpoint/2010/main" val="207453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11</a:t>
            </a:fld>
            <a:endParaRPr lang="zh-CN" altLang="en-US"/>
          </a:p>
        </p:txBody>
      </p:sp>
    </p:spTree>
    <p:extLst>
      <p:ext uri="{BB962C8B-B14F-4D97-AF65-F5344CB8AC3E}">
        <p14:creationId xmlns:p14="http://schemas.microsoft.com/office/powerpoint/2010/main" val="151448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15</a:t>
            </a:fld>
            <a:endParaRPr lang="zh-CN" altLang="en-US"/>
          </a:p>
        </p:txBody>
      </p:sp>
    </p:spTree>
    <p:extLst>
      <p:ext uri="{BB962C8B-B14F-4D97-AF65-F5344CB8AC3E}">
        <p14:creationId xmlns:p14="http://schemas.microsoft.com/office/powerpoint/2010/main" val="55574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t>23</a:t>
            </a:fld>
            <a:endParaRPr lang="zh-CN" altLang="en-US"/>
          </a:p>
        </p:txBody>
      </p:sp>
    </p:spTree>
    <p:extLst>
      <p:ext uri="{BB962C8B-B14F-4D97-AF65-F5344CB8AC3E}">
        <p14:creationId xmlns:p14="http://schemas.microsoft.com/office/powerpoint/2010/main" val="48326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46763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858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ffic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506A1B-64AD-4839-9CED-1019D10FC7F4}" type="slidenum">
              <a:rPr lang="zh-CN" altLang="en-US" smtClean="0"/>
              <a:t>‹#›</a:t>
            </a:fld>
            <a:endParaRPr lang="zh-CN" altLang="en-US"/>
          </a:p>
        </p:txBody>
      </p:sp>
      <p:sp>
        <p:nvSpPr>
          <p:cNvPr id="13" name="TextBox 12"/>
          <p:cNvSpPr txBox="1"/>
          <p:nvPr userDrawn="1"/>
        </p:nvSpPr>
        <p:spPr>
          <a:xfrm>
            <a:off x="8409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FAC8BC-F422-48EF-9D61-7B83A2F2E600}" type="datetimeFigureOut">
              <a:rPr lang="zh-CN" altLang="en-US" smtClean="0"/>
              <a:t>2022/7/5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06A1B-64AD-4839-9CED-1019D10FC7F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AC8BC-F422-48EF-9D61-7B83A2F2E600}" type="datetimeFigureOut">
              <a:rPr lang="zh-CN" altLang="en-US" smtClean="0"/>
              <a:t>2022/7/5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06A1B-64AD-4839-9CED-1019D10FC7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3921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rk2900/DRSA"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a:off x="2223770" y="0"/>
            <a:ext cx="2011045" cy="6821805"/>
          </a:xfrm>
          <a:prstGeom prst="rect">
            <a:avLst/>
          </a:prstGeom>
        </p:spPr>
      </p:pic>
      <p:sp>
        <p:nvSpPr>
          <p:cNvPr id="19" name="椭圆 18"/>
          <p:cNvSpPr/>
          <p:nvPr/>
        </p:nvSpPr>
        <p:spPr>
          <a:xfrm>
            <a:off x="1356360"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596900"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5220663" y="1354760"/>
            <a:ext cx="6714982" cy="1938992"/>
          </a:xfrm>
          <a:prstGeom prst="rect">
            <a:avLst/>
          </a:prstGeom>
          <a:noFill/>
        </p:spPr>
        <p:txBody>
          <a:bodyPr wrap="square" rtlCol="0">
            <a:spAutoFit/>
            <a:scene3d>
              <a:camera prst="orthographicFront"/>
              <a:lightRig rig="threePt" dir="t"/>
            </a:scene3d>
            <a:sp3d contourW="12700"/>
          </a:bodyPr>
          <a:lstStyle/>
          <a:p>
            <a:pPr lvl="0" algn="dist">
              <a:defRPr/>
            </a:pPr>
            <a:r>
              <a:rPr lang="zh-CN" altLang="en-US" sz="6000" dirty="0">
                <a:solidFill>
                  <a:srgbClr val="435D9A"/>
                </a:solidFill>
                <a:latin typeface="方正正黑简体" panose="02000000000000000000" pitchFamily="2" charset="-122"/>
                <a:ea typeface="方正正黑简体" panose="02000000000000000000" pitchFamily="2" charset="-122"/>
                <a:cs typeface="+mn-ea"/>
                <a:sym typeface="+mn-lt"/>
              </a:rPr>
              <a:t>基于深度学习的生存分析文献综述</a:t>
            </a:r>
            <a:endParaRPr kumimoji="0" lang="zh-CN" altLang="en-US" sz="6000" i="0" u="none" strike="noStrike" kern="1200" cap="none" spc="0" normalizeH="0" baseline="0" noProof="0" dirty="0">
              <a:ln>
                <a:noFill/>
              </a:ln>
              <a:solidFill>
                <a:srgbClr val="435D9A"/>
              </a:solidFill>
              <a:effectLst/>
              <a:uLnTx/>
              <a:uFillTx/>
              <a:latin typeface="方正正黑简体" panose="02000000000000000000" pitchFamily="2" charset="-122"/>
              <a:ea typeface="方正正黑简体" panose="02000000000000000000" pitchFamily="2" charset="-122"/>
              <a:cs typeface="+mn-ea"/>
              <a:sym typeface="+mn-lt"/>
            </a:endParaRPr>
          </a:p>
        </p:txBody>
      </p:sp>
      <p:sp>
        <p:nvSpPr>
          <p:cNvPr id="14" name="圆角矩形 13"/>
          <p:cNvSpPr/>
          <p:nvPr/>
        </p:nvSpPr>
        <p:spPr>
          <a:xfrm>
            <a:off x="5597927" y="3632842"/>
            <a:ext cx="5817870" cy="549910"/>
          </a:xfrm>
          <a:prstGeom prst="roundRect">
            <a:avLst>
              <a:gd name="adj" fmla="val 0"/>
            </a:avLst>
          </a:prstGeom>
          <a:solidFill>
            <a:schemeClr val="bg1"/>
          </a:solidFill>
          <a:ln>
            <a:solidFill>
              <a:srgbClr val="435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lumMod val="75000"/>
                    <a:lumOff val="25000"/>
                  </a:schemeClr>
                </a:solidFill>
                <a:cs typeface="+mn-ea"/>
                <a:sym typeface="+mn-lt"/>
              </a:rPr>
              <a:t>                              ——</a:t>
            </a:r>
            <a:r>
              <a:rPr lang="zh-CN" altLang="en-US" dirty="0">
                <a:solidFill>
                  <a:schemeClr val="tx1">
                    <a:lumMod val="75000"/>
                    <a:lumOff val="25000"/>
                  </a:schemeClr>
                </a:solidFill>
                <a:cs typeface="+mn-ea"/>
                <a:sym typeface="+mn-lt"/>
              </a:rPr>
              <a:t>以国内</a:t>
            </a:r>
            <a:r>
              <a:rPr lang="en-US" altLang="zh-CN" dirty="0">
                <a:solidFill>
                  <a:schemeClr val="tx1">
                    <a:lumMod val="75000"/>
                    <a:lumOff val="25000"/>
                  </a:schemeClr>
                </a:solidFill>
                <a:cs typeface="+mn-ea"/>
                <a:sym typeface="+mn-lt"/>
              </a:rPr>
              <a:t>P2P</a:t>
            </a:r>
            <a:r>
              <a:rPr lang="zh-CN" altLang="en-US" dirty="0">
                <a:solidFill>
                  <a:schemeClr val="tx1">
                    <a:lumMod val="75000"/>
                    <a:lumOff val="25000"/>
                  </a:schemeClr>
                </a:solidFill>
                <a:cs typeface="+mn-ea"/>
                <a:sym typeface="+mn-lt"/>
              </a:rPr>
              <a:t>平台生存状况为例</a:t>
            </a:r>
            <a:endParaRPr lang="en-US" altLang="zh-CN" dirty="0">
              <a:solidFill>
                <a:schemeClr val="tx1">
                  <a:lumMod val="75000"/>
                  <a:lumOff val="25000"/>
                </a:schemeClr>
              </a:solidFill>
              <a:cs typeface="+mn-ea"/>
              <a:sym typeface="+mn-lt"/>
            </a:endParaRPr>
          </a:p>
        </p:txBody>
      </p:sp>
      <p:grpSp>
        <p:nvGrpSpPr>
          <p:cNvPr id="25" name="组合 24"/>
          <p:cNvGrpSpPr/>
          <p:nvPr/>
        </p:nvGrpSpPr>
        <p:grpSpPr>
          <a:xfrm>
            <a:off x="5102225" y="717550"/>
            <a:ext cx="6532245" cy="460375"/>
            <a:chOff x="8035" y="630"/>
            <a:chExt cx="10287" cy="725"/>
          </a:xfrm>
        </p:grpSpPr>
        <p:sp>
          <p:nvSpPr>
            <p:cNvPr id="15" name="文本框 14"/>
            <p:cNvSpPr txBox="1"/>
            <p:nvPr/>
          </p:nvSpPr>
          <p:spPr>
            <a:xfrm>
              <a:off x="8035" y="630"/>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26" name="矩形 25"/>
          <p:cNvSpPr/>
          <p:nvPr/>
        </p:nvSpPr>
        <p:spPr>
          <a:xfrm>
            <a:off x="5416550" y="5111750"/>
            <a:ext cx="2603500" cy="549910"/>
          </a:xfrm>
          <a:prstGeom prst="rect">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cs typeface="+mn-ea"/>
                <a:sym typeface="+mn-lt"/>
              </a:rPr>
              <a:t>汇报人：周达</a:t>
            </a:r>
          </a:p>
        </p:txBody>
      </p:sp>
      <p:sp>
        <p:nvSpPr>
          <p:cNvPr id="27" name="矩形 26"/>
          <p:cNvSpPr/>
          <p:nvPr/>
        </p:nvSpPr>
        <p:spPr>
          <a:xfrm>
            <a:off x="8630920" y="5111750"/>
            <a:ext cx="2603500" cy="549910"/>
          </a:xfrm>
          <a:prstGeom prst="rect">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cs typeface="+mn-ea"/>
                <a:sym typeface="+mn-lt"/>
              </a:rPr>
              <a:t>时间：</a:t>
            </a:r>
            <a:r>
              <a:rPr lang="en-US" altLang="zh-CN" dirty="0">
                <a:solidFill>
                  <a:schemeClr val="bg1"/>
                </a:solidFill>
                <a:cs typeface="+mn-ea"/>
                <a:sym typeface="+mn-lt"/>
              </a:rPr>
              <a:t>2022.7</a:t>
            </a:r>
          </a:p>
        </p:txBody>
      </p:sp>
      <p:grpSp>
        <p:nvGrpSpPr>
          <p:cNvPr id="78" name="组合 77"/>
          <p:cNvGrpSpPr/>
          <p:nvPr/>
        </p:nvGrpSpPr>
        <p:grpSpPr>
          <a:xfrm>
            <a:off x="560705" y="164783"/>
            <a:ext cx="11071225" cy="6503988"/>
            <a:chOff x="1038" y="260"/>
            <a:chExt cx="17435" cy="10242"/>
          </a:xfrm>
        </p:grpSpPr>
        <p:sp>
          <p:nvSpPr>
            <p:cNvPr id="144" name="文本框 143"/>
            <p:cNvSpPr txBox="1"/>
            <p:nvPr/>
          </p:nvSpPr>
          <p:spPr>
            <a:xfrm>
              <a:off x="1309" y="10066"/>
              <a:ext cx="17164" cy="436"/>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endParaRPr kumimoji="0" sz="1200" b="0" i="0" u="none" strike="noStrike" kern="1200" cap="none" spc="0" normalizeH="0" baseline="0" noProof="0" dirty="0">
                <a:ln>
                  <a:noFill/>
                </a:ln>
                <a:solidFill>
                  <a:schemeClr val="tx1"/>
                </a:solidFill>
                <a:effectLst/>
                <a:uLnTx/>
                <a:uFillTx/>
                <a:cs typeface="+mn-ea"/>
                <a:sym typeface="+mn-lt"/>
              </a:endParaRP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up)">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dissolv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3" presetClass="entr" presetSubtype="16"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plus(in)">
                                      <p:cBhvr>
                                        <p:cTn id="52"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P spid="14" grpId="0" bldLvl="0" animBg="1"/>
      <p:bldP spid="14" grpId="1" animBg="1"/>
      <p:bldP spid="26" grpId="0" bldLvl="0" animBg="1"/>
      <p:bldP spid="26" grpId="1" animBg="1"/>
      <p:bldP spid="27" grpId="0" bldLvl="0" animBg="1"/>
      <p:bldP spid="27"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E5148DA-8FE0-7EF1-5BE8-E93883E4DB2D}"/>
              </a:ext>
            </a:extLst>
          </p:cNvPr>
          <p:cNvSpPr txBox="1"/>
          <p:nvPr/>
        </p:nvSpPr>
        <p:spPr>
          <a:xfrm>
            <a:off x="1021080" y="137160"/>
            <a:ext cx="7071360" cy="369332"/>
          </a:xfrm>
          <a:prstGeom prst="rect">
            <a:avLst/>
          </a:prstGeom>
          <a:noFill/>
        </p:spPr>
        <p:txBody>
          <a:bodyPr wrap="square" rtlCol="0">
            <a:spAutoFit/>
          </a:bodyPr>
          <a:lstStyle/>
          <a:p>
            <a:r>
              <a:rPr lang="zh-CN" altLang="en-US" dirty="0"/>
              <a:t>需要注意生存分析数据集需要包含特定的数据格式</a:t>
            </a:r>
          </a:p>
        </p:txBody>
      </p:sp>
      <p:pic>
        <p:nvPicPr>
          <p:cNvPr id="4" name="图片 3">
            <a:extLst>
              <a:ext uri="{FF2B5EF4-FFF2-40B4-BE49-F238E27FC236}">
                <a16:creationId xmlns:a16="http://schemas.microsoft.com/office/drawing/2014/main" id="{D0FE9628-A953-AF66-1973-C0CC4F070619}"/>
              </a:ext>
            </a:extLst>
          </p:cNvPr>
          <p:cNvPicPr>
            <a:picLocks noChangeAspect="1"/>
          </p:cNvPicPr>
          <p:nvPr/>
        </p:nvPicPr>
        <p:blipFill>
          <a:blip r:embed="rId2"/>
          <a:stretch>
            <a:fillRect/>
          </a:stretch>
        </p:blipFill>
        <p:spPr>
          <a:xfrm>
            <a:off x="688636" y="548164"/>
            <a:ext cx="10705169" cy="3459480"/>
          </a:xfrm>
          <a:prstGeom prst="rect">
            <a:avLst/>
          </a:prstGeom>
        </p:spPr>
      </p:pic>
      <p:sp>
        <p:nvSpPr>
          <p:cNvPr id="3" name="文本框 2">
            <a:extLst>
              <a:ext uri="{FF2B5EF4-FFF2-40B4-BE49-F238E27FC236}">
                <a16:creationId xmlns:a16="http://schemas.microsoft.com/office/drawing/2014/main" id="{E6D7E37D-1741-A139-4E61-EA1FBF960899}"/>
              </a:ext>
            </a:extLst>
          </p:cNvPr>
          <p:cNvSpPr txBox="1"/>
          <p:nvPr/>
        </p:nvSpPr>
        <p:spPr>
          <a:xfrm>
            <a:off x="688636" y="4433637"/>
            <a:ext cx="7938006" cy="923330"/>
          </a:xfrm>
          <a:prstGeom prst="rect">
            <a:avLst/>
          </a:prstGeom>
          <a:noFill/>
        </p:spPr>
        <p:txBody>
          <a:bodyPr wrap="square" rtlCol="0">
            <a:spAutoFit/>
          </a:bodyPr>
          <a:lstStyle/>
          <a:p>
            <a:r>
              <a:rPr lang="zh-CN" altLang="en-US" dirty="0"/>
              <a:t>需要针对于相应</a:t>
            </a:r>
            <a:r>
              <a:rPr lang="en-US" altLang="zh-CN" dirty="0"/>
              <a:t>P2P</a:t>
            </a:r>
            <a:r>
              <a:rPr lang="zh-CN" altLang="en-US" dirty="0"/>
              <a:t>的任务对数据集格式进行合理修改，因</a:t>
            </a:r>
            <a:r>
              <a:rPr lang="en-US" altLang="zh-CN" dirty="0"/>
              <a:t>duration</a:t>
            </a:r>
            <a:r>
              <a:rPr lang="zh-CN" altLang="en-US" dirty="0"/>
              <a:t>变量考虑的为死亡时间与初始时间之间的相对差异，尝试将平台建立时间与死亡时差额作为</a:t>
            </a:r>
            <a:r>
              <a:rPr lang="en-US" altLang="zh-CN" dirty="0"/>
              <a:t>duration</a:t>
            </a:r>
            <a:r>
              <a:rPr lang="zh-CN" altLang="en-US" dirty="0"/>
              <a:t>变量，将不同形式的死亡作为</a:t>
            </a:r>
            <a:r>
              <a:rPr lang="en-US" altLang="zh-CN" dirty="0"/>
              <a:t>compete risk</a:t>
            </a:r>
            <a:r>
              <a:rPr lang="zh-CN" altLang="en-US" dirty="0"/>
              <a:t>变量。</a:t>
            </a:r>
          </a:p>
        </p:txBody>
      </p:sp>
    </p:spTree>
    <p:extLst>
      <p:ext uri="{BB962C8B-B14F-4D97-AF65-F5344CB8AC3E}">
        <p14:creationId xmlns:p14="http://schemas.microsoft.com/office/powerpoint/2010/main" val="16573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flipH="1">
            <a:off x="7930515" y="0"/>
            <a:ext cx="2011045" cy="6821805"/>
          </a:xfrm>
          <a:prstGeom prst="rect">
            <a:avLst/>
          </a:prstGeom>
        </p:spPr>
      </p:pic>
      <p:sp>
        <p:nvSpPr>
          <p:cNvPr id="19" name="椭圆 18"/>
          <p:cNvSpPr/>
          <p:nvPr/>
        </p:nvSpPr>
        <p:spPr>
          <a:xfrm flipH="1">
            <a:off x="7063105"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flipH="1">
            <a:off x="6303645"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895985" y="2704465"/>
            <a:ext cx="7034530"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noProof="0" dirty="0">
                <a:solidFill>
                  <a:srgbClr val="435D9A"/>
                </a:solidFill>
                <a:cs typeface="+mn-ea"/>
                <a:sym typeface="+mn-lt"/>
              </a:rPr>
              <a:t>传统生存分析方法</a:t>
            </a:r>
            <a:endParaRPr kumimoji="0" lang="zh-CN" altLang="en-US" sz="6600" b="1" i="0" u="none" strike="noStrike" kern="1200" cap="none" spc="0" normalizeH="0" baseline="0" noProof="0" dirty="0">
              <a:ln>
                <a:noFill/>
              </a:ln>
              <a:solidFill>
                <a:srgbClr val="435D9A"/>
              </a:solidFill>
              <a:effectLst/>
              <a:uLnTx/>
              <a:uFillTx/>
              <a:cs typeface="+mn-ea"/>
              <a:sym typeface="+mn-lt"/>
            </a:endParaRPr>
          </a:p>
        </p:txBody>
      </p:sp>
      <p:sp>
        <p:nvSpPr>
          <p:cNvPr id="14" name="圆角矩形 13"/>
          <p:cNvSpPr/>
          <p:nvPr/>
        </p:nvSpPr>
        <p:spPr>
          <a:xfrm>
            <a:off x="621665" y="3949700"/>
            <a:ext cx="5817870" cy="549910"/>
          </a:xfrm>
          <a:prstGeom prst="roundRect">
            <a:avLst>
              <a:gd name="adj" fmla="val 0"/>
            </a:avLst>
          </a:prstGeom>
          <a:solidFill>
            <a:schemeClr val="bg1"/>
          </a:solidFill>
          <a:ln>
            <a:solidFill>
              <a:srgbClr val="435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lumMod val="75000"/>
                  <a:lumOff val="25000"/>
                </a:schemeClr>
              </a:solidFill>
              <a:cs typeface="+mn-ea"/>
              <a:sym typeface="+mn-lt"/>
            </a:endParaRPr>
          </a:p>
        </p:txBody>
      </p:sp>
      <p:grpSp>
        <p:nvGrpSpPr>
          <p:cNvPr id="25" name="组合 24"/>
          <p:cNvGrpSpPr/>
          <p:nvPr/>
        </p:nvGrpSpPr>
        <p:grpSpPr>
          <a:xfrm>
            <a:off x="621665" y="787400"/>
            <a:ext cx="6689725" cy="460375"/>
            <a:chOff x="8530" y="537"/>
            <a:chExt cx="10535" cy="725"/>
          </a:xfrm>
        </p:grpSpPr>
        <p:sp>
          <p:nvSpPr>
            <p:cNvPr id="15" name="文本框 14"/>
            <p:cNvSpPr txBox="1"/>
            <p:nvPr/>
          </p:nvSpPr>
          <p:spPr>
            <a:xfrm>
              <a:off x="8778" y="537"/>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8" name="组合 77"/>
          <p:cNvGrpSpPr/>
          <p:nvPr/>
        </p:nvGrpSpPr>
        <p:grpSpPr>
          <a:xfrm>
            <a:off x="545465" y="187484"/>
            <a:ext cx="11071225" cy="6483032"/>
            <a:chOff x="1038" y="260"/>
            <a:chExt cx="17435" cy="10209"/>
          </a:xfrm>
        </p:grpSpPr>
        <p:sp>
          <p:nvSpPr>
            <p:cNvPr id="144" name="文本框 143"/>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32" name="组合 31"/>
          <p:cNvGrpSpPr/>
          <p:nvPr/>
        </p:nvGrpSpPr>
        <p:grpSpPr>
          <a:xfrm>
            <a:off x="2469515" y="1671955"/>
            <a:ext cx="2122170" cy="944880"/>
            <a:chOff x="14228" y="2682"/>
            <a:chExt cx="3342" cy="1488"/>
          </a:xfrm>
        </p:grpSpPr>
        <p:grpSp>
          <p:nvGrpSpPr>
            <p:cNvPr id="2" name="组合 1"/>
            <p:cNvGrpSpPr/>
            <p:nvPr/>
          </p:nvGrpSpPr>
          <p:grpSpPr>
            <a:xfrm>
              <a:off x="14228" y="2682"/>
              <a:ext cx="3343" cy="1489"/>
              <a:chOff x="14228" y="2672"/>
              <a:chExt cx="3343" cy="1489"/>
            </a:xfrm>
          </p:grpSpPr>
          <p:sp>
            <p:nvSpPr>
              <p:cNvPr id="4" name="圆角矩形 3"/>
              <p:cNvSpPr/>
              <p:nvPr/>
            </p:nvSpPr>
            <p:spPr>
              <a:xfrm>
                <a:off x="14228" y="2672"/>
                <a:ext cx="3343" cy="1489"/>
              </a:xfrm>
              <a:prstGeom prst="roundRect">
                <a:avLst>
                  <a:gd name="adj" fmla="val 0"/>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364" y="3103"/>
                <a:ext cx="3071" cy="62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cs typeface="+mn-ea"/>
                    <a:sym typeface="+mn-lt"/>
                  </a:rPr>
                  <a:t>PART &amp;</a:t>
                </a:r>
                <a:r>
                  <a:rPr lang="en-US" altLang="zh-CN" sz="2000" b="1" noProof="0" dirty="0">
                    <a:ln>
                      <a:noFill/>
                    </a:ln>
                    <a:solidFill>
                      <a:schemeClr val="bg1"/>
                    </a:solidFill>
                    <a:effectLst/>
                    <a:uLnTx/>
                    <a:uFillTx/>
                    <a:cs typeface="+mn-ea"/>
                    <a:sym typeface="+mn-lt"/>
                  </a:rPr>
                  <a:t>03</a:t>
                </a:r>
                <a:endParaRPr kumimoji="0" lang="en-US" altLang="zh-CN" sz="2000" b="1" i="0" u="none" strike="noStrike" kern="1200" cap="none" spc="0" normalizeH="0" baseline="0" noProof="0" dirty="0">
                  <a:ln>
                    <a:noFill/>
                  </a:ln>
                  <a:solidFill>
                    <a:schemeClr val="bg1"/>
                  </a:solidFill>
                  <a:effectLst/>
                  <a:uLnTx/>
                  <a:uFillTx/>
                  <a:cs typeface="+mn-ea"/>
                  <a:sym typeface="+mn-lt"/>
                </a:endParaRPr>
              </a:p>
            </p:txBody>
          </p:sp>
        </p:grpSp>
        <p:grpSp>
          <p:nvGrpSpPr>
            <p:cNvPr id="31" name="组合 30"/>
            <p:cNvGrpSpPr/>
            <p:nvPr/>
          </p:nvGrpSpPr>
          <p:grpSpPr>
            <a:xfrm>
              <a:off x="14362" y="2833"/>
              <a:ext cx="3103" cy="1188"/>
              <a:chOff x="14347" y="2698"/>
              <a:chExt cx="3103" cy="1188"/>
            </a:xfrm>
          </p:grpSpPr>
          <p:grpSp>
            <p:nvGrpSpPr>
              <p:cNvPr id="24" name="组合 23"/>
              <p:cNvGrpSpPr/>
              <p:nvPr/>
            </p:nvGrpSpPr>
            <p:grpSpPr>
              <a:xfrm>
                <a:off x="17296" y="2698"/>
                <a:ext cx="154" cy="1189"/>
                <a:chOff x="8961" y="3498"/>
                <a:chExt cx="154" cy="1189"/>
              </a:xfrm>
              <a:solidFill>
                <a:schemeClr val="bg1"/>
              </a:solidFill>
            </p:grpSpPr>
            <p:sp>
              <p:nvSpPr>
                <p:cNvPr id="22" name="任意多边形 21"/>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3" name="任意多边形 22"/>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nvGrpSpPr>
              <p:cNvPr id="28" name="组合 27"/>
              <p:cNvGrpSpPr/>
              <p:nvPr/>
            </p:nvGrpSpPr>
            <p:grpSpPr>
              <a:xfrm flipH="1">
                <a:off x="14347" y="2698"/>
                <a:ext cx="154" cy="1189"/>
                <a:chOff x="8961" y="3498"/>
                <a:chExt cx="154" cy="1189"/>
              </a:xfrm>
              <a:solidFill>
                <a:schemeClr val="bg1"/>
              </a:solidFill>
            </p:grpSpPr>
            <p:sp>
              <p:nvSpPr>
                <p:cNvPr id="29" name="任意多边形 28"/>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0" name="任意多边形 29"/>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spTree>
    <p:extLst>
      <p:ext uri="{BB962C8B-B14F-4D97-AF65-F5344CB8AC3E}">
        <p14:creationId xmlns:p14="http://schemas.microsoft.com/office/powerpoint/2010/main" val="394596138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ppt_y</p:attrName>
                                        </p:attrNameLst>
                                      </p:cBhvr>
                                      <p:tavLst>
                                        <p:tav tm="0">
                                          <p:val>
                                            <p:strVal val="#ppt_y+#ppt_h*1.125000"/>
                                          </p:val>
                                        </p:tav>
                                        <p:tav tm="100000">
                                          <p:val>
                                            <p:strVal val="#ppt_y"/>
                                          </p:val>
                                        </p:tav>
                                      </p:tavLst>
                                    </p:anim>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dissolv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3" presetClass="entr" presetSubtype="16"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plus(in)">
                                      <p:cBhvr>
                                        <p:cTn id="4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P spid="14" grpId="0" bldLvl="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8DEC6B-067D-42CA-4473-9B9B7A85A067}"/>
              </a:ext>
            </a:extLst>
          </p:cNvPr>
          <p:cNvSpPr txBox="1"/>
          <p:nvPr/>
        </p:nvSpPr>
        <p:spPr>
          <a:xfrm>
            <a:off x="806115" y="210552"/>
            <a:ext cx="10443411" cy="1754326"/>
          </a:xfrm>
          <a:prstGeom prst="rect">
            <a:avLst/>
          </a:prstGeom>
          <a:noFill/>
        </p:spPr>
        <p:txBody>
          <a:bodyPr wrap="square" rtlCol="0">
            <a:spAutoFit/>
          </a:bodyPr>
          <a:lstStyle/>
          <a:p>
            <a:r>
              <a:rPr lang="zh-CN" altLang="en-US" b="0" i="0" dirty="0">
                <a:solidFill>
                  <a:srgbClr val="555555"/>
                </a:solidFill>
                <a:effectLst/>
                <a:latin typeface="Roboto" panose="02000000000000000000" pitchFamily="2" charset="0"/>
              </a:rPr>
              <a:t>生存分析的标准方法可以分为三大类：</a:t>
            </a:r>
            <a:r>
              <a:rPr lang="zh-CN" altLang="en-US" b="1" i="0" dirty="0">
                <a:solidFill>
                  <a:srgbClr val="555555"/>
                </a:solidFill>
                <a:effectLst/>
                <a:latin typeface="Roboto" panose="02000000000000000000" pitchFamily="2" charset="0"/>
              </a:rPr>
              <a:t>非参数</a:t>
            </a:r>
            <a:r>
              <a:rPr lang="zh-CN" altLang="en-US" b="0" i="0" dirty="0">
                <a:solidFill>
                  <a:srgbClr val="555555"/>
                </a:solidFill>
                <a:effectLst/>
                <a:latin typeface="Roboto" panose="02000000000000000000" pitchFamily="2" charset="0"/>
              </a:rPr>
              <a:t>方法、</a:t>
            </a:r>
            <a:r>
              <a:rPr lang="zh-CN" altLang="en-US" b="1" i="0" dirty="0">
                <a:solidFill>
                  <a:srgbClr val="555555"/>
                </a:solidFill>
                <a:effectLst/>
                <a:latin typeface="Roboto" panose="02000000000000000000" pitchFamily="2" charset="0"/>
              </a:rPr>
              <a:t>半</a:t>
            </a:r>
            <a:r>
              <a:rPr lang="zh-CN" altLang="en-US" b="0" i="0" dirty="0">
                <a:solidFill>
                  <a:srgbClr val="555555"/>
                </a:solidFill>
                <a:effectLst/>
                <a:latin typeface="Roboto" panose="02000000000000000000" pitchFamily="2" charset="0"/>
              </a:rPr>
              <a:t>参数方法和</a:t>
            </a:r>
            <a:r>
              <a:rPr lang="zh-CN" altLang="en-US" b="1" i="0" dirty="0">
                <a:solidFill>
                  <a:srgbClr val="555555"/>
                </a:solidFill>
                <a:effectLst/>
                <a:latin typeface="Roboto" panose="02000000000000000000" pitchFamily="2" charset="0"/>
              </a:rPr>
              <a:t>参数</a:t>
            </a:r>
            <a:r>
              <a:rPr lang="zh-CN" altLang="en-US" b="0" i="0" dirty="0">
                <a:solidFill>
                  <a:srgbClr val="555555"/>
                </a:solidFill>
                <a:effectLst/>
                <a:latin typeface="Roboto" panose="02000000000000000000" pitchFamily="2" charset="0"/>
              </a:rPr>
              <a:t>方法。</a:t>
            </a:r>
            <a:endParaRPr lang="en-US" altLang="zh-CN" b="0" i="0" dirty="0">
              <a:solidFill>
                <a:srgbClr val="555555"/>
              </a:solidFill>
              <a:effectLst/>
              <a:latin typeface="Roboto" panose="02000000000000000000" pitchFamily="2" charset="0"/>
            </a:endParaRPr>
          </a:p>
          <a:p>
            <a:r>
              <a:rPr lang="zh-CN" altLang="en-US" dirty="0">
                <a:solidFill>
                  <a:srgbClr val="555555"/>
                </a:solidFill>
                <a:latin typeface="Roboto" panose="02000000000000000000" pitchFamily="2" charset="0"/>
              </a:rPr>
              <a:t>其中</a:t>
            </a:r>
            <a:endParaRPr lang="en-US" altLang="zh-CN" dirty="0">
              <a:solidFill>
                <a:srgbClr val="555555"/>
              </a:solidFill>
              <a:latin typeface="Roboto" panose="02000000000000000000" pitchFamily="2" charset="0"/>
            </a:endParaRPr>
          </a:p>
          <a:p>
            <a:r>
              <a:rPr lang="en-US" altLang="zh-CN" dirty="0">
                <a:solidFill>
                  <a:srgbClr val="555555"/>
                </a:solidFill>
                <a:latin typeface="Roboto" panose="02000000000000000000" pitchFamily="2" charset="0"/>
              </a:rPr>
              <a:t>1.</a:t>
            </a:r>
            <a:r>
              <a:rPr lang="zh-CN" altLang="en-US" dirty="0">
                <a:solidFill>
                  <a:srgbClr val="555555"/>
                </a:solidFill>
                <a:latin typeface="Roboto" panose="02000000000000000000" pitchFamily="2" charset="0"/>
              </a:rPr>
              <a:t>参数方法依赖于对生存时间的概率分布的假设。</a:t>
            </a:r>
            <a:endParaRPr lang="en-US" altLang="zh-CN" dirty="0">
              <a:solidFill>
                <a:srgbClr val="555555"/>
              </a:solidFill>
              <a:latin typeface="Roboto" panose="02000000000000000000" pitchFamily="2" charset="0"/>
            </a:endParaRPr>
          </a:p>
          <a:p>
            <a:r>
              <a:rPr lang="en-US" altLang="zh-CN" dirty="0">
                <a:solidFill>
                  <a:srgbClr val="555555"/>
                </a:solidFill>
                <a:latin typeface="Roboto" panose="02000000000000000000" pitchFamily="2" charset="0"/>
              </a:rPr>
              <a:t>2.</a:t>
            </a:r>
            <a:r>
              <a:rPr lang="zh-CN" altLang="en-US" dirty="0">
                <a:solidFill>
                  <a:srgbClr val="555555"/>
                </a:solidFill>
                <a:latin typeface="Roboto" panose="02000000000000000000" pitchFamily="2" charset="0"/>
              </a:rPr>
              <a:t>非参数方法不依赖于潜在分布的参数形式，非参数方法将幸存可能性视为关于时间的函数，在后续会介绍</a:t>
            </a:r>
            <a:r>
              <a:rPr lang="en-US" altLang="zh-CN" dirty="0">
                <a:solidFill>
                  <a:srgbClr val="555555"/>
                </a:solidFill>
                <a:latin typeface="Roboto" panose="02000000000000000000" pitchFamily="2" charset="0"/>
              </a:rPr>
              <a:t>Kaplan-Meier</a:t>
            </a:r>
            <a:r>
              <a:rPr lang="zh-CN" altLang="en-US" dirty="0">
                <a:solidFill>
                  <a:srgbClr val="555555"/>
                </a:solidFill>
                <a:latin typeface="Roboto" panose="02000000000000000000" pitchFamily="2" charset="0"/>
              </a:rPr>
              <a:t>这种典型的非参数方法</a:t>
            </a:r>
            <a:endParaRPr lang="en-US" altLang="zh-CN" dirty="0">
              <a:solidFill>
                <a:srgbClr val="555555"/>
              </a:solidFill>
              <a:latin typeface="Roboto" panose="02000000000000000000" pitchFamily="2" charset="0"/>
            </a:endParaRPr>
          </a:p>
          <a:p>
            <a:r>
              <a:rPr lang="en-US" altLang="zh-CN" dirty="0"/>
              <a:t>3.</a:t>
            </a:r>
            <a:r>
              <a:rPr lang="zh-CN" altLang="en-US" dirty="0"/>
              <a:t>半参数方法比较典型的为</a:t>
            </a:r>
            <a:r>
              <a:rPr lang="en-US" altLang="zh-CN" b="0" i="0" dirty="0">
                <a:solidFill>
                  <a:srgbClr val="555555"/>
                </a:solidFill>
                <a:effectLst/>
                <a:latin typeface="Roboto" panose="02000000000000000000" pitchFamily="2" charset="0"/>
              </a:rPr>
              <a:t> </a:t>
            </a:r>
            <a:r>
              <a:rPr lang="en-US" altLang="zh-CN" b="1" i="0" dirty="0">
                <a:solidFill>
                  <a:srgbClr val="555555"/>
                </a:solidFill>
                <a:effectLst/>
                <a:latin typeface="Roboto" panose="02000000000000000000" pitchFamily="2" charset="0"/>
              </a:rPr>
              <a:t>Cox regression model</a:t>
            </a:r>
            <a:endParaRPr lang="zh-CN" altLang="en-US" dirty="0"/>
          </a:p>
        </p:txBody>
      </p:sp>
      <p:pic>
        <p:nvPicPr>
          <p:cNvPr id="5" name="图片 4">
            <a:extLst>
              <a:ext uri="{FF2B5EF4-FFF2-40B4-BE49-F238E27FC236}">
                <a16:creationId xmlns:a16="http://schemas.microsoft.com/office/drawing/2014/main" id="{7367888F-F834-9F9D-4B96-311CA64F51AD}"/>
              </a:ext>
            </a:extLst>
          </p:cNvPr>
          <p:cNvPicPr>
            <a:picLocks noChangeAspect="1"/>
          </p:cNvPicPr>
          <p:nvPr/>
        </p:nvPicPr>
        <p:blipFill>
          <a:blip r:embed="rId2"/>
          <a:stretch>
            <a:fillRect/>
          </a:stretch>
        </p:blipFill>
        <p:spPr>
          <a:xfrm>
            <a:off x="451187" y="3003279"/>
            <a:ext cx="10736178" cy="981065"/>
          </a:xfrm>
          <a:prstGeom prst="rect">
            <a:avLst/>
          </a:prstGeom>
        </p:spPr>
      </p:pic>
      <p:sp>
        <p:nvSpPr>
          <p:cNvPr id="6" name="文本框 5">
            <a:extLst>
              <a:ext uri="{FF2B5EF4-FFF2-40B4-BE49-F238E27FC236}">
                <a16:creationId xmlns:a16="http://schemas.microsoft.com/office/drawing/2014/main" id="{4BB94D7F-F097-C83B-2713-C2DCA9155262}"/>
              </a:ext>
            </a:extLst>
          </p:cNvPr>
          <p:cNvSpPr txBox="1"/>
          <p:nvPr/>
        </p:nvSpPr>
        <p:spPr>
          <a:xfrm>
            <a:off x="950495" y="2544679"/>
            <a:ext cx="4499810" cy="369332"/>
          </a:xfrm>
          <a:prstGeom prst="rect">
            <a:avLst/>
          </a:prstGeom>
          <a:noFill/>
        </p:spPr>
        <p:txBody>
          <a:bodyPr wrap="square" rtlCol="0">
            <a:spAutoFit/>
          </a:bodyPr>
          <a:lstStyle/>
          <a:p>
            <a:r>
              <a:rPr lang="en-US" altLang="zh-CN" dirty="0"/>
              <a:t>Kaplan-Meier</a:t>
            </a:r>
            <a:r>
              <a:rPr lang="zh-CN" altLang="en-US" dirty="0"/>
              <a:t>方法</a:t>
            </a:r>
          </a:p>
        </p:txBody>
      </p:sp>
      <p:sp>
        <p:nvSpPr>
          <p:cNvPr id="7" name="文本框 6">
            <a:extLst>
              <a:ext uri="{FF2B5EF4-FFF2-40B4-BE49-F238E27FC236}">
                <a16:creationId xmlns:a16="http://schemas.microsoft.com/office/drawing/2014/main" id="{EE72C99D-C6E1-BF95-62A7-85BC48CA196E}"/>
              </a:ext>
            </a:extLst>
          </p:cNvPr>
          <p:cNvSpPr txBox="1"/>
          <p:nvPr/>
        </p:nvSpPr>
        <p:spPr>
          <a:xfrm>
            <a:off x="887529" y="4146472"/>
            <a:ext cx="10736178" cy="1200329"/>
          </a:xfrm>
          <a:prstGeom prst="rect">
            <a:avLst/>
          </a:prstGeom>
          <a:noFill/>
        </p:spPr>
        <p:txBody>
          <a:bodyPr wrap="square" rtlCol="0">
            <a:spAutoFit/>
          </a:bodyPr>
          <a:lstStyle/>
          <a:p>
            <a:r>
              <a:rPr lang="en-US" altLang="zh-CN" dirty="0"/>
              <a:t>1. </a:t>
            </a:r>
            <a:r>
              <a:rPr lang="zh-CN" altLang="en-US" dirty="0"/>
              <a:t>所有受试者都参与参与计算</a:t>
            </a:r>
            <a:endParaRPr lang="en-US" altLang="zh-CN" dirty="0"/>
          </a:p>
          <a:p>
            <a:r>
              <a:rPr lang="en-US" altLang="zh-CN" dirty="0"/>
              <a:t>2. </a:t>
            </a:r>
            <a:r>
              <a:rPr lang="zh-CN" altLang="en-US" dirty="0"/>
              <a:t>对受试者自身属性与其在实验过程中出现的时间不关注</a:t>
            </a:r>
            <a:endParaRPr lang="en-US" altLang="zh-CN" dirty="0"/>
          </a:p>
          <a:p>
            <a:r>
              <a:rPr lang="en-US" altLang="zh-CN" dirty="0"/>
              <a:t>3. </a:t>
            </a:r>
            <a:r>
              <a:rPr lang="zh-CN" altLang="en-US" dirty="0"/>
              <a:t>在受到审核的用户与继续被检测的用户具有相同的存活概率</a:t>
            </a:r>
            <a:endParaRPr lang="en-US" altLang="zh-CN" dirty="0"/>
          </a:p>
          <a:p>
            <a:r>
              <a:rPr lang="en-US" altLang="zh-CN" dirty="0"/>
              <a:t>4. </a:t>
            </a:r>
            <a:r>
              <a:rPr lang="zh-CN" altLang="en-US" dirty="0"/>
              <a:t>对于所有受试者存活概率相同</a:t>
            </a:r>
          </a:p>
        </p:txBody>
      </p:sp>
      <p:sp>
        <p:nvSpPr>
          <p:cNvPr id="8" name="文本框 7">
            <a:extLst>
              <a:ext uri="{FF2B5EF4-FFF2-40B4-BE49-F238E27FC236}">
                <a16:creationId xmlns:a16="http://schemas.microsoft.com/office/drawing/2014/main" id="{854ABD9C-68C8-DA88-FDC7-A568F5DD91D2}"/>
              </a:ext>
            </a:extLst>
          </p:cNvPr>
          <p:cNvSpPr txBox="1"/>
          <p:nvPr/>
        </p:nvSpPr>
        <p:spPr>
          <a:xfrm>
            <a:off x="739941" y="5508929"/>
            <a:ext cx="8199522" cy="369332"/>
          </a:xfrm>
          <a:prstGeom prst="rect">
            <a:avLst/>
          </a:prstGeom>
          <a:noFill/>
        </p:spPr>
        <p:txBody>
          <a:bodyPr wrap="square" rtlCol="0">
            <a:spAutoFit/>
          </a:bodyPr>
          <a:lstStyle/>
          <a:p>
            <a:r>
              <a:rPr lang="en-US" altLang="zh-CN" dirty="0"/>
              <a:t>Disadvantage</a:t>
            </a:r>
            <a:r>
              <a:rPr lang="zh-CN" altLang="en-US" dirty="0"/>
              <a:t>：</a:t>
            </a:r>
            <a:r>
              <a:rPr lang="en-US" altLang="zh-CN" dirty="0"/>
              <a:t>1</a:t>
            </a:r>
            <a:r>
              <a:rPr lang="zh-CN" altLang="en-US" dirty="0"/>
              <a:t>、不考虑个人而对整体的生存分布进行考量</a:t>
            </a:r>
          </a:p>
        </p:txBody>
      </p:sp>
    </p:spTree>
    <p:extLst>
      <p:ext uri="{BB962C8B-B14F-4D97-AF65-F5344CB8AC3E}">
        <p14:creationId xmlns:p14="http://schemas.microsoft.com/office/powerpoint/2010/main" val="253994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3BBA94-36E5-6515-E7DF-4BFAEF3C62C0}"/>
              </a:ext>
            </a:extLst>
          </p:cNvPr>
          <p:cNvSpPr txBox="1"/>
          <p:nvPr/>
        </p:nvSpPr>
        <p:spPr>
          <a:xfrm>
            <a:off x="739941" y="433137"/>
            <a:ext cx="8013032" cy="1661993"/>
          </a:xfrm>
          <a:prstGeom prst="rect">
            <a:avLst/>
          </a:prstGeom>
          <a:noFill/>
        </p:spPr>
        <p:txBody>
          <a:bodyPr wrap="square" rtlCol="0">
            <a:spAutoFit/>
          </a:bodyPr>
          <a:lstStyle/>
          <a:p>
            <a:r>
              <a:rPr lang="en-US" altLang="zh-CN" b="1" i="0" dirty="0">
                <a:solidFill>
                  <a:srgbClr val="333333"/>
                </a:solidFill>
                <a:effectLst/>
                <a:latin typeface="Roboto" panose="02000000000000000000" pitchFamily="2" charset="0"/>
              </a:rPr>
              <a:t>Cox proportional hazards Model</a:t>
            </a:r>
          </a:p>
          <a:p>
            <a:r>
              <a:rPr lang="en-US" altLang="zh-CN" sz="1100" dirty="0" err="1">
                <a:solidFill>
                  <a:srgbClr val="333333"/>
                </a:solidFill>
                <a:latin typeface="Roboto" panose="02000000000000000000" pitchFamily="2" charset="0"/>
              </a:rPr>
              <a:t>CoxPH</a:t>
            </a:r>
            <a:r>
              <a:rPr lang="zh-CN" altLang="en-US" sz="1100" dirty="0">
                <a:solidFill>
                  <a:srgbClr val="333333"/>
                </a:solidFill>
                <a:latin typeface="Roboto" panose="02000000000000000000" pitchFamily="2" charset="0"/>
              </a:rPr>
              <a:t>不仅仅包含了时间以及审核特征同时包含了作为协变量的额外数据，其描述协变量与生存分布之间的关系。因为生存时间资料的分布往往不服从正态分布（大多为正偏态分布），有时甚至不知道它的分布类型，这样就不能采用多重线性回归方法分析。本节介绍的</a:t>
            </a:r>
            <a:r>
              <a:rPr lang="en-US" altLang="zh-CN" sz="1100" dirty="0">
                <a:solidFill>
                  <a:srgbClr val="333333"/>
                </a:solidFill>
                <a:latin typeface="Roboto" panose="02000000000000000000" pitchFamily="2" charset="0"/>
              </a:rPr>
              <a:t>Cox</a:t>
            </a:r>
            <a:r>
              <a:rPr lang="zh-CN" altLang="en-US" sz="1100" dirty="0">
                <a:solidFill>
                  <a:srgbClr val="333333"/>
                </a:solidFill>
                <a:latin typeface="Roboto" panose="02000000000000000000" pitchFamily="2" charset="0"/>
              </a:rPr>
              <a:t>比例风险回归模型（</a:t>
            </a:r>
            <a:r>
              <a:rPr lang="en-US" altLang="zh-CN" sz="1100" dirty="0">
                <a:solidFill>
                  <a:srgbClr val="333333"/>
                </a:solidFill>
                <a:latin typeface="Roboto" panose="02000000000000000000" pitchFamily="2" charset="0"/>
              </a:rPr>
              <a:t>Cox proportional hazard model</a:t>
            </a:r>
            <a:r>
              <a:rPr lang="zh-CN" altLang="en-US" sz="1100" dirty="0">
                <a:solidFill>
                  <a:srgbClr val="333333"/>
                </a:solidFill>
                <a:latin typeface="Roboto" panose="02000000000000000000" pitchFamily="2" charset="0"/>
              </a:rPr>
              <a:t>）可以分析多个因素对生存时间的影响，而且允许有</a:t>
            </a:r>
            <a:r>
              <a:rPr lang="zh-CN" altLang="en-US" sz="1100" b="1" dirty="0">
                <a:solidFill>
                  <a:srgbClr val="333333"/>
                </a:solidFill>
                <a:latin typeface="Roboto" panose="02000000000000000000" pitchFamily="2" charset="0"/>
              </a:rPr>
              <a:t>截尾数据</a:t>
            </a:r>
            <a:r>
              <a:rPr lang="zh-CN" altLang="en-US" sz="1100" dirty="0">
                <a:solidFill>
                  <a:srgbClr val="333333"/>
                </a:solidFill>
                <a:latin typeface="Roboto" panose="02000000000000000000" pitchFamily="2" charset="0"/>
              </a:rPr>
              <a:t>存在，是生存分析中最重要的多因素分析方法。</a:t>
            </a:r>
            <a:r>
              <a:rPr lang="zh-CN" altLang="en-US" sz="1100" b="1" i="0" dirty="0">
                <a:solidFill>
                  <a:srgbClr val="121212"/>
                </a:solidFill>
                <a:effectLst/>
                <a:latin typeface="-apple-system"/>
              </a:rPr>
              <a:t>不同特征的人群在不同时刻的风险率函数不同</a:t>
            </a:r>
            <a:r>
              <a:rPr lang="zh-CN" altLang="en-US" sz="1100" b="0" i="0" dirty="0">
                <a:solidFill>
                  <a:srgbClr val="121212"/>
                </a:solidFill>
                <a:effectLst/>
                <a:latin typeface="-apple-system"/>
              </a:rPr>
              <a:t>，通常将风险率函数表达为</a:t>
            </a:r>
            <a:r>
              <a:rPr lang="zh-CN" altLang="en-US" sz="1100" b="1" i="0" dirty="0">
                <a:solidFill>
                  <a:srgbClr val="121212"/>
                </a:solidFill>
                <a:effectLst/>
                <a:latin typeface="-apple-system"/>
              </a:rPr>
              <a:t>基准风险率函数与相应协变量函数的乘积</a:t>
            </a:r>
            <a:r>
              <a:rPr lang="zh-CN" altLang="en-US" sz="1100" b="0" i="0" dirty="0">
                <a:solidFill>
                  <a:srgbClr val="121212"/>
                </a:solidFill>
                <a:effectLst/>
                <a:latin typeface="-apple-system"/>
              </a:rPr>
              <a:t>，即</a:t>
            </a:r>
            <a:endParaRPr lang="en-US" altLang="zh-CN" sz="1100" b="0" i="0" dirty="0">
              <a:solidFill>
                <a:srgbClr val="121212"/>
              </a:solidFill>
              <a:effectLst/>
              <a:latin typeface="-apple-system"/>
            </a:endParaRPr>
          </a:p>
          <a:p>
            <a:endParaRPr lang="en-US" altLang="zh-CN" sz="1100" i="0" dirty="0">
              <a:solidFill>
                <a:srgbClr val="333333"/>
              </a:solidFill>
              <a:effectLst/>
              <a:latin typeface="Roboto" panose="02000000000000000000" pitchFamily="2" charset="0"/>
            </a:endParaRPr>
          </a:p>
          <a:p>
            <a:r>
              <a:rPr lang="zh-CN" altLang="en-US" dirty="0"/>
              <a:t> </a:t>
            </a:r>
          </a:p>
        </p:txBody>
      </p:sp>
      <p:pic>
        <p:nvPicPr>
          <p:cNvPr id="4" name="图片 3">
            <a:extLst>
              <a:ext uri="{FF2B5EF4-FFF2-40B4-BE49-F238E27FC236}">
                <a16:creationId xmlns:a16="http://schemas.microsoft.com/office/drawing/2014/main" id="{5A5BC444-9780-0973-C7AA-2BF2F831F4E2}"/>
              </a:ext>
            </a:extLst>
          </p:cNvPr>
          <p:cNvPicPr>
            <a:picLocks noChangeAspect="1"/>
          </p:cNvPicPr>
          <p:nvPr/>
        </p:nvPicPr>
        <p:blipFill>
          <a:blip r:embed="rId2"/>
          <a:stretch>
            <a:fillRect/>
          </a:stretch>
        </p:blipFill>
        <p:spPr>
          <a:xfrm>
            <a:off x="3114925" y="1652587"/>
            <a:ext cx="2581275" cy="581025"/>
          </a:xfrm>
          <a:prstGeom prst="rect">
            <a:avLst/>
          </a:prstGeom>
        </p:spPr>
      </p:pic>
      <p:sp>
        <p:nvSpPr>
          <p:cNvPr id="5" name="文本框 4">
            <a:extLst>
              <a:ext uri="{FF2B5EF4-FFF2-40B4-BE49-F238E27FC236}">
                <a16:creationId xmlns:a16="http://schemas.microsoft.com/office/drawing/2014/main" id="{CAB8A929-1B7B-93FD-A670-6B01B41A51AC}"/>
              </a:ext>
            </a:extLst>
          </p:cNvPr>
          <p:cNvSpPr txBox="1"/>
          <p:nvPr/>
        </p:nvSpPr>
        <p:spPr>
          <a:xfrm>
            <a:off x="818147" y="2803357"/>
            <a:ext cx="7742321" cy="646331"/>
          </a:xfrm>
          <a:prstGeom prst="rect">
            <a:avLst/>
          </a:prstGeom>
          <a:noFill/>
        </p:spPr>
        <p:txBody>
          <a:bodyPr wrap="square" rtlCol="0">
            <a:spAutoFit/>
          </a:bodyPr>
          <a:lstStyle/>
          <a:p>
            <a:r>
              <a:rPr lang="en-US" altLang="zh-CN" dirty="0"/>
              <a:t>h(</a:t>
            </a:r>
            <a:r>
              <a:rPr lang="en-US" altLang="zh-CN" dirty="0" err="1"/>
              <a:t>t,x</a:t>
            </a:r>
            <a:r>
              <a:rPr lang="en-US" altLang="zh-CN" dirty="0"/>
              <a:t>)</a:t>
            </a:r>
            <a:r>
              <a:rPr lang="zh-CN" altLang="en-US" dirty="0"/>
              <a:t>表示</a:t>
            </a:r>
            <a:r>
              <a:rPr lang="en-US" altLang="zh-CN" dirty="0"/>
              <a:t>t</a:t>
            </a:r>
            <a:r>
              <a:rPr lang="zh-CN" altLang="en-US" dirty="0"/>
              <a:t>时刻的瞬间死亡率，其中前项表示</a:t>
            </a:r>
            <a:r>
              <a:rPr lang="en-US" altLang="zh-CN" dirty="0"/>
              <a:t>t</a:t>
            </a:r>
            <a:r>
              <a:rPr lang="zh-CN" altLang="en-US" dirty="0"/>
              <a:t>时刻的基准风险率，</a:t>
            </a:r>
            <a:r>
              <a:rPr lang="en-US" altLang="zh-CN" dirty="0"/>
              <a:t>f(x)</a:t>
            </a:r>
            <a:r>
              <a:rPr lang="zh-CN" altLang="en-US" dirty="0"/>
              <a:t>表示对数线性模型</a:t>
            </a:r>
          </a:p>
        </p:txBody>
      </p:sp>
      <p:pic>
        <p:nvPicPr>
          <p:cNvPr id="28" name="图片 27">
            <a:extLst>
              <a:ext uri="{FF2B5EF4-FFF2-40B4-BE49-F238E27FC236}">
                <a16:creationId xmlns:a16="http://schemas.microsoft.com/office/drawing/2014/main" id="{11197799-9158-A477-07D0-7297E06C3005}"/>
              </a:ext>
            </a:extLst>
          </p:cNvPr>
          <p:cNvPicPr>
            <a:picLocks noChangeAspect="1"/>
          </p:cNvPicPr>
          <p:nvPr/>
        </p:nvPicPr>
        <p:blipFill>
          <a:blip r:embed="rId3"/>
          <a:stretch>
            <a:fillRect/>
          </a:stretch>
        </p:blipFill>
        <p:spPr>
          <a:xfrm>
            <a:off x="2369469" y="3052454"/>
            <a:ext cx="4276725" cy="314325"/>
          </a:xfrm>
          <a:prstGeom prst="rect">
            <a:avLst/>
          </a:prstGeom>
        </p:spPr>
      </p:pic>
      <p:sp>
        <p:nvSpPr>
          <p:cNvPr id="29" name="文本框 28">
            <a:extLst>
              <a:ext uri="{FF2B5EF4-FFF2-40B4-BE49-F238E27FC236}">
                <a16:creationId xmlns:a16="http://schemas.microsoft.com/office/drawing/2014/main" id="{224F9ED3-8C9E-8504-0F74-381EDA4DFF00}"/>
              </a:ext>
            </a:extLst>
          </p:cNvPr>
          <p:cNvSpPr txBox="1"/>
          <p:nvPr/>
        </p:nvSpPr>
        <p:spPr>
          <a:xfrm>
            <a:off x="818147" y="3603458"/>
            <a:ext cx="8392026" cy="369332"/>
          </a:xfrm>
          <a:prstGeom prst="rect">
            <a:avLst/>
          </a:prstGeom>
          <a:noFill/>
        </p:spPr>
        <p:txBody>
          <a:bodyPr wrap="square" rtlCol="0">
            <a:spAutoFit/>
          </a:bodyPr>
          <a:lstStyle/>
          <a:p>
            <a:r>
              <a:rPr lang="zh-CN" altLang="en-US" dirty="0"/>
              <a:t>其中基准风险函数未知情况下估计参数模型的方法表示为</a:t>
            </a:r>
            <a:r>
              <a:rPr lang="en-US" altLang="zh-CN" dirty="0"/>
              <a:t>Cox</a:t>
            </a:r>
            <a:r>
              <a:rPr lang="zh-CN" altLang="en-US" dirty="0"/>
              <a:t>比例风险模型</a:t>
            </a:r>
          </a:p>
        </p:txBody>
      </p:sp>
      <p:pic>
        <p:nvPicPr>
          <p:cNvPr id="31" name="图片 30">
            <a:extLst>
              <a:ext uri="{FF2B5EF4-FFF2-40B4-BE49-F238E27FC236}">
                <a16:creationId xmlns:a16="http://schemas.microsoft.com/office/drawing/2014/main" id="{EE6AF5FB-E0FC-5C71-CB8F-BBA130724AD7}"/>
              </a:ext>
            </a:extLst>
          </p:cNvPr>
          <p:cNvPicPr>
            <a:picLocks noChangeAspect="1"/>
          </p:cNvPicPr>
          <p:nvPr/>
        </p:nvPicPr>
        <p:blipFill>
          <a:blip r:embed="rId4"/>
          <a:stretch>
            <a:fillRect/>
          </a:stretch>
        </p:blipFill>
        <p:spPr>
          <a:xfrm>
            <a:off x="959017" y="3951618"/>
            <a:ext cx="8553450" cy="1524000"/>
          </a:xfrm>
          <a:prstGeom prst="rect">
            <a:avLst/>
          </a:prstGeom>
        </p:spPr>
      </p:pic>
      <p:sp>
        <p:nvSpPr>
          <p:cNvPr id="32" name="文本框 31">
            <a:extLst>
              <a:ext uri="{FF2B5EF4-FFF2-40B4-BE49-F238E27FC236}">
                <a16:creationId xmlns:a16="http://schemas.microsoft.com/office/drawing/2014/main" id="{2030AA65-992F-97D7-859C-A9A7607AC936}"/>
              </a:ext>
            </a:extLst>
          </p:cNvPr>
          <p:cNvSpPr txBox="1"/>
          <p:nvPr/>
        </p:nvSpPr>
        <p:spPr>
          <a:xfrm>
            <a:off x="1028700" y="5475618"/>
            <a:ext cx="7531768" cy="646331"/>
          </a:xfrm>
          <a:prstGeom prst="rect">
            <a:avLst/>
          </a:prstGeom>
          <a:noFill/>
        </p:spPr>
        <p:txBody>
          <a:bodyPr wrap="square" rtlCol="0">
            <a:spAutoFit/>
          </a:bodyPr>
          <a:lstStyle/>
          <a:p>
            <a:r>
              <a:rPr lang="en-US" altLang="zh-CN" sz="1200" b="0" i="0" dirty="0" err="1">
                <a:solidFill>
                  <a:srgbClr val="555555"/>
                </a:solidFill>
                <a:effectLst/>
                <a:latin typeface="Roboto" panose="02000000000000000000" pitchFamily="2" charset="0"/>
              </a:rPr>
              <a:t>CoxPH</a:t>
            </a:r>
            <a:r>
              <a:rPr lang="en-US" altLang="zh-CN" sz="1200" b="0" i="0" dirty="0">
                <a:solidFill>
                  <a:srgbClr val="555555"/>
                </a:solidFill>
                <a:effectLst/>
                <a:latin typeface="Roboto" panose="02000000000000000000" pitchFamily="2" charset="0"/>
              </a:rPr>
              <a:t> </a:t>
            </a:r>
            <a:r>
              <a:rPr lang="zh-CN" altLang="en-US" sz="1200" b="0" i="0" dirty="0">
                <a:solidFill>
                  <a:srgbClr val="555555"/>
                </a:solidFill>
                <a:effectLst/>
                <a:latin typeface="Roboto" panose="02000000000000000000" pitchFamily="2" charset="0"/>
              </a:rPr>
              <a:t>的基本组成部分是</a:t>
            </a:r>
            <a:r>
              <a:rPr lang="zh-CN" altLang="en-US" sz="1200" b="1" i="0" dirty="0">
                <a:solidFill>
                  <a:srgbClr val="555555"/>
                </a:solidFill>
                <a:effectLst/>
                <a:latin typeface="Roboto" panose="02000000000000000000" pitchFamily="2" charset="0"/>
              </a:rPr>
              <a:t>比例假设</a:t>
            </a:r>
            <a:r>
              <a:rPr lang="zh-CN" altLang="en-US" sz="1200" b="0" i="0" dirty="0">
                <a:solidFill>
                  <a:srgbClr val="555555"/>
                </a:solidFill>
                <a:effectLst/>
                <a:latin typeface="Roboto" panose="02000000000000000000" pitchFamily="2" charset="0"/>
              </a:rPr>
              <a:t>：任何两个受试者的风险函数在任何时间点都保持比例，并且风险比不随时间变化。例如，如果一个客户在某个初始观察中的贷款违约风险是另一个客户的两倍，那么对于所有后来的观察，违约贷款的风险仍然是两倍低。</a:t>
            </a:r>
            <a:endParaRPr lang="zh-CN" altLang="en-US" sz="1200" dirty="0"/>
          </a:p>
        </p:txBody>
      </p:sp>
      <p:pic>
        <p:nvPicPr>
          <p:cNvPr id="6" name="图片 5">
            <a:extLst>
              <a:ext uri="{FF2B5EF4-FFF2-40B4-BE49-F238E27FC236}">
                <a16:creationId xmlns:a16="http://schemas.microsoft.com/office/drawing/2014/main" id="{B91A6D5F-48DF-5B96-C787-578A686B5BE3}"/>
              </a:ext>
            </a:extLst>
          </p:cNvPr>
          <p:cNvPicPr>
            <a:picLocks noChangeAspect="1"/>
          </p:cNvPicPr>
          <p:nvPr/>
        </p:nvPicPr>
        <p:blipFill>
          <a:blip r:embed="rId5"/>
          <a:stretch>
            <a:fillRect/>
          </a:stretch>
        </p:blipFill>
        <p:spPr>
          <a:xfrm>
            <a:off x="8560468" y="3724456"/>
            <a:ext cx="4486275" cy="1143000"/>
          </a:xfrm>
          <a:prstGeom prst="rect">
            <a:avLst/>
          </a:prstGeom>
        </p:spPr>
      </p:pic>
    </p:spTree>
    <p:extLst>
      <p:ext uri="{BB962C8B-B14F-4D97-AF65-F5344CB8AC3E}">
        <p14:creationId xmlns:p14="http://schemas.microsoft.com/office/powerpoint/2010/main" val="3578920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3EA715-0D54-A3EA-FAFC-B0A9C3DF65C2}"/>
              </a:ext>
            </a:extLst>
          </p:cNvPr>
          <p:cNvSpPr txBox="1"/>
          <p:nvPr/>
        </p:nvSpPr>
        <p:spPr>
          <a:xfrm>
            <a:off x="655721" y="559468"/>
            <a:ext cx="9336505" cy="2308324"/>
          </a:xfrm>
          <a:prstGeom prst="rect">
            <a:avLst/>
          </a:prstGeom>
          <a:noFill/>
        </p:spPr>
        <p:txBody>
          <a:bodyPr wrap="square" rtlCol="0">
            <a:spAutoFit/>
          </a:bodyPr>
          <a:lstStyle/>
          <a:p>
            <a:r>
              <a:rPr lang="en-US" altLang="zh-CN" b="1" dirty="0"/>
              <a:t>Time-Varying COX regression</a:t>
            </a:r>
          </a:p>
          <a:p>
            <a:r>
              <a:rPr lang="zh-CN" altLang="en-US" dirty="0"/>
              <a:t>在初始的</a:t>
            </a:r>
            <a:r>
              <a:rPr lang="en-US" altLang="zh-CN" dirty="0"/>
              <a:t>COX</a:t>
            </a:r>
            <a:r>
              <a:rPr lang="zh-CN" altLang="en-US" dirty="0"/>
              <a:t>模型中假定协变量在后续过程恒定，但当随时间变化的协变量在生存模型中，可以通过</a:t>
            </a:r>
            <a:r>
              <a:rPr lang="en-US" altLang="zh-CN" dirty="0"/>
              <a:t>COXPH</a:t>
            </a:r>
            <a:r>
              <a:rPr lang="zh-CN" altLang="en-US" dirty="0"/>
              <a:t>模型的修改得到随时间变化的</a:t>
            </a:r>
            <a:r>
              <a:rPr lang="en-US" altLang="zh-CN" b="1" dirty="0"/>
              <a:t>Time-Varying COX regression</a:t>
            </a:r>
            <a:r>
              <a:rPr lang="zh-CN" altLang="en-US" b="1" dirty="0"/>
              <a:t>。</a:t>
            </a:r>
            <a:endParaRPr lang="en-US" altLang="zh-CN" b="1" dirty="0"/>
          </a:p>
          <a:p>
            <a:r>
              <a:rPr lang="zh-CN" altLang="en-US" dirty="0"/>
              <a:t>通过将个人时间拓展为不同长度的区间。其中对于包含</a:t>
            </a:r>
            <a:r>
              <a:rPr lang="zh-CN" altLang="en-US" b="1" dirty="0"/>
              <a:t>时变协变量</a:t>
            </a:r>
            <a:r>
              <a:rPr lang="zh-CN" altLang="en-US" dirty="0"/>
              <a:t>的关键假设是其效果不依赖于时间，</a:t>
            </a:r>
            <a:r>
              <a:rPr lang="zh-CN" altLang="en-US" b="0" i="0" dirty="0">
                <a:solidFill>
                  <a:srgbClr val="252525"/>
                </a:solidFill>
                <a:effectLst/>
                <a:latin typeface="Roboto" panose="02000000000000000000" pitchFamily="2" charset="0"/>
              </a:rPr>
              <a:t>当假设预测的危害函数显着依赖于协变量的较晚值而不是基线协变量的值时，应使用时变特征。需要注意对于</a:t>
            </a:r>
            <a:r>
              <a:rPr lang="en-US" altLang="zh-CN" b="0" i="0" dirty="0">
                <a:solidFill>
                  <a:srgbClr val="252525"/>
                </a:solidFill>
                <a:effectLst/>
                <a:latin typeface="Roboto" panose="02000000000000000000" pitchFamily="2" charset="0"/>
              </a:rPr>
              <a:t>Time-Vary COX regression</a:t>
            </a:r>
            <a:r>
              <a:rPr lang="zh-CN" altLang="en-US" b="0" i="0" dirty="0">
                <a:solidFill>
                  <a:srgbClr val="252525"/>
                </a:solidFill>
                <a:effectLst/>
                <a:latin typeface="Roboto" panose="02000000000000000000" pitchFamily="2" charset="0"/>
              </a:rPr>
              <a:t>需要对数据集做相应调整。</a:t>
            </a:r>
            <a:endParaRPr lang="en-US" altLang="zh-CN" b="0" i="0" dirty="0">
              <a:solidFill>
                <a:srgbClr val="252525"/>
              </a:solidFill>
              <a:effectLst/>
              <a:latin typeface="Roboto" panose="02000000000000000000" pitchFamily="2" charset="0"/>
            </a:endParaRPr>
          </a:p>
          <a:p>
            <a:endParaRPr lang="en-US" altLang="zh-CN" b="1" dirty="0"/>
          </a:p>
          <a:p>
            <a:endParaRPr lang="zh-CN" altLang="en-US" dirty="0"/>
          </a:p>
        </p:txBody>
      </p:sp>
      <p:sp>
        <p:nvSpPr>
          <p:cNvPr id="3" name="文本框 2">
            <a:extLst>
              <a:ext uri="{FF2B5EF4-FFF2-40B4-BE49-F238E27FC236}">
                <a16:creationId xmlns:a16="http://schemas.microsoft.com/office/drawing/2014/main" id="{360C306C-D7E4-098D-ABEC-19E44040FBDF}"/>
              </a:ext>
            </a:extLst>
          </p:cNvPr>
          <p:cNvSpPr txBox="1"/>
          <p:nvPr/>
        </p:nvSpPr>
        <p:spPr>
          <a:xfrm>
            <a:off x="655721" y="2496553"/>
            <a:ext cx="9956132" cy="2585323"/>
          </a:xfrm>
          <a:prstGeom prst="rect">
            <a:avLst/>
          </a:prstGeom>
          <a:noFill/>
        </p:spPr>
        <p:txBody>
          <a:bodyPr wrap="square" rtlCol="0">
            <a:spAutoFit/>
          </a:bodyPr>
          <a:lstStyle/>
          <a:p>
            <a:r>
              <a:rPr lang="en-US" altLang="zh-CN" b="1" dirty="0"/>
              <a:t>Random survival forests</a:t>
            </a:r>
            <a:r>
              <a:rPr lang="zh-CN" altLang="en-US" b="1" dirty="0"/>
              <a:t>：</a:t>
            </a:r>
            <a:endParaRPr lang="en-US" altLang="zh-CN" b="1" dirty="0"/>
          </a:p>
          <a:p>
            <a:r>
              <a:rPr lang="zh-CN" altLang="en-US" b="0" i="0" dirty="0">
                <a:solidFill>
                  <a:srgbClr val="252525"/>
                </a:solidFill>
                <a:effectLst/>
                <a:latin typeface="Roboto" panose="02000000000000000000" pitchFamily="2" charset="0"/>
              </a:rPr>
              <a:t>随机生存森林被定义为一种构建累积风险函数的集成估计的树方法。从基础学习器（例如树）构建集成可以显着提高预测性能。</a:t>
            </a:r>
            <a:endParaRPr lang="en-US" altLang="zh-CN" b="0" i="0" dirty="0">
              <a:solidFill>
                <a:srgbClr val="252525"/>
              </a:solidFill>
              <a:effectLst/>
              <a:latin typeface="Roboto" panose="02000000000000000000" pitchFamily="2" charset="0"/>
            </a:endParaRPr>
          </a:p>
          <a:p>
            <a:r>
              <a:rPr lang="zh-CN" altLang="en-US" dirty="0">
                <a:solidFill>
                  <a:srgbClr val="252525"/>
                </a:solidFill>
                <a:latin typeface="Roboto" panose="02000000000000000000" pitchFamily="2" charset="0"/>
              </a:rPr>
              <a:t>特征：</a:t>
            </a:r>
            <a:endParaRPr lang="en-US" altLang="zh-CN" b="0" i="0" dirty="0">
              <a:solidFill>
                <a:srgbClr val="252525"/>
              </a:solidFill>
              <a:effectLst/>
              <a:latin typeface="Roboto" panose="02000000000000000000" pitchFamily="2" charset="0"/>
            </a:endParaRPr>
          </a:p>
          <a:p>
            <a:r>
              <a:rPr lang="zh-CN" altLang="en-US" dirty="0">
                <a:solidFill>
                  <a:srgbClr val="252525"/>
                </a:solidFill>
                <a:latin typeface="Roboto" panose="02000000000000000000" pitchFamily="2" charset="0"/>
              </a:rPr>
              <a:t>使用</a:t>
            </a:r>
            <a:r>
              <a:rPr lang="en-US" altLang="zh-CN" dirty="0">
                <a:solidFill>
                  <a:srgbClr val="252525"/>
                </a:solidFill>
                <a:latin typeface="Roboto" panose="02000000000000000000" pitchFamily="2" charset="0"/>
              </a:rPr>
              <a:t>RSF</a:t>
            </a:r>
            <a:r>
              <a:rPr lang="zh-CN" altLang="en-US" dirty="0">
                <a:solidFill>
                  <a:srgbClr val="252525"/>
                </a:solidFill>
                <a:latin typeface="Roboto" panose="02000000000000000000" pitchFamily="2" charset="0"/>
              </a:rPr>
              <a:t>使用</a:t>
            </a:r>
            <a:r>
              <a:rPr lang="zh-CN" altLang="en-US" b="1" dirty="0">
                <a:solidFill>
                  <a:srgbClr val="252525"/>
                </a:solidFill>
                <a:latin typeface="Roboto" panose="02000000000000000000" pitchFamily="2" charset="0"/>
              </a:rPr>
              <a:t>对数秩函数</a:t>
            </a:r>
            <a:r>
              <a:rPr lang="zh-CN" altLang="en-US" dirty="0">
                <a:solidFill>
                  <a:srgbClr val="252525"/>
                </a:solidFill>
                <a:latin typeface="Roboto" panose="02000000000000000000" pitchFamily="2" charset="0"/>
              </a:rPr>
              <a:t>作为分隔标准用户对随机森林计算，对于每个叶节点的累计风险，并在随后的集成中对其进行平均。</a:t>
            </a:r>
            <a:endParaRPr lang="en-US" altLang="zh-CN" dirty="0">
              <a:solidFill>
                <a:srgbClr val="252525"/>
              </a:solidFill>
              <a:latin typeface="Roboto" panose="02000000000000000000" pitchFamily="2" charset="0"/>
            </a:endParaRPr>
          </a:p>
          <a:p>
            <a:r>
              <a:rPr lang="zh-CN" altLang="en-US" dirty="0">
                <a:solidFill>
                  <a:srgbClr val="252525"/>
                </a:solidFill>
                <a:latin typeface="Roboto" panose="02000000000000000000" pitchFamily="2" charset="0"/>
              </a:rPr>
              <a:t>在每个叶节点的死亡数量大于等于预定数量的情况下，数会增长到完整大小。</a:t>
            </a:r>
            <a:endParaRPr lang="en-US" altLang="zh-CN" dirty="0">
              <a:solidFill>
                <a:srgbClr val="252525"/>
              </a:solidFill>
              <a:latin typeface="Roboto" panose="02000000000000000000" pitchFamily="2" charset="0"/>
            </a:endParaRPr>
          </a:p>
          <a:p>
            <a:endParaRPr lang="en-US" altLang="zh-CN" dirty="0"/>
          </a:p>
          <a:p>
            <a:endParaRPr lang="zh-CN" altLang="en-US" dirty="0"/>
          </a:p>
        </p:txBody>
      </p:sp>
    </p:spTree>
    <p:extLst>
      <p:ext uri="{BB962C8B-B14F-4D97-AF65-F5344CB8AC3E}">
        <p14:creationId xmlns:p14="http://schemas.microsoft.com/office/powerpoint/2010/main" val="242996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flipH="1">
            <a:off x="7930515" y="0"/>
            <a:ext cx="2011045" cy="6821805"/>
          </a:xfrm>
          <a:prstGeom prst="rect">
            <a:avLst/>
          </a:prstGeom>
        </p:spPr>
      </p:pic>
      <p:sp>
        <p:nvSpPr>
          <p:cNvPr id="19" name="椭圆 18"/>
          <p:cNvSpPr/>
          <p:nvPr/>
        </p:nvSpPr>
        <p:spPr>
          <a:xfrm flipH="1">
            <a:off x="7063105"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flipH="1">
            <a:off x="6303645"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721895" y="2704465"/>
            <a:ext cx="6341210" cy="212365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dirty="0">
                <a:solidFill>
                  <a:srgbClr val="435D9A"/>
                </a:solidFill>
                <a:cs typeface="+mn-ea"/>
                <a:sym typeface="+mn-lt"/>
              </a:rPr>
              <a:t>基于深度学习的生存分析方法</a:t>
            </a:r>
            <a:endParaRPr kumimoji="0" lang="zh-CN" altLang="en-US" sz="6600" b="1" i="0" u="none" strike="noStrike" kern="1200" cap="none" spc="0" normalizeH="0" baseline="0" noProof="0" dirty="0">
              <a:ln>
                <a:noFill/>
              </a:ln>
              <a:solidFill>
                <a:srgbClr val="435D9A"/>
              </a:solidFill>
              <a:effectLst/>
              <a:uLnTx/>
              <a:uFillTx/>
              <a:cs typeface="+mn-ea"/>
              <a:sym typeface="+mn-lt"/>
            </a:endParaRPr>
          </a:p>
        </p:txBody>
      </p:sp>
      <p:grpSp>
        <p:nvGrpSpPr>
          <p:cNvPr id="25" name="组合 24"/>
          <p:cNvGrpSpPr/>
          <p:nvPr/>
        </p:nvGrpSpPr>
        <p:grpSpPr>
          <a:xfrm>
            <a:off x="264160" y="826135"/>
            <a:ext cx="6531610" cy="459740"/>
            <a:chOff x="7967" y="598"/>
            <a:chExt cx="10286" cy="724"/>
          </a:xfrm>
        </p:grpSpPr>
        <p:sp>
          <p:nvSpPr>
            <p:cNvPr id="15" name="文本框 14"/>
            <p:cNvSpPr txBox="1"/>
            <p:nvPr/>
          </p:nvSpPr>
          <p:spPr>
            <a:xfrm>
              <a:off x="7967" y="598"/>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8" name="组合 77"/>
          <p:cNvGrpSpPr/>
          <p:nvPr/>
        </p:nvGrpSpPr>
        <p:grpSpPr>
          <a:xfrm>
            <a:off x="545465" y="187484"/>
            <a:ext cx="11071225" cy="6483032"/>
            <a:chOff x="1038" y="260"/>
            <a:chExt cx="17435" cy="10209"/>
          </a:xfrm>
        </p:grpSpPr>
        <p:sp>
          <p:nvSpPr>
            <p:cNvPr id="144" name="文本框 143"/>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32" name="组合 31"/>
          <p:cNvGrpSpPr/>
          <p:nvPr/>
        </p:nvGrpSpPr>
        <p:grpSpPr>
          <a:xfrm>
            <a:off x="2469515" y="1671955"/>
            <a:ext cx="2122170" cy="944880"/>
            <a:chOff x="14228" y="2682"/>
            <a:chExt cx="3342" cy="1488"/>
          </a:xfrm>
        </p:grpSpPr>
        <p:grpSp>
          <p:nvGrpSpPr>
            <p:cNvPr id="2" name="组合 1"/>
            <p:cNvGrpSpPr/>
            <p:nvPr/>
          </p:nvGrpSpPr>
          <p:grpSpPr>
            <a:xfrm>
              <a:off x="14228" y="2682"/>
              <a:ext cx="3343" cy="1489"/>
              <a:chOff x="14228" y="2672"/>
              <a:chExt cx="3343" cy="1489"/>
            </a:xfrm>
          </p:grpSpPr>
          <p:sp>
            <p:nvSpPr>
              <p:cNvPr id="4" name="圆角矩形 3"/>
              <p:cNvSpPr/>
              <p:nvPr/>
            </p:nvSpPr>
            <p:spPr>
              <a:xfrm>
                <a:off x="14228" y="2672"/>
                <a:ext cx="3343" cy="1489"/>
              </a:xfrm>
              <a:prstGeom prst="roundRect">
                <a:avLst>
                  <a:gd name="adj" fmla="val 0"/>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364" y="3103"/>
                <a:ext cx="3071" cy="62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cs typeface="+mn-ea"/>
                    <a:sym typeface="+mn-lt"/>
                  </a:rPr>
                  <a:t>PART &amp;</a:t>
                </a:r>
                <a:r>
                  <a:rPr lang="en-US" altLang="zh-CN" sz="2000" b="1" noProof="0" dirty="0">
                    <a:ln>
                      <a:noFill/>
                    </a:ln>
                    <a:solidFill>
                      <a:schemeClr val="bg1"/>
                    </a:solidFill>
                    <a:effectLst/>
                    <a:uLnTx/>
                    <a:uFillTx/>
                    <a:cs typeface="+mn-ea"/>
                    <a:sym typeface="+mn-lt"/>
                  </a:rPr>
                  <a:t>04</a:t>
                </a:r>
                <a:endParaRPr kumimoji="0" lang="en-US" altLang="zh-CN" sz="2000" b="1" i="0" u="none" strike="noStrike" kern="1200" cap="none" spc="0" normalizeH="0" baseline="0" noProof="0" dirty="0">
                  <a:ln>
                    <a:noFill/>
                  </a:ln>
                  <a:solidFill>
                    <a:schemeClr val="bg1"/>
                  </a:solidFill>
                  <a:effectLst/>
                  <a:uLnTx/>
                  <a:uFillTx/>
                  <a:cs typeface="+mn-ea"/>
                  <a:sym typeface="+mn-lt"/>
                </a:endParaRPr>
              </a:p>
            </p:txBody>
          </p:sp>
        </p:grpSp>
        <p:grpSp>
          <p:nvGrpSpPr>
            <p:cNvPr id="31" name="组合 30"/>
            <p:cNvGrpSpPr/>
            <p:nvPr/>
          </p:nvGrpSpPr>
          <p:grpSpPr>
            <a:xfrm>
              <a:off x="14362" y="2833"/>
              <a:ext cx="3103" cy="1188"/>
              <a:chOff x="14347" y="2698"/>
              <a:chExt cx="3103" cy="1188"/>
            </a:xfrm>
          </p:grpSpPr>
          <p:grpSp>
            <p:nvGrpSpPr>
              <p:cNvPr id="24" name="组合 23"/>
              <p:cNvGrpSpPr/>
              <p:nvPr/>
            </p:nvGrpSpPr>
            <p:grpSpPr>
              <a:xfrm>
                <a:off x="17296" y="2698"/>
                <a:ext cx="154" cy="1189"/>
                <a:chOff x="8961" y="3498"/>
                <a:chExt cx="154" cy="1189"/>
              </a:xfrm>
              <a:solidFill>
                <a:schemeClr val="bg1"/>
              </a:solidFill>
            </p:grpSpPr>
            <p:sp>
              <p:nvSpPr>
                <p:cNvPr id="22" name="任意多边形 21"/>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3" name="任意多边形 22"/>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nvGrpSpPr>
              <p:cNvPr id="28" name="组合 27"/>
              <p:cNvGrpSpPr/>
              <p:nvPr/>
            </p:nvGrpSpPr>
            <p:grpSpPr>
              <a:xfrm flipH="1">
                <a:off x="14347" y="2698"/>
                <a:ext cx="154" cy="1189"/>
                <a:chOff x="8961" y="3498"/>
                <a:chExt cx="154" cy="1189"/>
              </a:xfrm>
              <a:solidFill>
                <a:schemeClr val="bg1"/>
              </a:solidFill>
            </p:grpSpPr>
            <p:sp>
              <p:nvSpPr>
                <p:cNvPr id="29" name="任意多边形 28"/>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0" name="任意多边形 29"/>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spTree>
    <p:extLst>
      <p:ext uri="{BB962C8B-B14F-4D97-AF65-F5344CB8AC3E}">
        <p14:creationId xmlns:p14="http://schemas.microsoft.com/office/powerpoint/2010/main" val="12463731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3" presetClass="entr" presetSubtype="16"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plus(in)">
                                      <p:cBhvr>
                                        <p:cTn id="39"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1BB245-EB5F-CE44-6C09-456742F27CC0}"/>
              </a:ext>
            </a:extLst>
          </p:cNvPr>
          <p:cNvSpPr txBox="1"/>
          <p:nvPr/>
        </p:nvSpPr>
        <p:spPr>
          <a:xfrm>
            <a:off x="559468" y="583531"/>
            <a:ext cx="11405937" cy="2031325"/>
          </a:xfrm>
          <a:prstGeom prst="rect">
            <a:avLst/>
          </a:prstGeom>
          <a:noFill/>
        </p:spPr>
        <p:txBody>
          <a:bodyPr wrap="square" rtlCol="0">
            <a:spAutoFit/>
          </a:bodyPr>
          <a:lstStyle/>
          <a:p>
            <a:r>
              <a:rPr lang="zh-CN" altLang="en-US" dirty="0"/>
              <a:t>基于深度学习的生存分析方法</a:t>
            </a:r>
            <a:endParaRPr lang="en-US" altLang="zh-CN" dirty="0"/>
          </a:p>
          <a:p>
            <a:pPr marL="342900" indent="-342900">
              <a:buAutoNum type="arabicPeriod"/>
            </a:pPr>
            <a:r>
              <a:rPr lang="en-US" altLang="zh-CN" dirty="0"/>
              <a:t>Cox proportional hazard model</a:t>
            </a:r>
            <a:r>
              <a:rPr lang="zh-CN" altLang="en-US" dirty="0"/>
              <a:t>：</a:t>
            </a:r>
            <a:r>
              <a:rPr lang="en-US" altLang="zh-CN" dirty="0"/>
              <a:t>1. </a:t>
            </a:r>
            <a:r>
              <a:rPr lang="en-US" altLang="zh-CN" dirty="0" err="1"/>
              <a:t>DeepSurv</a:t>
            </a:r>
            <a:r>
              <a:rPr lang="en-US" altLang="zh-CN" dirty="0"/>
              <a:t> 2.Cox-nnet</a:t>
            </a:r>
          </a:p>
          <a:p>
            <a:pPr marL="342900" indent="-342900">
              <a:buAutoNum type="arabicPeriod"/>
            </a:pPr>
            <a:r>
              <a:rPr lang="zh-CN" altLang="en-US" dirty="0"/>
              <a:t>全参数生存模型：使用</a:t>
            </a:r>
            <a:r>
              <a:rPr lang="en-US" altLang="zh-CN" dirty="0"/>
              <a:t>RNN</a:t>
            </a:r>
            <a:r>
              <a:rPr lang="zh-CN" altLang="en-US" dirty="0"/>
              <a:t>顺序预测到下一个事件的时间分布。</a:t>
            </a:r>
            <a:r>
              <a:rPr lang="en-US" altLang="zh-CN" dirty="0"/>
              <a:t>1.</a:t>
            </a:r>
            <a:r>
              <a:rPr lang="en-US" altLang="zh-CN" b="1" i="0" dirty="0">
                <a:solidFill>
                  <a:srgbClr val="555555"/>
                </a:solidFill>
                <a:effectLst/>
                <a:latin typeface="Roboto" panose="02000000000000000000" pitchFamily="2" charset="0"/>
              </a:rPr>
              <a:t> RNN-SURV</a:t>
            </a:r>
            <a:r>
              <a:rPr lang="en-US" altLang="zh-CN" b="0" i="0" dirty="0">
                <a:solidFill>
                  <a:srgbClr val="555555"/>
                </a:solidFill>
                <a:effectLst/>
                <a:latin typeface="Roboto" panose="02000000000000000000" pitchFamily="2" charset="0"/>
              </a:rPr>
              <a:t>,2.</a:t>
            </a:r>
            <a:r>
              <a:rPr lang="en-US" altLang="zh-CN" b="1" i="0" dirty="0">
                <a:solidFill>
                  <a:srgbClr val="555555"/>
                </a:solidFill>
                <a:effectLst/>
                <a:latin typeface="Roboto" panose="02000000000000000000" pitchFamily="2" charset="0"/>
              </a:rPr>
              <a:t>Weibull Time-To-Event RNN</a:t>
            </a:r>
            <a:r>
              <a:rPr lang="en-US" altLang="zh-CN" b="0" i="0" dirty="0">
                <a:solidFill>
                  <a:srgbClr val="555555"/>
                </a:solidFill>
                <a:effectLst/>
                <a:latin typeface="Roboto" panose="02000000000000000000" pitchFamily="2" charset="0"/>
              </a:rPr>
              <a:t> </a:t>
            </a:r>
          </a:p>
          <a:p>
            <a:pPr marL="342900" indent="-342900">
              <a:buAutoNum type="arabicPeriod"/>
            </a:pPr>
            <a:r>
              <a:rPr lang="zh-CN" altLang="en-US" b="0" i="0" dirty="0">
                <a:solidFill>
                  <a:srgbClr val="252525"/>
                </a:solidFill>
                <a:effectLst/>
                <a:latin typeface="Roboto" panose="02000000000000000000" pitchFamily="2" charset="0"/>
              </a:rPr>
              <a:t>新的高级深度学习神经网络</a:t>
            </a:r>
            <a:r>
              <a:rPr lang="zh-CN" altLang="en-US" b="0" i="0" dirty="0">
                <a:solidFill>
                  <a:srgbClr val="555555"/>
                </a:solidFill>
                <a:effectLst/>
                <a:latin typeface="Roboto" panose="02000000000000000000" pitchFamily="2" charset="0"/>
              </a:rPr>
              <a:t>，</a:t>
            </a:r>
            <a:r>
              <a:rPr lang="en-US" altLang="zh-CN" b="0" i="0" dirty="0">
                <a:solidFill>
                  <a:srgbClr val="555555"/>
                </a:solidFill>
                <a:effectLst/>
                <a:latin typeface="Roboto" panose="02000000000000000000" pitchFamily="2" charset="0"/>
              </a:rPr>
              <a:t>1.DeepHit</a:t>
            </a:r>
            <a:r>
              <a:rPr lang="zh-CN" altLang="en-US" b="0" i="0" dirty="0">
                <a:solidFill>
                  <a:srgbClr val="555555"/>
                </a:solidFill>
                <a:effectLst/>
                <a:latin typeface="Roboto" panose="02000000000000000000" pitchFamily="2" charset="0"/>
              </a:rPr>
              <a:t>（用于处理具有竞争风险的生存数据）</a:t>
            </a:r>
            <a:endParaRPr lang="en-US" altLang="zh-CN" b="0" i="0" dirty="0">
              <a:solidFill>
                <a:srgbClr val="555555"/>
              </a:solidFill>
              <a:effectLst/>
              <a:latin typeface="Roboto" panose="02000000000000000000" pitchFamily="2" charset="0"/>
            </a:endParaRPr>
          </a:p>
          <a:p>
            <a:pPr marL="342900" indent="-342900">
              <a:buAutoNum type="arabicPeriod"/>
            </a:pPr>
            <a:endParaRPr lang="en-US" altLang="zh-CN" dirty="0">
              <a:solidFill>
                <a:srgbClr val="555555"/>
              </a:solidFill>
              <a:latin typeface="Roboto" panose="02000000000000000000" pitchFamily="2" charset="0"/>
            </a:endParaRPr>
          </a:p>
          <a:p>
            <a:endParaRPr lang="zh-CN" altLang="en-US" dirty="0"/>
          </a:p>
        </p:txBody>
      </p:sp>
      <p:pic>
        <p:nvPicPr>
          <p:cNvPr id="4" name="图片 3">
            <a:extLst>
              <a:ext uri="{FF2B5EF4-FFF2-40B4-BE49-F238E27FC236}">
                <a16:creationId xmlns:a16="http://schemas.microsoft.com/office/drawing/2014/main" id="{EC02F7C0-5D0C-D0B2-26FF-1C8AC5B44CA8}"/>
              </a:ext>
            </a:extLst>
          </p:cNvPr>
          <p:cNvPicPr>
            <a:picLocks noChangeAspect="1"/>
          </p:cNvPicPr>
          <p:nvPr/>
        </p:nvPicPr>
        <p:blipFill>
          <a:blip r:embed="rId2"/>
          <a:stretch>
            <a:fillRect/>
          </a:stretch>
        </p:blipFill>
        <p:spPr>
          <a:xfrm>
            <a:off x="1317458" y="2392550"/>
            <a:ext cx="7840078" cy="3881919"/>
          </a:xfrm>
          <a:prstGeom prst="rect">
            <a:avLst/>
          </a:prstGeom>
        </p:spPr>
      </p:pic>
    </p:spTree>
    <p:extLst>
      <p:ext uri="{BB962C8B-B14F-4D97-AF65-F5344CB8AC3E}">
        <p14:creationId xmlns:p14="http://schemas.microsoft.com/office/powerpoint/2010/main" val="351976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3A7DC1-6180-C202-4A07-FDF0A8F5A704}"/>
              </a:ext>
            </a:extLst>
          </p:cNvPr>
          <p:cNvSpPr txBox="1"/>
          <p:nvPr/>
        </p:nvSpPr>
        <p:spPr>
          <a:xfrm>
            <a:off x="385010" y="360947"/>
            <a:ext cx="11129211" cy="2031325"/>
          </a:xfrm>
          <a:prstGeom prst="rect">
            <a:avLst/>
          </a:prstGeom>
          <a:noFill/>
        </p:spPr>
        <p:txBody>
          <a:bodyPr wrap="square" rtlCol="0">
            <a:spAutoFit/>
          </a:bodyPr>
          <a:lstStyle/>
          <a:p>
            <a:r>
              <a:rPr lang="en-US" altLang="zh-CN" dirty="0" err="1"/>
              <a:t>DeepSurv</a:t>
            </a:r>
            <a:r>
              <a:rPr lang="zh-CN" altLang="en-US" dirty="0"/>
              <a:t>：</a:t>
            </a:r>
            <a:endParaRPr lang="en-US" altLang="zh-CN" dirty="0"/>
          </a:p>
          <a:p>
            <a:r>
              <a:rPr lang="en-US" altLang="zh-CN" b="0" i="0" dirty="0">
                <a:solidFill>
                  <a:srgbClr val="121212"/>
                </a:solidFill>
                <a:effectLst/>
                <a:latin typeface="-apple-system"/>
              </a:rPr>
              <a:t> </a:t>
            </a:r>
            <a:r>
              <a:rPr lang="en-US" altLang="zh-CN" b="0" i="0" dirty="0" err="1">
                <a:solidFill>
                  <a:srgbClr val="121212"/>
                </a:solidFill>
                <a:effectLst/>
                <a:latin typeface="-apple-system"/>
              </a:rPr>
              <a:t>Faraggi</a:t>
            </a:r>
            <a:r>
              <a:rPr lang="en-US" altLang="zh-CN" b="0" i="0" dirty="0">
                <a:solidFill>
                  <a:srgbClr val="121212"/>
                </a:solidFill>
                <a:effectLst/>
                <a:latin typeface="-apple-system"/>
              </a:rPr>
              <a:t>-Simon</a:t>
            </a:r>
            <a:r>
              <a:rPr lang="zh-CN" altLang="en-US" b="0" i="0" dirty="0">
                <a:solidFill>
                  <a:srgbClr val="121212"/>
                </a:solidFill>
                <a:effectLst/>
                <a:latin typeface="-apple-system"/>
              </a:rPr>
              <a:t>网络被视为</a:t>
            </a:r>
            <a:r>
              <a:rPr lang="en-US" altLang="zh-CN" b="0" i="0" dirty="0">
                <a:solidFill>
                  <a:srgbClr val="121212"/>
                </a:solidFill>
                <a:effectLst/>
                <a:latin typeface="-apple-system"/>
              </a:rPr>
              <a:t>Cox</a:t>
            </a:r>
            <a:r>
              <a:rPr lang="zh-CN" altLang="en-US" b="0" i="0" dirty="0">
                <a:solidFill>
                  <a:srgbClr val="121212"/>
                </a:solidFill>
                <a:effectLst/>
                <a:latin typeface="-apple-system"/>
              </a:rPr>
              <a:t>比例风险模型的非线性扩展。</a:t>
            </a:r>
            <a:r>
              <a:rPr lang="en-US" altLang="zh-CN" b="0" i="0" dirty="0" err="1">
                <a:solidFill>
                  <a:srgbClr val="121212"/>
                </a:solidFill>
                <a:effectLst/>
                <a:latin typeface="-apple-system"/>
              </a:rPr>
              <a:t>Faraggi</a:t>
            </a:r>
            <a:r>
              <a:rPr lang="en-US" altLang="zh-CN" b="0" i="0" dirty="0">
                <a:solidFill>
                  <a:srgbClr val="121212"/>
                </a:solidFill>
                <a:effectLst/>
                <a:latin typeface="-apple-system"/>
              </a:rPr>
              <a:t>-Simon</a:t>
            </a:r>
            <a:r>
              <a:rPr lang="zh-CN" altLang="en-US" b="0" i="0" dirty="0">
                <a:solidFill>
                  <a:srgbClr val="121212"/>
                </a:solidFill>
                <a:effectLst/>
                <a:latin typeface="-apple-system"/>
              </a:rPr>
              <a:t>网络的一个优点是</a:t>
            </a:r>
            <a:r>
              <a:rPr lang="zh-CN" altLang="en-US" b="1" i="0" dirty="0">
                <a:solidFill>
                  <a:srgbClr val="121212"/>
                </a:solidFill>
                <a:effectLst/>
                <a:latin typeface="-apple-system"/>
              </a:rPr>
              <a:t>无需对多个变量进行特征选择</a:t>
            </a:r>
            <a:r>
              <a:rPr lang="zh-CN" altLang="en-US" b="0" i="0" dirty="0">
                <a:solidFill>
                  <a:srgbClr val="121212"/>
                </a:solidFill>
                <a:effectLst/>
                <a:latin typeface="-apple-system"/>
              </a:rPr>
              <a:t>，就能实现预后的能力。 但是，</a:t>
            </a:r>
            <a:r>
              <a:rPr lang="en-US" altLang="zh-CN" b="0" i="0" dirty="0" err="1">
                <a:solidFill>
                  <a:srgbClr val="121212"/>
                </a:solidFill>
                <a:effectLst/>
                <a:latin typeface="-apple-system"/>
              </a:rPr>
              <a:t>Schwarzder</a:t>
            </a:r>
            <a:r>
              <a:rPr lang="zh-CN" altLang="en-US" b="0" i="0" dirty="0">
                <a:solidFill>
                  <a:srgbClr val="121212"/>
                </a:solidFill>
                <a:effectLst/>
                <a:latin typeface="-apple-system"/>
              </a:rPr>
              <a:t>其他人担心该模型在</a:t>
            </a:r>
            <a:r>
              <a:rPr lang="zh-CN" altLang="en-US" b="1" i="0" dirty="0">
                <a:solidFill>
                  <a:srgbClr val="121212"/>
                </a:solidFill>
                <a:effectLst/>
                <a:latin typeface="-apple-system"/>
              </a:rPr>
              <a:t>复杂的生物学预后功能上</a:t>
            </a:r>
            <a:r>
              <a:rPr lang="zh-CN" altLang="en-US" b="0" i="0" dirty="0">
                <a:solidFill>
                  <a:srgbClr val="121212"/>
                </a:solidFill>
                <a:effectLst/>
                <a:latin typeface="-apple-system"/>
              </a:rPr>
              <a:t>会产生过拟合，所以需要进一步验证来评估</a:t>
            </a:r>
            <a:r>
              <a:rPr lang="en-US" altLang="zh-CN" b="0" i="0" dirty="0" err="1">
                <a:solidFill>
                  <a:srgbClr val="121212"/>
                </a:solidFill>
                <a:effectLst/>
                <a:latin typeface="-apple-system"/>
              </a:rPr>
              <a:t>Faraggi</a:t>
            </a:r>
            <a:r>
              <a:rPr lang="en-US" altLang="zh-CN" b="0" i="0" dirty="0">
                <a:solidFill>
                  <a:srgbClr val="121212"/>
                </a:solidFill>
                <a:effectLst/>
                <a:latin typeface="-apple-system"/>
              </a:rPr>
              <a:t>-Simon</a:t>
            </a:r>
            <a:r>
              <a:rPr lang="zh-CN" altLang="en-US" b="0" i="0" dirty="0">
                <a:solidFill>
                  <a:srgbClr val="121212"/>
                </a:solidFill>
                <a:effectLst/>
                <a:latin typeface="-apple-system"/>
              </a:rPr>
              <a:t>网络的能力。</a:t>
            </a:r>
            <a:r>
              <a:rPr lang="en-US" altLang="zh-CN" dirty="0" err="1"/>
              <a:t>DeepSurv</a:t>
            </a:r>
            <a:r>
              <a:rPr lang="zh-CN" altLang="en-US" dirty="0"/>
              <a:t>可以视作对</a:t>
            </a:r>
            <a:r>
              <a:rPr lang="en-US" altLang="zh-CN" b="0" i="0" dirty="0" err="1">
                <a:solidFill>
                  <a:srgbClr val="121212"/>
                </a:solidFill>
                <a:effectLst/>
                <a:latin typeface="-apple-system"/>
              </a:rPr>
              <a:t>Faraggi</a:t>
            </a:r>
            <a:r>
              <a:rPr lang="en-US" altLang="zh-CN" b="0" i="0" dirty="0">
                <a:solidFill>
                  <a:srgbClr val="121212"/>
                </a:solidFill>
                <a:effectLst/>
                <a:latin typeface="-apple-system"/>
              </a:rPr>
              <a:t>-Simon</a:t>
            </a:r>
            <a:r>
              <a:rPr lang="zh-CN" altLang="en-US" b="0" i="0" dirty="0">
                <a:solidFill>
                  <a:srgbClr val="121212"/>
                </a:solidFill>
                <a:effectLst/>
                <a:latin typeface="-apple-system"/>
              </a:rPr>
              <a:t>网络的拓展，实验证明该网络能够准确地模拟患者的风险函数（拒绝了</a:t>
            </a:r>
            <a:r>
              <a:rPr lang="en-US" altLang="zh-CN" b="0" i="0" dirty="0" err="1">
                <a:solidFill>
                  <a:srgbClr val="121212"/>
                </a:solidFill>
                <a:effectLst/>
                <a:latin typeface="-apple-system"/>
              </a:rPr>
              <a:t>CoxPh</a:t>
            </a:r>
            <a:r>
              <a:rPr lang="zh-CN" altLang="en-US" b="0" i="0" dirty="0">
                <a:solidFill>
                  <a:srgbClr val="121212"/>
                </a:solidFill>
                <a:effectLst/>
                <a:latin typeface="-apple-system"/>
              </a:rPr>
              <a:t>中的危险函数是基危险函数与协变量的指数回归的乘积的假设）。</a:t>
            </a:r>
            <a:endParaRPr lang="en-US" altLang="zh-CN" b="0" i="0" dirty="0">
              <a:solidFill>
                <a:srgbClr val="121212"/>
              </a:solidFill>
              <a:effectLst/>
              <a:latin typeface="-apple-system"/>
            </a:endParaRPr>
          </a:p>
          <a:p>
            <a:endParaRPr lang="zh-CN" altLang="en-US" dirty="0"/>
          </a:p>
        </p:txBody>
      </p:sp>
      <p:pic>
        <p:nvPicPr>
          <p:cNvPr id="7" name="图片 6">
            <a:extLst>
              <a:ext uri="{FF2B5EF4-FFF2-40B4-BE49-F238E27FC236}">
                <a16:creationId xmlns:a16="http://schemas.microsoft.com/office/drawing/2014/main" id="{92F1F815-3DAA-E943-4060-FD40B81E60C4}"/>
              </a:ext>
            </a:extLst>
          </p:cNvPr>
          <p:cNvPicPr>
            <a:picLocks noChangeAspect="1"/>
          </p:cNvPicPr>
          <p:nvPr/>
        </p:nvPicPr>
        <p:blipFill>
          <a:blip r:embed="rId2"/>
          <a:stretch>
            <a:fillRect/>
          </a:stretch>
        </p:blipFill>
        <p:spPr>
          <a:xfrm>
            <a:off x="178468" y="2062162"/>
            <a:ext cx="7924800" cy="2733675"/>
          </a:xfrm>
          <a:prstGeom prst="rect">
            <a:avLst/>
          </a:prstGeom>
        </p:spPr>
      </p:pic>
      <p:pic>
        <p:nvPicPr>
          <p:cNvPr id="9" name="图片 8">
            <a:extLst>
              <a:ext uri="{FF2B5EF4-FFF2-40B4-BE49-F238E27FC236}">
                <a16:creationId xmlns:a16="http://schemas.microsoft.com/office/drawing/2014/main" id="{5AF925EE-9AB1-203D-5B4E-F81F2379461F}"/>
              </a:ext>
            </a:extLst>
          </p:cNvPr>
          <p:cNvPicPr>
            <a:picLocks noChangeAspect="1"/>
          </p:cNvPicPr>
          <p:nvPr/>
        </p:nvPicPr>
        <p:blipFill>
          <a:blip r:embed="rId3"/>
          <a:stretch>
            <a:fillRect/>
          </a:stretch>
        </p:blipFill>
        <p:spPr>
          <a:xfrm>
            <a:off x="385010" y="4795837"/>
            <a:ext cx="3581148" cy="1920522"/>
          </a:xfrm>
          <a:prstGeom prst="rect">
            <a:avLst/>
          </a:prstGeom>
        </p:spPr>
      </p:pic>
      <p:sp>
        <p:nvSpPr>
          <p:cNvPr id="10" name="文本框 9">
            <a:extLst>
              <a:ext uri="{FF2B5EF4-FFF2-40B4-BE49-F238E27FC236}">
                <a16:creationId xmlns:a16="http://schemas.microsoft.com/office/drawing/2014/main" id="{6367CF3B-270F-3C3F-6F93-E434E9C4E1FF}"/>
              </a:ext>
            </a:extLst>
          </p:cNvPr>
          <p:cNvSpPr txBox="1"/>
          <p:nvPr/>
        </p:nvSpPr>
        <p:spPr>
          <a:xfrm>
            <a:off x="4938963" y="3519237"/>
            <a:ext cx="4632158" cy="1477328"/>
          </a:xfrm>
          <a:prstGeom prst="rect">
            <a:avLst/>
          </a:prstGeom>
          <a:noFill/>
        </p:spPr>
        <p:txBody>
          <a:bodyPr wrap="square" rtlCol="0">
            <a:spAutoFit/>
          </a:bodyPr>
          <a:lstStyle/>
          <a:p>
            <a:r>
              <a:rPr lang="zh-CN" altLang="en-US" dirty="0"/>
              <a:t>也可在该损失函数中添加正则化项，为保持损失函数最小化，需要使得括号中的累计尽可能的大，即对于经历死亡事件的</a:t>
            </a:r>
            <a:r>
              <a:rPr lang="en-US" altLang="zh-CN" dirty="0"/>
              <a:t>subject </a:t>
            </a:r>
            <a:r>
              <a:rPr lang="en-US" altLang="zh-CN" dirty="0" err="1"/>
              <a:t>i</a:t>
            </a:r>
            <a:r>
              <a:rPr lang="zh-CN" altLang="en-US" dirty="0"/>
              <a:t>，尽可能增大其风险，而对于正在审查阶段还未死亡的</a:t>
            </a:r>
            <a:r>
              <a:rPr lang="en-US" altLang="zh-CN" dirty="0"/>
              <a:t>subject j</a:t>
            </a:r>
            <a:r>
              <a:rPr lang="zh-CN" altLang="en-US" dirty="0"/>
              <a:t>，尽可能减少其风险。</a:t>
            </a:r>
          </a:p>
        </p:txBody>
      </p:sp>
    </p:spTree>
    <p:extLst>
      <p:ext uri="{BB962C8B-B14F-4D97-AF65-F5344CB8AC3E}">
        <p14:creationId xmlns:p14="http://schemas.microsoft.com/office/powerpoint/2010/main" val="185444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653467-D50D-114E-5F59-066E6D912C07}"/>
              </a:ext>
            </a:extLst>
          </p:cNvPr>
          <p:cNvPicPr>
            <a:picLocks noChangeAspect="1"/>
          </p:cNvPicPr>
          <p:nvPr/>
        </p:nvPicPr>
        <p:blipFill>
          <a:blip r:embed="rId2"/>
          <a:stretch>
            <a:fillRect/>
          </a:stretch>
        </p:blipFill>
        <p:spPr>
          <a:xfrm>
            <a:off x="127836" y="231858"/>
            <a:ext cx="6657975" cy="3819525"/>
          </a:xfrm>
          <a:prstGeom prst="rect">
            <a:avLst/>
          </a:prstGeom>
        </p:spPr>
      </p:pic>
      <p:pic>
        <p:nvPicPr>
          <p:cNvPr id="5" name="图片 4">
            <a:extLst>
              <a:ext uri="{FF2B5EF4-FFF2-40B4-BE49-F238E27FC236}">
                <a16:creationId xmlns:a16="http://schemas.microsoft.com/office/drawing/2014/main" id="{26FDCFE5-DE3A-CCF0-D85D-0DFB9FA4F26E}"/>
              </a:ext>
            </a:extLst>
          </p:cNvPr>
          <p:cNvPicPr>
            <a:picLocks noChangeAspect="1"/>
          </p:cNvPicPr>
          <p:nvPr/>
        </p:nvPicPr>
        <p:blipFill>
          <a:blip r:embed="rId3"/>
          <a:stretch>
            <a:fillRect/>
          </a:stretch>
        </p:blipFill>
        <p:spPr>
          <a:xfrm>
            <a:off x="7671178" y="487278"/>
            <a:ext cx="3916612" cy="4253164"/>
          </a:xfrm>
          <a:prstGeom prst="rect">
            <a:avLst/>
          </a:prstGeom>
        </p:spPr>
      </p:pic>
      <p:sp>
        <p:nvSpPr>
          <p:cNvPr id="6" name="文本框 5">
            <a:extLst>
              <a:ext uri="{FF2B5EF4-FFF2-40B4-BE49-F238E27FC236}">
                <a16:creationId xmlns:a16="http://schemas.microsoft.com/office/drawing/2014/main" id="{B32FB9FB-853C-89DF-B13D-0289E5EE7D74}"/>
              </a:ext>
            </a:extLst>
          </p:cNvPr>
          <p:cNvSpPr txBox="1"/>
          <p:nvPr/>
        </p:nvSpPr>
        <p:spPr>
          <a:xfrm>
            <a:off x="818147" y="4277226"/>
            <a:ext cx="4944979" cy="369332"/>
          </a:xfrm>
          <a:prstGeom prst="rect">
            <a:avLst/>
          </a:prstGeom>
          <a:noFill/>
        </p:spPr>
        <p:txBody>
          <a:bodyPr wrap="square" rtlCol="0">
            <a:spAutoFit/>
          </a:bodyPr>
          <a:lstStyle/>
          <a:p>
            <a:r>
              <a:rPr lang="en-US" altLang="zh-CN" dirty="0"/>
              <a:t>https://github.com/havakv/pycox</a:t>
            </a:r>
            <a:endParaRPr lang="zh-CN" altLang="en-US" dirty="0"/>
          </a:p>
        </p:txBody>
      </p:sp>
    </p:spTree>
    <p:extLst>
      <p:ext uri="{BB962C8B-B14F-4D97-AF65-F5344CB8AC3E}">
        <p14:creationId xmlns:p14="http://schemas.microsoft.com/office/powerpoint/2010/main" val="281720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37FEB6-FFAC-89CB-48B3-59F30FDC4097}"/>
              </a:ext>
            </a:extLst>
          </p:cNvPr>
          <p:cNvSpPr txBox="1"/>
          <p:nvPr/>
        </p:nvSpPr>
        <p:spPr>
          <a:xfrm>
            <a:off x="270710" y="487279"/>
            <a:ext cx="9492915" cy="3416320"/>
          </a:xfrm>
          <a:prstGeom prst="rect">
            <a:avLst/>
          </a:prstGeom>
          <a:noFill/>
        </p:spPr>
        <p:txBody>
          <a:bodyPr wrap="square" rtlCol="0">
            <a:spAutoFit/>
          </a:bodyPr>
          <a:lstStyle/>
          <a:p>
            <a:r>
              <a:rPr lang="en-US" altLang="zh-CN" dirty="0" err="1"/>
              <a:t>DeepHit</a:t>
            </a:r>
            <a:r>
              <a:rPr lang="en-US" altLang="zh-CN" dirty="0"/>
              <a:t>:</a:t>
            </a:r>
          </a:p>
          <a:p>
            <a:r>
              <a:rPr lang="zh-CN" altLang="en-US" dirty="0"/>
              <a:t>直接学习生存时间分布深度神经网络，对于潜在随件过程不做任何形式的假设。</a:t>
            </a:r>
            <a:r>
              <a:rPr lang="zh-CN" altLang="en-US" b="0" i="0" dirty="0">
                <a:solidFill>
                  <a:srgbClr val="252525"/>
                </a:solidFill>
                <a:effectLst/>
                <a:latin typeface="Roboto" panose="02000000000000000000" pitchFamily="2" charset="0"/>
              </a:rPr>
              <a:t>模型的参数以及随机过程的形式都取决于用于生存分析的特定数据集的协变量。</a:t>
            </a:r>
            <a:endParaRPr lang="en-US" altLang="zh-CN" b="0" i="0" dirty="0">
              <a:solidFill>
                <a:srgbClr val="252525"/>
              </a:solidFill>
              <a:effectLst/>
              <a:latin typeface="Roboto" panose="02000000000000000000" pitchFamily="2" charset="0"/>
            </a:endParaRPr>
          </a:p>
          <a:p>
            <a:r>
              <a:rPr lang="zh-CN" altLang="en-US" dirty="0">
                <a:solidFill>
                  <a:srgbClr val="252525"/>
                </a:solidFill>
                <a:latin typeface="Roboto" panose="02000000000000000000" pitchFamily="2" charset="0"/>
              </a:rPr>
              <a:t>该模型包含两个部分，第一部分为共享子网络与一系列的基于特定原因的子网，该类结构使得其不但能够处理单一死亡事件也能够处理。（</a:t>
            </a:r>
            <a:r>
              <a:rPr lang="zh-CN" altLang="en-US" b="0" i="0" dirty="0">
                <a:solidFill>
                  <a:srgbClr val="555555"/>
                </a:solidFill>
                <a:effectLst/>
                <a:latin typeface="Roboto" panose="02000000000000000000" pitchFamily="2" charset="0"/>
              </a:rPr>
              <a:t>今为止使用的数据集描述了一个单一的风险，即违约风险。未体验感兴趣事件的客户将被审查。审查的原因可能是没有经历过感兴趣的事件，也可能是发生了另一件事，也导致观察结束，但不是生存分析感兴趣的事件</a:t>
            </a:r>
            <a:r>
              <a:rPr lang="zh-CN" altLang="en-US" dirty="0">
                <a:solidFill>
                  <a:srgbClr val="252525"/>
                </a:solidFill>
                <a:latin typeface="Roboto" panose="02000000000000000000" pitchFamily="2" charset="0"/>
              </a:rPr>
              <a:t>）</a:t>
            </a:r>
            <a:endParaRPr lang="en-US" altLang="zh-CN" dirty="0">
              <a:solidFill>
                <a:srgbClr val="252525"/>
              </a:solidFill>
              <a:latin typeface="Roboto" panose="02000000000000000000" pitchFamily="2" charset="0"/>
            </a:endParaRPr>
          </a:p>
          <a:p>
            <a:r>
              <a:rPr lang="zh-CN" altLang="en-US" b="0" i="0" dirty="0">
                <a:solidFill>
                  <a:srgbClr val="555555"/>
                </a:solidFill>
                <a:effectLst/>
                <a:latin typeface="Roboto" panose="02000000000000000000" pitchFamily="2" charset="0"/>
              </a:rPr>
              <a:t>为了应对竞争风险，</a:t>
            </a:r>
            <a:r>
              <a:rPr lang="en-US" altLang="zh-CN" b="0" i="0" dirty="0" err="1">
                <a:solidFill>
                  <a:srgbClr val="555555"/>
                </a:solidFill>
                <a:effectLst/>
                <a:latin typeface="Roboto" panose="02000000000000000000" pitchFamily="2" charset="0"/>
              </a:rPr>
              <a:t>DeepHit</a:t>
            </a:r>
            <a:r>
              <a:rPr lang="en-US" altLang="zh-CN" b="0" i="0" dirty="0">
                <a:solidFill>
                  <a:srgbClr val="555555"/>
                </a:solidFill>
                <a:effectLst/>
                <a:latin typeface="Roboto" panose="02000000000000000000" pitchFamily="2" charset="0"/>
              </a:rPr>
              <a:t> </a:t>
            </a:r>
            <a:r>
              <a:rPr lang="zh-CN" altLang="en-US" b="0" i="0" dirty="0">
                <a:solidFill>
                  <a:srgbClr val="555555"/>
                </a:solidFill>
                <a:effectLst/>
                <a:latin typeface="Roboto" panose="02000000000000000000" pitchFamily="2" charset="0"/>
              </a:rPr>
              <a:t>提供了灵活的多任务学习架构。多任务学习最初是受到人类学习活动的启发。人们经常应用从以前的任务中学到的知识来帮助学习新的任务。在深度学习模型的背景下，可以训练多个模型，每个模型只学习一个任务 。如果这多个任务相互关联，可以使用多任务学习模型，旨在通过并行使用在相关任务学习过程中获得的知识来改进模型的学习</a:t>
            </a:r>
            <a:r>
              <a:rPr lang="en-US" altLang="zh-CN" b="0" i="0" dirty="0">
                <a:solidFill>
                  <a:srgbClr val="555555"/>
                </a:solidFill>
                <a:effectLst/>
                <a:latin typeface="Roboto" panose="02000000000000000000" pitchFamily="2" charset="0"/>
              </a:rPr>
              <a:t>.</a:t>
            </a:r>
            <a:endParaRPr lang="zh-CN" altLang="en-US" dirty="0"/>
          </a:p>
        </p:txBody>
      </p:sp>
      <p:pic>
        <p:nvPicPr>
          <p:cNvPr id="5" name="图片 4">
            <a:extLst>
              <a:ext uri="{FF2B5EF4-FFF2-40B4-BE49-F238E27FC236}">
                <a16:creationId xmlns:a16="http://schemas.microsoft.com/office/drawing/2014/main" id="{8C86EFFC-70C8-7594-195A-5A159739452F}"/>
              </a:ext>
            </a:extLst>
          </p:cNvPr>
          <p:cNvPicPr>
            <a:picLocks noChangeAspect="1"/>
          </p:cNvPicPr>
          <p:nvPr/>
        </p:nvPicPr>
        <p:blipFill>
          <a:blip r:embed="rId2"/>
          <a:stretch>
            <a:fillRect/>
          </a:stretch>
        </p:blipFill>
        <p:spPr>
          <a:xfrm>
            <a:off x="553453" y="4093662"/>
            <a:ext cx="3567362" cy="1519069"/>
          </a:xfrm>
          <a:prstGeom prst="rect">
            <a:avLst/>
          </a:prstGeom>
        </p:spPr>
      </p:pic>
    </p:spTree>
    <p:extLst>
      <p:ext uri="{BB962C8B-B14F-4D97-AF65-F5344CB8AC3E}">
        <p14:creationId xmlns:p14="http://schemas.microsoft.com/office/powerpoint/2010/main" val="45842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组合 8"/>
          <p:cNvGrpSpPr/>
          <p:nvPr/>
        </p:nvGrpSpPr>
        <p:grpSpPr>
          <a:xfrm>
            <a:off x="0" y="4846320"/>
            <a:ext cx="12192000" cy="2010410"/>
            <a:chOff x="0" y="7632"/>
            <a:chExt cx="21462" cy="3166"/>
          </a:xfrm>
        </p:grpSpPr>
        <p:pic>
          <p:nvPicPr>
            <p:cNvPr id="7" name="图片 6" descr="组 2"/>
            <p:cNvPicPr>
              <a:picLocks noChangeAspect="1"/>
            </p:cNvPicPr>
            <p:nvPr/>
          </p:nvPicPr>
          <p:blipFill>
            <a:blip r:embed="rId3"/>
            <a:stretch>
              <a:fillRect/>
            </a:stretch>
          </p:blipFill>
          <p:spPr>
            <a:xfrm rot="5400000">
              <a:off x="3788" y="3844"/>
              <a:ext cx="3167" cy="10743"/>
            </a:xfrm>
            <a:prstGeom prst="rect">
              <a:avLst/>
            </a:prstGeom>
          </p:spPr>
        </p:pic>
        <p:pic>
          <p:nvPicPr>
            <p:cNvPr id="8" name="图片 7" descr="组 2"/>
            <p:cNvPicPr>
              <a:picLocks noChangeAspect="1"/>
            </p:cNvPicPr>
            <p:nvPr/>
          </p:nvPicPr>
          <p:blipFill>
            <a:blip r:embed="rId3"/>
            <a:stretch>
              <a:fillRect/>
            </a:stretch>
          </p:blipFill>
          <p:spPr>
            <a:xfrm rot="5400000">
              <a:off x="14508" y="3844"/>
              <a:ext cx="3167" cy="10743"/>
            </a:xfrm>
            <a:prstGeom prst="rect">
              <a:avLst/>
            </a:prstGeom>
          </p:spPr>
        </p:pic>
      </p:grpSp>
      <p:sp>
        <p:nvSpPr>
          <p:cNvPr id="6" name="同心圆 5"/>
          <p:cNvSpPr/>
          <p:nvPr/>
        </p:nvSpPr>
        <p:spPr>
          <a:xfrm>
            <a:off x="524510" y="-2142490"/>
            <a:ext cx="11142980" cy="11142980"/>
          </a:xfrm>
          <a:prstGeom prst="donut">
            <a:avLst>
              <a:gd name="adj" fmla="val 5786"/>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nvSpPr>
        <p:spPr>
          <a:xfrm rot="2700000">
            <a:off x="1429385" y="-1237615"/>
            <a:ext cx="9333230" cy="9333230"/>
          </a:xfrm>
          <a:prstGeom prst="ellipse">
            <a:avLst/>
          </a:prstGeom>
          <a:solidFill>
            <a:schemeClr val="bg1"/>
          </a:solidFill>
          <a:ln>
            <a:noFill/>
          </a:ln>
          <a:effectLst>
            <a:outerShdw blurRad="889000" sx="112000" sy="11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5" name="组合 144"/>
          <p:cNvGrpSpPr/>
          <p:nvPr/>
        </p:nvGrpSpPr>
        <p:grpSpPr>
          <a:xfrm>
            <a:off x="560705" y="165100"/>
            <a:ext cx="11071225" cy="6482715"/>
            <a:chOff x="1038" y="260"/>
            <a:chExt cx="17435" cy="10209"/>
          </a:xfrm>
        </p:grpSpPr>
        <p:sp>
          <p:nvSpPr>
            <p:cNvPr id="146" name="文本框 145"/>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商业计划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商业策划 </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项目计划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创业计划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融资计划书 </a:t>
              </a:r>
            </a:p>
          </p:txBody>
        </p:sp>
        <p:sp>
          <p:nvSpPr>
            <p:cNvPr id="147" name="文本框 14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endParaRPr kumimoji="0" sz="1200" b="0" i="0" u="none" strike="noStrike" kern="1200" cap="none" spc="0" normalizeH="0" baseline="0" noProof="0" dirty="0">
                <a:ln>
                  <a:noFill/>
                </a:ln>
                <a:solidFill>
                  <a:schemeClr val="tx1"/>
                </a:solidFill>
                <a:effectLst/>
                <a:uLnTx/>
                <a:uFillTx/>
                <a:cs typeface="+mn-ea"/>
                <a:sym typeface="+mn-lt"/>
              </a:endParaRPr>
            </a:p>
          </p:txBody>
        </p:sp>
      </p:grpSp>
      <p:grpSp>
        <p:nvGrpSpPr>
          <p:cNvPr id="25" name="组合 24"/>
          <p:cNvGrpSpPr/>
          <p:nvPr/>
        </p:nvGrpSpPr>
        <p:grpSpPr>
          <a:xfrm>
            <a:off x="2725738" y="1099185"/>
            <a:ext cx="6532245" cy="460375"/>
            <a:chOff x="7967" y="598"/>
            <a:chExt cx="10287" cy="725"/>
          </a:xfrm>
        </p:grpSpPr>
        <p:sp>
          <p:nvSpPr>
            <p:cNvPr id="15" name="文本框 14"/>
            <p:cNvSpPr txBox="1"/>
            <p:nvPr/>
          </p:nvSpPr>
          <p:spPr>
            <a:xfrm>
              <a:off x="7967" y="598"/>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rgbClr val="435D9A"/>
                  </a:solidFill>
                  <a:cs typeface="+mn-ea"/>
                  <a:sym typeface="+mn-lt"/>
                </a:rPr>
                <a:t>标题目录</a:t>
              </a: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1712746" y="2141273"/>
            <a:ext cx="4145939" cy="1322908"/>
            <a:chOff x="1696236" y="2156513"/>
            <a:chExt cx="4145939" cy="1322908"/>
          </a:xfrm>
        </p:grpSpPr>
        <p:grpSp>
          <p:nvGrpSpPr>
            <p:cNvPr id="11" name="组合 10"/>
            <p:cNvGrpSpPr/>
            <p:nvPr/>
          </p:nvGrpSpPr>
          <p:grpSpPr>
            <a:xfrm>
              <a:off x="1696236" y="2156513"/>
              <a:ext cx="4145939" cy="1322908"/>
              <a:chOff x="1711851" y="1301797"/>
              <a:chExt cx="13064769" cy="4168774"/>
            </a:xfrm>
          </p:grpSpPr>
          <p:sp>
            <p:nvSpPr>
              <p:cNvPr id="12" name="矩形 11"/>
              <p:cNvSpPr/>
              <p:nvPr/>
            </p:nvSpPr>
            <p:spPr>
              <a:xfrm>
                <a:off x="1711851" y="1301797"/>
                <a:ext cx="13064769" cy="4168774"/>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nvGrpSpPr>
              <p:cNvPr id="13" name="组合 12"/>
              <p:cNvGrpSpPr/>
              <p:nvPr/>
            </p:nvGrpSpPr>
            <p:grpSpPr>
              <a:xfrm>
                <a:off x="1913270" y="1554164"/>
                <a:ext cx="12638213" cy="3730624"/>
                <a:chOff x="1676400" y="1770052"/>
                <a:chExt cx="13353917" cy="3941890"/>
              </a:xfrm>
            </p:grpSpPr>
            <p:sp>
              <p:nvSpPr>
                <p:cNvPr id="19" name="任意多边形 18"/>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0" name="任意多边形 19"/>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1" name="任意多边形 20"/>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2" name="任意多边形 21"/>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nvGrpSpPr>
            <p:cNvPr id="23" name="组合 22"/>
            <p:cNvGrpSpPr/>
            <p:nvPr/>
          </p:nvGrpSpPr>
          <p:grpSpPr>
            <a:xfrm>
              <a:off x="2032768" y="2528513"/>
              <a:ext cx="3766991" cy="635450"/>
              <a:chOff x="2976152" y="4708118"/>
              <a:chExt cx="3766991" cy="635450"/>
            </a:xfrm>
          </p:grpSpPr>
          <p:sp>
            <p:nvSpPr>
              <p:cNvPr id="24" name="文本框 23"/>
              <p:cNvSpPr txBox="1"/>
              <p:nvPr/>
            </p:nvSpPr>
            <p:spPr>
              <a:xfrm>
                <a:off x="2976152" y="5067978"/>
                <a:ext cx="3766991"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noProof="0" dirty="0">
                  <a:ln>
                    <a:noFill/>
                  </a:ln>
                  <a:solidFill>
                    <a:schemeClr val="tx1"/>
                  </a:solidFill>
                  <a:effectLst/>
                  <a:uLnTx/>
                  <a:uFillTx/>
                  <a:cs typeface="+mn-ea"/>
                  <a:sym typeface="+mn-lt"/>
                </a:endParaRPr>
              </a:p>
            </p:txBody>
          </p:sp>
          <p:sp>
            <p:nvSpPr>
              <p:cNvPr id="26" name="文本框 25"/>
              <p:cNvSpPr txBox="1"/>
              <p:nvPr/>
            </p:nvSpPr>
            <p:spPr>
              <a:xfrm>
                <a:off x="2976152" y="4708118"/>
                <a:ext cx="2589170"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rgbClr val="435D9A"/>
                    </a:solidFill>
                    <a:cs typeface="+mn-ea"/>
                    <a:sym typeface="+mn-lt"/>
                  </a:rPr>
                  <a:t>01. </a:t>
                </a:r>
                <a:r>
                  <a:rPr lang="zh-CN" altLang="en-US" sz="2400" b="1" dirty="0">
                    <a:solidFill>
                      <a:srgbClr val="435D9A"/>
                    </a:solidFill>
                    <a:cs typeface="+mn-ea"/>
                    <a:sym typeface="+mn-lt"/>
                  </a:rPr>
                  <a:t>生存分析背景</a:t>
                </a:r>
              </a:p>
            </p:txBody>
          </p:sp>
        </p:grpSp>
      </p:grpSp>
      <p:grpSp>
        <p:nvGrpSpPr>
          <p:cNvPr id="27" name="组合 26"/>
          <p:cNvGrpSpPr/>
          <p:nvPr/>
        </p:nvGrpSpPr>
        <p:grpSpPr>
          <a:xfrm>
            <a:off x="1692016" y="3925253"/>
            <a:ext cx="4145939" cy="1322705"/>
            <a:chOff x="1688976" y="2170100"/>
            <a:chExt cx="4145939" cy="1322908"/>
          </a:xfrm>
        </p:grpSpPr>
        <p:grpSp>
          <p:nvGrpSpPr>
            <p:cNvPr id="28" name="组合 27"/>
            <p:cNvGrpSpPr/>
            <p:nvPr/>
          </p:nvGrpSpPr>
          <p:grpSpPr>
            <a:xfrm>
              <a:off x="1688976" y="2170100"/>
              <a:ext cx="4145939" cy="1322908"/>
              <a:chOff x="1688973" y="1344613"/>
              <a:chExt cx="13064769" cy="4168774"/>
            </a:xfrm>
          </p:grpSpPr>
          <p:sp>
            <p:nvSpPr>
              <p:cNvPr id="29" name="矩形 28"/>
              <p:cNvSpPr/>
              <p:nvPr/>
            </p:nvSpPr>
            <p:spPr>
              <a:xfrm>
                <a:off x="1688973" y="1344613"/>
                <a:ext cx="13064769" cy="4168774"/>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nvGrpSpPr>
              <p:cNvPr id="30" name="组合 29"/>
              <p:cNvGrpSpPr/>
              <p:nvPr/>
            </p:nvGrpSpPr>
            <p:grpSpPr>
              <a:xfrm>
                <a:off x="1913270" y="1554164"/>
                <a:ext cx="12638213" cy="3730624"/>
                <a:chOff x="1676400" y="1770052"/>
                <a:chExt cx="13353917" cy="3941890"/>
              </a:xfrm>
            </p:grpSpPr>
            <p:sp>
              <p:nvSpPr>
                <p:cNvPr id="31" name="任意多边形 30"/>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2" name="任意多边形 31"/>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3" name="任意多边形 32"/>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4" name="任意多边形 33"/>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nvGrpSpPr>
            <p:cNvPr id="35" name="组合 34"/>
            <p:cNvGrpSpPr/>
            <p:nvPr/>
          </p:nvGrpSpPr>
          <p:grpSpPr>
            <a:xfrm>
              <a:off x="2032768" y="2528513"/>
              <a:ext cx="3802147" cy="737368"/>
              <a:chOff x="2976152" y="4708118"/>
              <a:chExt cx="3802147" cy="737368"/>
            </a:xfrm>
          </p:grpSpPr>
          <p:sp>
            <p:nvSpPr>
              <p:cNvPr id="36" name="文本框 35"/>
              <p:cNvSpPr txBox="1"/>
              <p:nvPr/>
            </p:nvSpPr>
            <p:spPr>
              <a:xfrm>
                <a:off x="3011308" y="5169854"/>
                <a:ext cx="3766991" cy="2756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noProof="0" dirty="0">
                  <a:ln>
                    <a:noFill/>
                  </a:ln>
                  <a:solidFill>
                    <a:srgbClr val="435D9A"/>
                  </a:solidFill>
                  <a:effectLst/>
                  <a:uLnTx/>
                  <a:uFillTx/>
                  <a:cs typeface="+mn-ea"/>
                  <a:sym typeface="+mn-lt"/>
                </a:endParaRPr>
              </a:p>
            </p:txBody>
          </p:sp>
          <p:sp>
            <p:nvSpPr>
              <p:cNvPr id="37" name="文本框 36"/>
              <p:cNvSpPr txBox="1"/>
              <p:nvPr/>
            </p:nvSpPr>
            <p:spPr>
              <a:xfrm>
                <a:off x="2976152" y="4708118"/>
                <a:ext cx="3204723" cy="461736"/>
              </a:xfrm>
              <a:prstGeom prst="rect">
                <a:avLst/>
              </a:prstGeom>
              <a:noFill/>
            </p:spPr>
            <p:txBody>
              <a:bodyPr wrap="none" rtlCol="0">
                <a:spAutoFit/>
                <a:scene3d>
                  <a:camera prst="orthographicFront"/>
                  <a:lightRig rig="threePt" dir="t"/>
                </a:scene3d>
                <a:sp3d contourW="12700"/>
              </a:bodyPr>
              <a:lstStyle>
                <a:defPPr>
                  <a:defRPr lang="zh-CN"/>
                </a:defPPr>
                <a:lvl1pPr>
                  <a:defRPr sz="2400" b="1">
                    <a:solidFill>
                      <a:srgbClr val="435D9A"/>
                    </a:solidFill>
                    <a:cs typeface="+mn-ea"/>
                  </a:defRPr>
                </a:lvl1pPr>
              </a:lstStyle>
              <a:p>
                <a:r>
                  <a:rPr lang="en-US" altLang="zh-CN" dirty="0">
                    <a:sym typeface="+mn-lt"/>
                  </a:rPr>
                  <a:t>03. </a:t>
                </a:r>
                <a:r>
                  <a:rPr lang="zh-CN" altLang="en-US" dirty="0">
                    <a:sym typeface="+mn-lt"/>
                  </a:rPr>
                  <a:t>传统生存分析方法</a:t>
                </a:r>
              </a:p>
            </p:txBody>
          </p:sp>
        </p:grpSp>
      </p:grpSp>
      <p:grpSp>
        <p:nvGrpSpPr>
          <p:cNvPr id="38" name="组合 37"/>
          <p:cNvGrpSpPr/>
          <p:nvPr/>
        </p:nvGrpSpPr>
        <p:grpSpPr>
          <a:xfrm>
            <a:off x="6372736" y="2126916"/>
            <a:ext cx="4145939" cy="1322908"/>
            <a:chOff x="1688976" y="2142156"/>
            <a:chExt cx="4145939" cy="1322908"/>
          </a:xfrm>
        </p:grpSpPr>
        <p:grpSp>
          <p:nvGrpSpPr>
            <p:cNvPr id="39" name="组合 38"/>
            <p:cNvGrpSpPr/>
            <p:nvPr/>
          </p:nvGrpSpPr>
          <p:grpSpPr>
            <a:xfrm>
              <a:off x="1688976" y="2142156"/>
              <a:ext cx="4145939" cy="1322908"/>
              <a:chOff x="1688973" y="1256555"/>
              <a:chExt cx="13064769" cy="4168774"/>
            </a:xfrm>
          </p:grpSpPr>
          <p:sp>
            <p:nvSpPr>
              <p:cNvPr id="40" name="矩形 39"/>
              <p:cNvSpPr/>
              <p:nvPr/>
            </p:nvSpPr>
            <p:spPr>
              <a:xfrm>
                <a:off x="1688973" y="1256555"/>
                <a:ext cx="13064769" cy="4168774"/>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nvGrpSpPr>
              <p:cNvPr id="41" name="组合 40"/>
              <p:cNvGrpSpPr/>
              <p:nvPr/>
            </p:nvGrpSpPr>
            <p:grpSpPr>
              <a:xfrm>
                <a:off x="1913270" y="1554164"/>
                <a:ext cx="12638213" cy="3730624"/>
                <a:chOff x="1676400" y="1770052"/>
                <a:chExt cx="13353917" cy="3941890"/>
              </a:xfrm>
            </p:grpSpPr>
            <p:sp>
              <p:nvSpPr>
                <p:cNvPr id="42" name="任意多边形 41"/>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43" name="任意多边形 42"/>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44" name="任意多边形 43"/>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45" name="任意多边形 44"/>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nvGrpSpPr>
            <p:cNvPr id="46" name="组合 45"/>
            <p:cNvGrpSpPr/>
            <p:nvPr/>
          </p:nvGrpSpPr>
          <p:grpSpPr>
            <a:xfrm>
              <a:off x="2032768" y="2528513"/>
              <a:ext cx="3766991" cy="635450"/>
              <a:chOff x="2976152" y="4708118"/>
              <a:chExt cx="3766991" cy="635450"/>
            </a:xfrm>
          </p:grpSpPr>
          <p:sp>
            <p:nvSpPr>
              <p:cNvPr id="47" name="文本框 46"/>
              <p:cNvSpPr txBox="1"/>
              <p:nvPr/>
            </p:nvSpPr>
            <p:spPr>
              <a:xfrm>
                <a:off x="2976152" y="5067978"/>
                <a:ext cx="3766991"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noProof="0" dirty="0">
                  <a:ln>
                    <a:noFill/>
                  </a:ln>
                  <a:solidFill>
                    <a:srgbClr val="435D9A"/>
                  </a:solidFill>
                  <a:effectLst/>
                  <a:uLnTx/>
                  <a:uFillTx/>
                  <a:cs typeface="+mn-ea"/>
                  <a:sym typeface="+mn-lt"/>
                </a:endParaRPr>
              </a:p>
            </p:txBody>
          </p:sp>
          <p:sp>
            <p:nvSpPr>
              <p:cNvPr id="49" name="文本框 48"/>
              <p:cNvSpPr txBox="1"/>
              <p:nvPr/>
            </p:nvSpPr>
            <p:spPr>
              <a:xfrm>
                <a:off x="2976152" y="4708118"/>
                <a:ext cx="3204723" cy="461665"/>
              </a:xfrm>
              <a:prstGeom prst="rect">
                <a:avLst/>
              </a:prstGeom>
              <a:noFill/>
            </p:spPr>
            <p:txBody>
              <a:bodyPr wrap="none" rtlCol="0">
                <a:spAutoFit/>
                <a:scene3d>
                  <a:camera prst="orthographicFront"/>
                  <a:lightRig rig="threePt" dir="t"/>
                </a:scene3d>
                <a:sp3d contourW="12700"/>
              </a:bodyPr>
              <a:lstStyle>
                <a:defPPr>
                  <a:defRPr lang="zh-CN"/>
                </a:defPPr>
                <a:lvl1pPr>
                  <a:defRPr sz="2400" b="1">
                    <a:solidFill>
                      <a:srgbClr val="435D9A"/>
                    </a:solidFill>
                    <a:cs typeface="+mn-ea"/>
                  </a:defRPr>
                </a:lvl1pPr>
              </a:lstStyle>
              <a:p>
                <a:r>
                  <a:rPr lang="en-US" altLang="zh-CN" dirty="0">
                    <a:sym typeface="+mn-lt"/>
                  </a:rPr>
                  <a:t>02. </a:t>
                </a:r>
                <a:r>
                  <a:rPr lang="zh-CN" altLang="en-US" dirty="0">
                    <a:sym typeface="+mn-lt"/>
                  </a:rPr>
                  <a:t>生存分析基本概念</a:t>
                </a:r>
              </a:p>
            </p:txBody>
          </p:sp>
        </p:grpSp>
      </p:grpSp>
      <p:grpSp>
        <p:nvGrpSpPr>
          <p:cNvPr id="50" name="组合 49"/>
          <p:cNvGrpSpPr/>
          <p:nvPr/>
        </p:nvGrpSpPr>
        <p:grpSpPr>
          <a:xfrm>
            <a:off x="6372736" y="3897503"/>
            <a:ext cx="4471845" cy="1322705"/>
            <a:chOff x="1688976" y="2170100"/>
            <a:chExt cx="4471845" cy="1322908"/>
          </a:xfrm>
        </p:grpSpPr>
        <p:grpSp>
          <p:nvGrpSpPr>
            <p:cNvPr id="51" name="组合 50"/>
            <p:cNvGrpSpPr/>
            <p:nvPr/>
          </p:nvGrpSpPr>
          <p:grpSpPr>
            <a:xfrm>
              <a:off x="1688976" y="2170100"/>
              <a:ext cx="4145939" cy="1322908"/>
              <a:chOff x="1688973" y="1344613"/>
              <a:chExt cx="13064769" cy="4168774"/>
            </a:xfrm>
          </p:grpSpPr>
          <p:sp>
            <p:nvSpPr>
              <p:cNvPr id="52" name="矩形 51"/>
              <p:cNvSpPr/>
              <p:nvPr/>
            </p:nvSpPr>
            <p:spPr>
              <a:xfrm>
                <a:off x="1688973" y="1344613"/>
                <a:ext cx="13064769" cy="4168774"/>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nvGrpSpPr>
              <p:cNvPr id="53" name="组合 52"/>
              <p:cNvGrpSpPr/>
              <p:nvPr/>
            </p:nvGrpSpPr>
            <p:grpSpPr>
              <a:xfrm>
                <a:off x="1883255" y="1554164"/>
                <a:ext cx="12668228" cy="3730624"/>
                <a:chOff x="1644685" y="1770052"/>
                <a:chExt cx="13385632" cy="3941890"/>
              </a:xfrm>
            </p:grpSpPr>
            <p:sp>
              <p:nvSpPr>
                <p:cNvPr id="59" name="任意多边形 58"/>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61" name="任意多边形 60"/>
                <p:cNvSpPr/>
                <p:nvPr/>
              </p:nvSpPr>
              <p:spPr>
                <a:xfrm flipH="1">
                  <a:off x="14674752"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62" name="任意多边形 61"/>
                <p:cNvSpPr/>
                <p:nvPr/>
              </p:nvSpPr>
              <p:spPr>
                <a:xfrm flipV="1">
                  <a:off x="1644685"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63" name="任意多边形 62"/>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nvGrpSpPr>
            <p:cNvPr id="64" name="组合 63"/>
            <p:cNvGrpSpPr/>
            <p:nvPr/>
          </p:nvGrpSpPr>
          <p:grpSpPr>
            <a:xfrm>
              <a:off x="2032768" y="2528513"/>
              <a:ext cx="4128053" cy="635492"/>
              <a:chOff x="2976152" y="4708118"/>
              <a:chExt cx="4128053" cy="635492"/>
            </a:xfrm>
          </p:grpSpPr>
          <p:sp>
            <p:nvSpPr>
              <p:cNvPr id="66" name="文本框 65"/>
              <p:cNvSpPr txBox="1"/>
              <p:nvPr/>
            </p:nvSpPr>
            <p:spPr>
              <a:xfrm>
                <a:off x="2976152" y="5067978"/>
                <a:ext cx="3766991" cy="2756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noProof="0" dirty="0">
                  <a:ln>
                    <a:noFill/>
                  </a:ln>
                  <a:solidFill>
                    <a:srgbClr val="435D9A"/>
                  </a:solidFill>
                  <a:effectLst/>
                  <a:uLnTx/>
                  <a:uFillTx/>
                  <a:cs typeface="+mn-ea"/>
                  <a:sym typeface="+mn-lt"/>
                </a:endParaRPr>
              </a:p>
            </p:txBody>
          </p:sp>
          <p:sp>
            <p:nvSpPr>
              <p:cNvPr id="67" name="文本框 66"/>
              <p:cNvSpPr txBox="1"/>
              <p:nvPr/>
            </p:nvSpPr>
            <p:spPr>
              <a:xfrm>
                <a:off x="2976152" y="4708118"/>
                <a:ext cx="4128053" cy="461736"/>
              </a:xfrm>
              <a:prstGeom prst="rect">
                <a:avLst/>
              </a:prstGeom>
              <a:noFill/>
            </p:spPr>
            <p:txBody>
              <a:bodyPr wrap="none" rtlCol="0">
                <a:spAutoFit/>
                <a:scene3d>
                  <a:camera prst="orthographicFront"/>
                  <a:lightRig rig="threePt" dir="t"/>
                </a:scene3d>
                <a:sp3d contourW="12700"/>
              </a:bodyPr>
              <a:lstStyle>
                <a:defPPr>
                  <a:defRPr lang="zh-CN"/>
                </a:defPPr>
                <a:lvl1pPr>
                  <a:defRPr sz="2400" b="1">
                    <a:solidFill>
                      <a:srgbClr val="435D9A"/>
                    </a:solidFill>
                    <a:cs typeface="+mn-ea"/>
                  </a:defRPr>
                </a:lvl1pPr>
              </a:lstStyle>
              <a:p>
                <a:r>
                  <a:rPr lang="en-US" altLang="zh-CN" dirty="0">
                    <a:sym typeface="+mn-lt"/>
                  </a:rPr>
                  <a:t>04. </a:t>
                </a:r>
                <a:r>
                  <a:rPr lang="zh-CN" altLang="en-US" dirty="0">
                    <a:sym typeface="+mn-lt"/>
                  </a:rPr>
                  <a:t>基于深度学习的生存分析</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ox(in)">
                                      <p:cBhvr>
                                        <p:cTn id="7" dur="2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3" presetClass="entr" presetSubtype="16" fill="hold" nodeType="clickEffect">
                                  <p:stCondLst>
                                    <p:cond delay="0"/>
                                  </p:stCondLst>
                                  <p:childTnLst>
                                    <p:set>
                                      <p:cBhvr>
                                        <p:cTn id="54" dur="1" fill="hold">
                                          <p:stCondLst>
                                            <p:cond delay="0"/>
                                          </p:stCondLst>
                                        </p:cTn>
                                        <p:tgtEl>
                                          <p:spTgt spid="145"/>
                                        </p:tgtEl>
                                        <p:attrNameLst>
                                          <p:attrName>style.visibility</p:attrName>
                                        </p:attrNameLst>
                                      </p:cBhvr>
                                      <p:to>
                                        <p:strVal val="visible"/>
                                      </p:to>
                                    </p:set>
                                    <p:animEffect transition="in" filter="plus(in)">
                                      <p:cBhvr>
                                        <p:cTn id="55" dur="2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5" grpId="0" bldLvl="0" animBg="1"/>
      <p:bldP spid="6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67588E-9F6A-4936-0340-F342A85790B3}"/>
              </a:ext>
            </a:extLst>
          </p:cNvPr>
          <p:cNvPicPr>
            <a:picLocks noChangeAspect="1"/>
          </p:cNvPicPr>
          <p:nvPr/>
        </p:nvPicPr>
        <p:blipFill>
          <a:blip r:embed="rId2"/>
          <a:stretch>
            <a:fillRect/>
          </a:stretch>
        </p:blipFill>
        <p:spPr>
          <a:xfrm>
            <a:off x="326790" y="495172"/>
            <a:ext cx="4058720" cy="3830179"/>
          </a:xfrm>
          <a:prstGeom prst="rect">
            <a:avLst/>
          </a:prstGeom>
        </p:spPr>
      </p:pic>
      <p:sp>
        <p:nvSpPr>
          <p:cNvPr id="4" name="文本框 3">
            <a:extLst>
              <a:ext uri="{FF2B5EF4-FFF2-40B4-BE49-F238E27FC236}">
                <a16:creationId xmlns:a16="http://schemas.microsoft.com/office/drawing/2014/main" id="{BE4D2EC2-141D-945A-9394-AEE6B0F953D7}"/>
              </a:ext>
            </a:extLst>
          </p:cNvPr>
          <p:cNvSpPr txBox="1"/>
          <p:nvPr/>
        </p:nvSpPr>
        <p:spPr>
          <a:xfrm>
            <a:off x="4523875" y="583532"/>
            <a:ext cx="4102768" cy="2031325"/>
          </a:xfrm>
          <a:prstGeom prst="rect">
            <a:avLst/>
          </a:prstGeom>
          <a:noFill/>
        </p:spPr>
        <p:txBody>
          <a:bodyPr wrap="square" rtlCol="0">
            <a:spAutoFit/>
          </a:bodyPr>
          <a:lstStyle/>
          <a:p>
            <a:r>
              <a:rPr lang="en-US" altLang="zh-CN" b="0" i="0" dirty="0" err="1">
                <a:solidFill>
                  <a:srgbClr val="555555"/>
                </a:solidFill>
                <a:effectLst/>
                <a:latin typeface="Roboto" panose="02000000000000000000" pitchFamily="2" charset="0"/>
              </a:rPr>
              <a:t>DeepHit</a:t>
            </a:r>
            <a:r>
              <a:rPr lang="en-US" altLang="zh-CN" b="0" i="0" dirty="0">
                <a:solidFill>
                  <a:srgbClr val="555555"/>
                </a:solidFill>
                <a:effectLst/>
                <a:latin typeface="Roboto" panose="02000000000000000000" pitchFamily="2" charset="0"/>
              </a:rPr>
              <a:t> </a:t>
            </a:r>
            <a:r>
              <a:rPr lang="zh-CN" altLang="en-US" b="0" i="0" dirty="0">
                <a:solidFill>
                  <a:srgbClr val="555555"/>
                </a:solidFill>
                <a:effectLst/>
                <a:latin typeface="Roboto" panose="02000000000000000000" pitchFamily="2" charset="0"/>
              </a:rPr>
              <a:t>模型的架构类似于传统的硬参数共享的多任务学习架构，但有两个主要区别。</a:t>
            </a:r>
            <a:r>
              <a:rPr lang="en-US" altLang="zh-CN" b="0" i="0" dirty="0" err="1">
                <a:solidFill>
                  <a:srgbClr val="555555"/>
                </a:solidFill>
                <a:effectLst/>
                <a:latin typeface="Roboto" panose="02000000000000000000" pitchFamily="2" charset="0"/>
              </a:rPr>
              <a:t>DeepHit</a:t>
            </a:r>
            <a:r>
              <a:rPr lang="en-US" altLang="zh-CN" b="0" i="0" dirty="0">
                <a:solidFill>
                  <a:srgbClr val="555555"/>
                </a:solidFill>
                <a:effectLst/>
                <a:latin typeface="Roboto" panose="02000000000000000000" pitchFamily="2" charset="0"/>
              </a:rPr>
              <a:t> </a:t>
            </a:r>
            <a:r>
              <a:rPr lang="zh-CN" altLang="en-US" b="0" i="0" dirty="0">
                <a:solidFill>
                  <a:srgbClr val="555555"/>
                </a:solidFill>
                <a:effectLst/>
                <a:latin typeface="Roboto" panose="02000000000000000000" pitchFamily="2" charset="0"/>
              </a:rPr>
              <a:t>在原始协变量和特定原因子网络的输入之间提供了残差连接。这意味着特定原因子网络的输入不仅是先前共享子网络的输出，而且是原始协变量。</a:t>
            </a:r>
            <a:endParaRPr lang="zh-CN" altLang="en-US" dirty="0"/>
          </a:p>
        </p:txBody>
      </p:sp>
      <p:sp>
        <p:nvSpPr>
          <p:cNvPr id="5" name="文本框 4">
            <a:extLst>
              <a:ext uri="{FF2B5EF4-FFF2-40B4-BE49-F238E27FC236}">
                <a16:creationId xmlns:a16="http://schemas.microsoft.com/office/drawing/2014/main" id="{2786145F-DFA2-03C4-91E6-99EA09D50FF1}"/>
              </a:ext>
            </a:extLst>
          </p:cNvPr>
          <p:cNvSpPr txBox="1"/>
          <p:nvPr/>
        </p:nvSpPr>
        <p:spPr>
          <a:xfrm>
            <a:off x="4385510" y="3031958"/>
            <a:ext cx="7098632" cy="1477328"/>
          </a:xfrm>
          <a:prstGeom prst="rect">
            <a:avLst/>
          </a:prstGeom>
          <a:noFill/>
        </p:spPr>
        <p:txBody>
          <a:bodyPr wrap="square" rtlCol="0">
            <a:spAutoFit/>
          </a:bodyPr>
          <a:lstStyle/>
          <a:p>
            <a:r>
              <a:rPr lang="zh-CN" altLang="en-US" dirty="0"/>
              <a:t>模型的最终输出是在所有子任务上得</a:t>
            </a:r>
            <a:r>
              <a:rPr lang="en-US" altLang="zh-CN" dirty="0" err="1"/>
              <a:t>softmax</a:t>
            </a:r>
            <a:r>
              <a:rPr lang="zh-CN" altLang="en-US" dirty="0"/>
              <a:t>函数，这样模型就学到了竞争风险上的整体分布而不是边缘分布，因此</a:t>
            </a:r>
            <a:r>
              <a:rPr lang="en-US" altLang="zh-CN" dirty="0" err="1"/>
              <a:t>DeepHit</a:t>
            </a:r>
            <a:r>
              <a:rPr lang="zh-CN" altLang="en-US" dirty="0"/>
              <a:t>的输出部分是对于每个受试者（协变量特征为</a:t>
            </a:r>
            <a:r>
              <a:rPr lang="en-US" altLang="zh-CN" dirty="0"/>
              <a:t>X</a:t>
            </a:r>
            <a:r>
              <a:rPr lang="zh-CN" altLang="en-US" dirty="0"/>
              <a:t>）在每个时间戳</a:t>
            </a:r>
            <a:r>
              <a:rPr lang="en-US" altLang="zh-CN" dirty="0"/>
              <a:t>t</a:t>
            </a:r>
            <a:r>
              <a:rPr lang="zh-CN" altLang="en-US" dirty="0"/>
              <a:t>上发生事件</a:t>
            </a:r>
            <a:r>
              <a:rPr lang="en-US" altLang="zh-CN" dirty="0"/>
              <a:t>k</a:t>
            </a:r>
            <a:r>
              <a:rPr lang="zh-CN" altLang="en-US" dirty="0"/>
              <a:t>的概率，需要注意输出概率之和累计为</a:t>
            </a:r>
            <a:r>
              <a:rPr lang="en-US" altLang="zh-CN" dirty="0"/>
              <a:t>1</a:t>
            </a:r>
            <a:r>
              <a:rPr lang="zh-CN" altLang="en-US" dirty="0"/>
              <a:t>。</a:t>
            </a:r>
            <a:endParaRPr lang="en-US" altLang="zh-CN" dirty="0"/>
          </a:p>
          <a:p>
            <a:endParaRPr lang="zh-CN" altLang="en-US" dirty="0"/>
          </a:p>
        </p:txBody>
      </p:sp>
      <p:pic>
        <p:nvPicPr>
          <p:cNvPr id="11" name="图片 10">
            <a:extLst>
              <a:ext uri="{FF2B5EF4-FFF2-40B4-BE49-F238E27FC236}">
                <a16:creationId xmlns:a16="http://schemas.microsoft.com/office/drawing/2014/main" id="{C79999F2-BF64-53AD-F5B0-A2DBB9BDFB40}"/>
              </a:ext>
            </a:extLst>
          </p:cNvPr>
          <p:cNvPicPr>
            <a:picLocks noChangeAspect="1"/>
          </p:cNvPicPr>
          <p:nvPr/>
        </p:nvPicPr>
        <p:blipFill>
          <a:blip r:embed="rId3"/>
          <a:stretch>
            <a:fillRect/>
          </a:stretch>
        </p:blipFill>
        <p:spPr>
          <a:xfrm>
            <a:off x="383006" y="4462964"/>
            <a:ext cx="7467600" cy="771525"/>
          </a:xfrm>
          <a:prstGeom prst="rect">
            <a:avLst/>
          </a:prstGeom>
        </p:spPr>
      </p:pic>
    </p:spTree>
    <p:extLst>
      <p:ext uri="{BB962C8B-B14F-4D97-AF65-F5344CB8AC3E}">
        <p14:creationId xmlns:p14="http://schemas.microsoft.com/office/powerpoint/2010/main" val="394993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E158F6-FCA1-EFEF-C490-9B86FFBD3129}"/>
              </a:ext>
            </a:extLst>
          </p:cNvPr>
          <p:cNvPicPr>
            <a:picLocks noChangeAspect="1"/>
          </p:cNvPicPr>
          <p:nvPr/>
        </p:nvPicPr>
        <p:blipFill>
          <a:blip r:embed="rId2"/>
          <a:stretch>
            <a:fillRect/>
          </a:stretch>
        </p:blipFill>
        <p:spPr>
          <a:xfrm>
            <a:off x="761933" y="798393"/>
            <a:ext cx="5885514" cy="5361775"/>
          </a:xfrm>
          <a:prstGeom prst="rect">
            <a:avLst/>
          </a:prstGeom>
        </p:spPr>
      </p:pic>
    </p:spTree>
    <p:extLst>
      <p:ext uri="{BB962C8B-B14F-4D97-AF65-F5344CB8AC3E}">
        <p14:creationId xmlns:p14="http://schemas.microsoft.com/office/powerpoint/2010/main" val="385250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09BAC9-AE88-B8E3-6379-2CB178B2DEFD}"/>
              </a:ext>
            </a:extLst>
          </p:cNvPr>
          <p:cNvSpPr txBox="1"/>
          <p:nvPr/>
        </p:nvSpPr>
        <p:spPr>
          <a:xfrm>
            <a:off x="487276" y="348916"/>
            <a:ext cx="7770033" cy="4295128"/>
          </a:xfrm>
          <a:prstGeom prst="rect">
            <a:avLst/>
          </a:prstGeom>
          <a:noFill/>
        </p:spPr>
        <p:txBody>
          <a:bodyPr wrap="square" rtlCol="0">
            <a:spAutoFit/>
          </a:bodyPr>
          <a:lstStyle/>
          <a:p>
            <a:r>
              <a:rPr lang="en-US" altLang="zh-CN" b="1" i="0" dirty="0">
                <a:solidFill>
                  <a:srgbClr val="121212"/>
                </a:solidFill>
                <a:effectLst/>
                <a:latin typeface="-apple-system"/>
              </a:rPr>
              <a:t>Deep Recurrent Survival Analysis</a:t>
            </a:r>
          </a:p>
          <a:p>
            <a:r>
              <a:rPr lang="en-US" altLang="zh-CN" b="1" i="0" dirty="0">
                <a:solidFill>
                  <a:srgbClr val="121212"/>
                </a:solidFill>
                <a:effectLst/>
                <a:latin typeface="-apple-system"/>
                <a:hlinkClick r:id="rId2"/>
              </a:rPr>
              <a:t>https://github.com/rk2900/DRSA</a:t>
            </a:r>
            <a:endParaRPr lang="en-US" altLang="zh-CN" b="1" i="0" dirty="0">
              <a:solidFill>
                <a:srgbClr val="121212"/>
              </a:solidFill>
              <a:effectLst/>
              <a:latin typeface="-apple-system"/>
            </a:endParaRPr>
          </a:p>
          <a:p>
            <a:r>
              <a:rPr lang="en-US" altLang="zh-CN" b="0" i="0" dirty="0" err="1">
                <a:solidFill>
                  <a:srgbClr val="121212"/>
                </a:solidFill>
                <a:effectLst/>
                <a:latin typeface="-apple-system"/>
              </a:rPr>
              <a:t>DeepHit</a:t>
            </a:r>
            <a:r>
              <a:rPr lang="zh-CN" altLang="en-US" b="0" i="0" dirty="0">
                <a:solidFill>
                  <a:srgbClr val="121212"/>
                </a:solidFill>
                <a:effectLst/>
                <a:latin typeface="-apple-system"/>
              </a:rPr>
              <a:t>提出了一种在不假设概率分布的情况下对事件概率建模的深度学习方法。但是，他们将事件概率估计视为逐点预测问题，并且忽略了相邻时间片内的顺序模式。此外，梯度信号太稀疏，并且对该模型的大多数预测输出影响很小，这对于事件时间数据的建模还不够有效。</a:t>
            </a:r>
            <a:r>
              <a:rPr lang="zh-CN" altLang="en-US" b="1" i="0" dirty="0">
                <a:solidFill>
                  <a:srgbClr val="121212"/>
                </a:solidFill>
                <a:effectLst/>
                <a:latin typeface="-apple-system"/>
              </a:rPr>
              <a:t>深度递归生存分析</a:t>
            </a:r>
            <a:r>
              <a:rPr lang="zh-CN" altLang="en-US" b="0" i="0" dirty="0">
                <a:solidFill>
                  <a:srgbClr val="121212"/>
                </a:solidFill>
                <a:effectLst/>
                <a:latin typeface="-apple-system"/>
              </a:rPr>
              <a:t>（</a:t>
            </a:r>
            <a:r>
              <a:rPr lang="en-US" altLang="zh-CN" b="1" i="0" dirty="0">
                <a:solidFill>
                  <a:srgbClr val="121212"/>
                </a:solidFill>
                <a:effectLst/>
                <a:latin typeface="-apple-system"/>
              </a:rPr>
              <a:t>DRSA</a:t>
            </a:r>
            <a:r>
              <a:rPr lang="zh-CN" altLang="en-US" b="0" i="0" dirty="0">
                <a:solidFill>
                  <a:srgbClr val="121212"/>
                </a:solidFill>
                <a:effectLst/>
                <a:latin typeface="-apple-system"/>
              </a:rPr>
              <a:t>）模型，用于预测</a:t>
            </a:r>
            <a:r>
              <a:rPr lang="zh-CN" altLang="en-US" b="1" i="0" dirty="0">
                <a:solidFill>
                  <a:srgbClr val="121212"/>
                </a:solidFill>
                <a:effectLst/>
                <a:latin typeface="-apple-system"/>
              </a:rPr>
              <a:t>细粒度水平</a:t>
            </a:r>
            <a:r>
              <a:rPr lang="zh-CN" altLang="en-US" b="0" i="0" dirty="0">
                <a:solidFill>
                  <a:srgbClr val="121212"/>
                </a:solidFill>
                <a:effectLst/>
                <a:latin typeface="-apple-system"/>
              </a:rPr>
              <a:t>（即每个样本）随时间的生存率。据文章所知，这是第一项利用自回归模型来捕获生存分析中随时间变化的特征的连续模式的工作。文章的模型为事件到时间的数据提出了一种新颖的建模视角，该视角旨在灵活地建模生存概率函数，而不是对分布形式进行任何假设。具体来说，</a:t>
            </a:r>
            <a:r>
              <a:rPr lang="en-US" altLang="zh-CN" b="0" i="0" dirty="0">
                <a:solidFill>
                  <a:srgbClr val="121212"/>
                </a:solidFill>
                <a:effectLst/>
                <a:latin typeface="-apple-system"/>
              </a:rPr>
              <a:t>DRSA</a:t>
            </a:r>
            <a:r>
              <a:rPr lang="zh-CN" altLang="en-US" b="0" i="0" dirty="0">
                <a:solidFill>
                  <a:srgbClr val="121212"/>
                </a:solidFill>
                <a:effectLst/>
                <a:latin typeface="-apple-system"/>
              </a:rPr>
              <a:t>会预测给定事件之前从未发生过的每次事件的条件概率，并通过概率链规则将它们组合起来，以估计事件随时间变化的</a:t>
            </a:r>
            <a:r>
              <a:rPr lang="zh-CN" altLang="en-US" b="1" i="0" dirty="0">
                <a:solidFill>
                  <a:srgbClr val="121212"/>
                </a:solidFill>
                <a:effectLst/>
                <a:latin typeface="-apple-system"/>
              </a:rPr>
              <a:t>概率密度函数</a:t>
            </a:r>
            <a:r>
              <a:rPr lang="zh-CN" altLang="en-US" b="0" i="0" dirty="0">
                <a:solidFill>
                  <a:srgbClr val="121212"/>
                </a:solidFill>
                <a:effectLst/>
                <a:latin typeface="-apple-system"/>
              </a:rPr>
              <a:t>和</a:t>
            </a:r>
            <a:r>
              <a:rPr lang="zh-CN" altLang="en-US" b="1" i="0" dirty="0">
                <a:solidFill>
                  <a:srgbClr val="121212"/>
                </a:solidFill>
                <a:effectLst/>
                <a:latin typeface="-apple-system"/>
              </a:rPr>
              <a:t>累积分布函数</a:t>
            </a:r>
            <a:r>
              <a:rPr lang="zh-CN" altLang="en-US" b="0" i="0" dirty="0">
                <a:solidFill>
                  <a:srgbClr val="121212"/>
                </a:solidFill>
                <a:effectLst/>
                <a:latin typeface="-apple-system"/>
              </a:rPr>
              <a:t>，最终进行预测每次生存率，这对于生存分析而言是更合理，更有效的数学方法。</a:t>
            </a:r>
            <a:endParaRPr lang="en-US" altLang="zh-CN" b="1" i="0" dirty="0">
              <a:solidFill>
                <a:srgbClr val="121212"/>
              </a:solidFill>
              <a:effectLst/>
              <a:latin typeface="-apple-system"/>
            </a:endParaRPr>
          </a:p>
          <a:p>
            <a:endParaRPr lang="zh-CN" altLang="en-US" dirty="0"/>
          </a:p>
        </p:txBody>
      </p:sp>
      <p:pic>
        <p:nvPicPr>
          <p:cNvPr id="4" name="图片 3">
            <a:extLst>
              <a:ext uri="{FF2B5EF4-FFF2-40B4-BE49-F238E27FC236}">
                <a16:creationId xmlns:a16="http://schemas.microsoft.com/office/drawing/2014/main" id="{DDA5E59E-C09D-E010-EE43-2162E915FB26}"/>
              </a:ext>
            </a:extLst>
          </p:cNvPr>
          <p:cNvPicPr>
            <a:picLocks noChangeAspect="1"/>
          </p:cNvPicPr>
          <p:nvPr/>
        </p:nvPicPr>
        <p:blipFill>
          <a:blip r:embed="rId3"/>
          <a:stretch>
            <a:fillRect/>
          </a:stretch>
        </p:blipFill>
        <p:spPr>
          <a:xfrm>
            <a:off x="1834342" y="4473361"/>
            <a:ext cx="4411460" cy="1950732"/>
          </a:xfrm>
          <a:prstGeom prst="rect">
            <a:avLst/>
          </a:prstGeom>
        </p:spPr>
      </p:pic>
    </p:spTree>
    <p:extLst>
      <p:ext uri="{BB962C8B-B14F-4D97-AF65-F5344CB8AC3E}">
        <p14:creationId xmlns:p14="http://schemas.microsoft.com/office/powerpoint/2010/main" val="2828547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flipH="1">
            <a:off x="7930515" y="0"/>
            <a:ext cx="2011045" cy="6821805"/>
          </a:xfrm>
          <a:prstGeom prst="rect">
            <a:avLst/>
          </a:prstGeom>
        </p:spPr>
      </p:pic>
      <p:sp>
        <p:nvSpPr>
          <p:cNvPr id="19" name="椭圆 18"/>
          <p:cNvSpPr/>
          <p:nvPr/>
        </p:nvSpPr>
        <p:spPr>
          <a:xfrm flipH="1">
            <a:off x="7063105"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flipH="1">
            <a:off x="6303645"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895985" y="2704465"/>
            <a:ext cx="4648200"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dirty="0">
                <a:solidFill>
                  <a:srgbClr val="435D9A"/>
                </a:solidFill>
                <a:cs typeface="+mn-ea"/>
                <a:sym typeface="+mn-lt"/>
              </a:rPr>
              <a:t>评估标准</a:t>
            </a:r>
            <a:endParaRPr kumimoji="0" lang="zh-CN" altLang="en-US" sz="6600" b="1" i="0" u="none" strike="noStrike" kern="1200" cap="none" spc="0" normalizeH="0" baseline="0" noProof="0" dirty="0">
              <a:ln>
                <a:noFill/>
              </a:ln>
              <a:solidFill>
                <a:srgbClr val="435D9A"/>
              </a:solidFill>
              <a:effectLst/>
              <a:uLnTx/>
              <a:uFillTx/>
              <a:cs typeface="+mn-ea"/>
              <a:sym typeface="+mn-lt"/>
            </a:endParaRPr>
          </a:p>
        </p:txBody>
      </p:sp>
      <p:sp>
        <p:nvSpPr>
          <p:cNvPr id="14" name="圆角矩形 13"/>
          <p:cNvSpPr/>
          <p:nvPr/>
        </p:nvSpPr>
        <p:spPr>
          <a:xfrm>
            <a:off x="621665" y="3949700"/>
            <a:ext cx="5817870" cy="549910"/>
          </a:xfrm>
          <a:prstGeom prst="roundRect">
            <a:avLst>
              <a:gd name="adj" fmla="val 0"/>
            </a:avLst>
          </a:prstGeom>
          <a:solidFill>
            <a:schemeClr val="bg1"/>
          </a:solidFill>
          <a:ln>
            <a:solidFill>
              <a:srgbClr val="435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lumMod val="75000"/>
                  <a:lumOff val="25000"/>
                </a:schemeClr>
              </a:solidFill>
              <a:cs typeface="+mn-ea"/>
              <a:sym typeface="+mn-lt"/>
            </a:endParaRPr>
          </a:p>
        </p:txBody>
      </p:sp>
      <p:grpSp>
        <p:nvGrpSpPr>
          <p:cNvPr id="25" name="组合 24"/>
          <p:cNvGrpSpPr/>
          <p:nvPr/>
        </p:nvGrpSpPr>
        <p:grpSpPr>
          <a:xfrm>
            <a:off x="264160" y="826135"/>
            <a:ext cx="6531610" cy="459740"/>
            <a:chOff x="7967" y="598"/>
            <a:chExt cx="10286" cy="724"/>
          </a:xfrm>
        </p:grpSpPr>
        <p:sp>
          <p:nvSpPr>
            <p:cNvPr id="15" name="文本框 14"/>
            <p:cNvSpPr txBox="1"/>
            <p:nvPr/>
          </p:nvSpPr>
          <p:spPr>
            <a:xfrm>
              <a:off x="7967" y="598"/>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8" name="组合 77"/>
          <p:cNvGrpSpPr/>
          <p:nvPr/>
        </p:nvGrpSpPr>
        <p:grpSpPr>
          <a:xfrm>
            <a:off x="545465" y="187484"/>
            <a:ext cx="11071225" cy="6483032"/>
            <a:chOff x="1038" y="260"/>
            <a:chExt cx="17435" cy="10209"/>
          </a:xfrm>
        </p:grpSpPr>
        <p:sp>
          <p:nvSpPr>
            <p:cNvPr id="144" name="文本框 143"/>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32" name="组合 31"/>
          <p:cNvGrpSpPr/>
          <p:nvPr/>
        </p:nvGrpSpPr>
        <p:grpSpPr>
          <a:xfrm>
            <a:off x="2469515" y="1671955"/>
            <a:ext cx="2122170" cy="944880"/>
            <a:chOff x="14228" y="2682"/>
            <a:chExt cx="3342" cy="1488"/>
          </a:xfrm>
        </p:grpSpPr>
        <p:grpSp>
          <p:nvGrpSpPr>
            <p:cNvPr id="2" name="组合 1"/>
            <p:cNvGrpSpPr/>
            <p:nvPr/>
          </p:nvGrpSpPr>
          <p:grpSpPr>
            <a:xfrm>
              <a:off x="14228" y="2682"/>
              <a:ext cx="3343" cy="1489"/>
              <a:chOff x="14228" y="2672"/>
              <a:chExt cx="3343" cy="1489"/>
            </a:xfrm>
          </p:grpSpPr>
          <p:sp>
            <p:nvSpPr>
              <p:cNvPr id="4" name="圆角矩形 3"/>
              <p:cNvSpPr/>
              <p:nvPr/>
            </p:nvSpPr>
            <p:spPr>
              <a:xfrm>
                <a:off x="14228" y="2672"/>
                <a:ext cx="3343" cy="1489"/>
              </a:xfrm>
              <a:prstGeom prst="roundRect">
                <a:avLst>
                  <a:gd name="adj" fmla="val 0"/>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364" y="3103"/>
                <a:ext cx="3071" cy="62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cs typeface="+mn-ea"/>
                    <a:sym typeface="+mn-lt"/>
                  </a:rPr>
                  <a:t>PART &amp;</a:t>
                </a:r>
                <a:r>
                  <a:rPr lang="en-US" altLang="zh-CN" sz="2000" b="1" noProof="0" dirty="0">
                    <a:ln>
                      <a:noFill/>
                    </a:ln>
                    <a:solidFill>
                      <a:schemeClr val="bg1"/>
                    </a:solidFill>
                    <a:effectLst/>
                    <a:uLnTx/>
                    <a:uFillTx/>
                    <a:cs typeface="+mn-ea"/>
                    <a:sym typeface="+mn-lt"/>
                  </a:rPr>
                  <a:t>05</a:t>
                </a:r>
                <a:endParaRPr kumimoji="0" lang="en-US" altLang="zh-CN" sz="2000" b="1" i="0" u="none" strike="noStrike" kern="1200" cap="none" spc="0" normalizeH="0" baseline="0" noProof="0" dirty="0">
                  <a:ln>
                    <a:noFill/>
                  </a:ln>
                  <a:solidFill>
                    <a:schemeClr val="bg1"/>
                  </a:solidFill>
                  <a:effectLst/>
                  <a:uLnTx/>
                  <a:uFillTx/>
                  <a:cs typeface="+mn-ea"/>
                  <a:sym typeface="+mn-lt"/>
                </a:endParaRPr>
              </a:p>
            </p:txBody>
          </p:sp>
        </p:grpSp>
        <p:grpSp>
          <p:nvGrpSpPr>
            <p:cNvPr id="31" name="组合 30"/>
            <p:cNvGrpSpPr/>
            <p:nvPr/>
          </p:nvGrpSpPr>
          <p:grpSpPr>
            <a:xfrm>
              <a:off x="14362" y="2833"/>
              <a:ext cx="3103" cy="1188"/>
              <a:chOff x="14347" y="2698"/>
              <a:chExt cx="3103" cy="1188"/>
            </a:xfrm>
          </p:grpSpPr>
          <p:grpSp>
            <p:nvGrpSpPr>
              <p:cNvPr id="24" name="组合 23"/>
              <p:cNvGrpSpPr/>
              <p:nvPr/>
            </p:nvGrpSpPr>
            <p:grpSpPr>
              <a:xfrm>
                <a:off x="17296" y="2698"/>
                <a:ext cx="154" cy="1189"/>
                <a:chOff x="8961" y="3498"/>
                <a:chExt cx="154" cy="1189"/>
              </a:xfrm>
              <a:solidFill>
                <a:schemeClr val="bg1"/>
              </a:solidFill>
            </p:grpSpPr>
            <p:sp>
              <p:nvSpPr>
                <p:cNvPr id="22" name="任意多边形 21"/>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3" name="任意多边形 22"/>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nvGrpSpPr>
              <p:cNvPr id="28" name="组合 27"/>
              <p:cNvGrpSpPr/>
              <p:nvPr/>
            </p:nvGrpSpPr>
            <p:grpSpPr>
              <a:xfrm flipH="1">
                <a:off x="14347" y="2698"/>
                <a:ext cx="154" cy="1189"/>
                <a:chOff x="8961" y="3498"/>
                <a:chExt cx="154" cy="1189"/>
              </a:xfrm>
              <a:solidFill>
                <a:schemeClr val="bg1"/>
              </a:solidFill>
            </p:grpSpPr>
            <p:sp>
              <p:nvSpPr>
                <p:cNvPr id="29" name="任意多边形 28"/>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0" name="任意多边形 29"/>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spTree>
    <p:extLst>
      <p:ext uri="{BB962C8B-B14F-4D97-AF65-F5344CB8AC3E}">
        <p14:creationId xmlns:p14="http://schemas.microsoft.com/office/powerpoint/2010/main" val="109745267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ppt_y</p:attrName>
                                        </p:attrNameLst>
                                      </p:cBhvr>
                                      <p:tavLst>
                                        <p:tav tm="0">
                                          <p:val>
                                            <p:strVal val="#ppt_y+#ppt_h*1.125000"/>
                                          </p:val>
                                        </p:tav>
                                        <p:tav tm="100000">
                                          <p:val>
                                            <p:strVal val="#ppt_y"/>
                                          </p:val>
                                        </p:tav>
                                      </p:tavLst>
                                    </p:anim>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dissolv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3" presetClass="entr" presetSubtype="16"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plus(in)">
                                      <p:cBhvr>
                                        <p:cTn id="4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P spid="14" grpId="0" bldLvl="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FD27F1-358C-41E0-AF17-0984A2AD82B3}"/>
              </a:ext>
            </a:extLst>
          </p:cNvPr>
          <p:cNvSpPr txBox="1"/>
          <p:nvPr/>
        </p:nvSpPr>
        <p:spPr>
          <a:xfrm>
            <a:off x="581891" y="670560"/>
            <a:ext cx="8584276" cy="2308324"/>
          </a:xfrm>
          <a:prstGeom prst="rect">
            <a:avLst/>
          </a:prstGeom>
          <a:noFill/>
        </p:spPr>
        <p:txBody>
          <a:bodyPr wrap="square" rtlCol="0">
            <a:spAutoFit/>
          </a:bodyPr>
          <a:lstStyle/>
          <a:p>
            <a:r>
              <a:rPr lang="zh-CN" altLang="en-US" dirty="0"/>
              <a:t>生存分析模型评估标准</a:t>
            </a:r>
            <a:endParaRPr lang="en-US" altLang="zh-CN" dirty="0"/>
          </a:p>
          <a:p>
            <a:r>
              <a:rPr lang="zh-CN" altLang="en-US" b="1" i="0" dirty="0">
                <a:solidFill>
                  <a:srgbClr val="555555"/>
                </a:solidFill>
                <a:effectLst/>
                <a:latin typeface="Roboto" panose="02000000000000000000" pitchFamily="2" charset="0"/>
              </a:rPr>
              <a:t>一致性指数</a:t>
            </a:r>
            <a:r>
              <a:rPr lang="zh-CN" altLang="en-US" b="0" i="0" dirty="0">
                <a:solidFill>
                  <a:srgbClr val="555555"/>
                </a:solidFill>
                <a:effectLst/>
                <a:latin typeface="Roboto" panose="02000000000000000000" pitchFamily="2" charset="0"/>
              </a:rPr>
              <a:t>（</a:t>
            </a:r>
            <a:r>
              <a:rPr lang="en-US" altLang="zh-CN" b="0" i="0" dirty="0">
                <a:solidFill>
                  <a:srgbClr val="555555"/>
                </a:solidFill>
                <a:effectLst/>
                <a:latin typeface="Roboto" panose="02000000000000000000" pitchFamily="2" charset="0"/>
              </a:rPr>
              <a:t>c-index</a:t>
            </a:r>
            <a:r>
              <a:rPr lang="zh-CN" altLang="en-US" b="0" i="0" dirty="0">
                <a:solidFill>
                  <a:srgbClr val="555555"/>
                </a:solidFill>
                <a:effectLst/>
                <a:latin typeface="Roboto" panose="02000000000000000000" pitchFamily="2" charset="0"/>
              </a:rPr>
              <a:t>）。它显示了模型根据个人风险评分正确提供可靠的生存时间排名的能力。一致性背后的想法是，在时间 </a:t>
            </a:r>
            <a:r>
              <a:rPr lang="en-US" altLang="zh-CN" b="0" i="0" dirty="0">
                <a:solidFill>
                  <a:srgbClr val="555555"/>
                </a:solidFill>
                <a:effectLst/>
                <a:latin typeface="Roboto" panose="02000000000000000000" pitchFamily="2" charset="0"/>
              </a:rPr>
              <a:t>t </a:t>
            </a:r>
            <a:r>
              <a:rPr lang="zh-CN" altLang="en-US" b="0" i="0" dirty="0">
                <a:solidFill>
                  <a:srgbClr val="555555"/>
                </a:solidFill>
                <a:effectLst/>
                <a:latin typeface="Roboto" panose="02000000000000000000" pitchFamily="2" charset="0"/>
              </a:rPr>
              <a:t>死亡的受试者在时间</a:t>
            </a:r>
            <a:r>
              <a:rPr lang="en-US" altLang="zh-CN" b="0" i="1" dirty="0">
                <a:solidFill>
                  <a:srgbClr val="555555"/>
                </a:solidFill>
                <a:effectLst/>
                <a:latin typeface="Roboto" panose="02000000000000000000" pitchFamily="2" charset="0"/>
              </a:rPr>
              <a:t>t</a:t>
            </a:r>
            <a:r>
              <a:rPr lang="zh-CN" altLang="en-US" b="0" i="1" dirty="0">
                <a:solidFill>
                  <a:srgbClr val="555555"/>
                </a:solidFill>
                <a:effectLst/>
                <a:latin typeface="Roboto" panose="02000000000000000000" pitchFamily="2" charset="0"/>
              </a:rPr>
              <a:t>应该比在时间</a:t>
            </a:r>
            <a:r>
              <a:rPr lang="en-US" altLang="zh-CN" i="1" dirty="0">
                <a:solidFill>
                  <a:srgbClr val="555555"/>
                </a:solidFill>
                <a:latin typeface="Roboto" panose="02000000000000000000" pitchFamily="2" charset="0"/>
              </a:rPr>
              <a:t> t</a:t>
            </a:r>
            <a:r>
              <a:rPr lang="zh-CN" altLang="en-US" b="0" i="0" dirty="0">
                <a:solidFill>
                  <a:srgbClr val="555555"/>
                </a:solidFill>
                <a:effectLst/>
                <a:latin typeface="Roboto" panose="02000000000000000000" pitchFamily="2" charset="0"/>
              </a:rPr>
              <a:t>之后存活的受试者具有更高的风险。</a:t>
            </a:r>
            <a:endParaRPr lang="en-US" altLang="zh-CN" b="0" i="0" dirty="0">
              <a:solidFill>
                <a:srgbClr val="555555"/>
              </a:solidFill>
              <a:effectLst/>
              <a:latin typeface="Roboto" panose="02000000000000000000" pitchFamily="2" charset="0"/>
            </a:endParaRPr>
          </a:p>
          <a:p>
            <a:r>
              <a:rPr lang="zh-CN" altLang="en-US" b="0" i="0" dirty="0">
                <a:solidFill>
                  <a:srgbClr val="555555"/>
                </a:solidFill>
                <a:effectLst/>
                <a:latin typeface="Roboto" panose="02000000000000000000" pitchFamily="2" charset="0"/>
              </a:rPr>
              <a:t>一致性指数表示数据集中一致对的比例，因此估计了对于随机一对个体，两个个体的预测生存时间与其真实生存时间具有相同顺序的概率。一致性指数为 </a:t>
            </a:r>
            <a:r>
              <a:rPr lang="en-US" altLang="zh-CN" b="0" i="0" dirty="0">
                <a:solidFill>
                  <a:srgbClr val="555555"/>
                </a:solidFill>
                <a:effectLst/>
                <a:latin typeface="Roboto" panose="02000000000000000000" pitchFamily="2" charset="0"/>
              </a:rPr>
              <a:t>1 </a:t>
            </a:r>
            <a:r>
              <a:rPr lang="zh-CN" altLang="en-US" b="0" i="0" dirty="0">
                <a:solidFill>
                  <a:srgbClr val="555555"/>
                </a:solidFill>
                <a:effectLst/>
                <a:latin typeface="Roboto" panose="02000000000000000000" pitchFamily="2" charset="0"/>
              </a:rPr>
              <a:t>表示模型预测完美，指数为 </a:t>
            </a:r>
            <a:r>
              <a:rPr lang="en-US" altLang="zh-CN" b="0" i="0" dirty="0">
                <a:solidFill>
                  <a:srgbClr val="555555"/>
                </a:solidFill>
                <a:effectLst/>
                <a:latin typeface="Roboto" panose="02000000000000000000" pitchFamily="2" charset="0"/>
              </a:rPr>
              <a:t>0.5 </a:t>
            </a:r>
            <a:r>
              <a:rPr lang="zh-CN" altLang="en-US" b="0" i="0" dirty="0">
                <a:solidFill>
                  <a:srgbClr val="555555"/>
                </a:solidFill>
                <a:effectLst/>
                <a:latin typeface="Roboto" panose="02000000000000000000" pitchFamily="2" charset="0"/>
              </a:rPr>
              <a:t>等于随机预测。</a:t>
            </a:r>
            <a:r>
              <a:rPr lang="en-US" altLang="zh-CN" b="0" i="0" dirty="0">
                <a:solidFill>
                  <a:srgbClr val="555555"/>
                </a:solidFill>
                <a:effectLst/>
                <a:latin typeface="Roboto" panose="02000000000000000000" pitchFamily="2" charset="0"/>
              </a:rPr>
              <a:t>[23]</a:t>
            </a:r>
          </a:p>
          <a:p>
            <a:endParaRPr lang="zh-CN" altLang="en-US" dirty="0"/>
          </a:p>
        </p:txBody>
      </p:sp>
      <p:pic>
        <p:nvPicPr>
          <p:cNvPr id="4" name="图片 3">
            <a:extLst>
              <a:ext uri="{FF2B5EF4-FFF2-40B4-BE49-F238E27FC236}">
                <a16:creationId xmlns:a16="http://schemas.microsoft.com/office/drawing/2014/main" id="{ECFDE146-819A-13C1-07CF-CF2FF3D41B17}"/>
              </a:ext>
            </a:extLst>
          </p:cNvPr>
          <p:cNvPicPr>
            <a:picLocks noChangeAspect="1"/>
          </p:cNvPicPr>
          <p:nvPr/>
        </p:nvPicPr>
        <p:blipFill>
          <a:blip r:embed="rId2"/>
          <a:stretch>
            <a:fillRect/>
          </a:stretch>
        </p:blipFill>
        <p:spPr>
          <a:xfrm>
            <a:off x="581891" y="3079606"/>
            <a:ext cx="7981950" cy="2638425"/>
          </a:xfrm>
          <a:prstGeom prst="rect">
            <a:avLst/>
          </a:prstGeom>
        </p:spPr>
      </p:pic>
    </p:spTree>
    <p:extLst>
      <p:ext uri="{BB962C8B-B14F-4D97-AF65-F5344CB8AC3E}">
        <p14:creationId xmlns:p14="http://schemas.microsoft.com/office/powerpoint/2010/main" val="84938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AF37D1-392E-6AAB-DD05-74EDF437F564}"/>
              </a:ext>
            </a:extLst>
          </p:cNvPr>
          <p:cNvSpPr txBox="1"/>
          <p:nvPr/>
        </p:nvSpPr>
        <p:spPr>
          <a:xfrm>
            <a:off x="2432859" y="2781993"/>
            <a:ext cx="6894021" cy="923330"/>
          </a:xfrm>
          <a:prstGeom prst="rect">
            <a:avLst/>
          </a:prstGeom>
          <a:noFill/>
        </p:spPr>
        <p:txBody>
          <a:bodyPr wrap="square" rtlCol="0">
            <a:spAutoFit/>
          </a:bodyPr>
          <a:lstStyle/>
          <a:p>
            <a:r>
              <a:rPr lang="zh-CN" altLang="en-US" dirty="0"/>
              <a:t>         综述到此结束，期待老师对针对于</a:t>
            </a:r>
            <a:r>
              <a:rPr lang="en-US" altLang="zh-CN" dirty="0"/>
              <a:t>P2P</a:t>
            </a:r>
            <a:r>
              <a:rPr lang="zh-CN" altLang="en-US" dirty="0"/>
              <a:t>项目给出相关意见。</a:t>
            </a:r>
            <a:endParaRPr lang="en-US" altLang="zh-CN" dirty="0"/>
          </a:p>
          <a:p>
            <a:endParaRPr lang="en-US" altLang="zh-CN" dirty="0"/>
          </a:p>
          <a:p>
            <a:r>
              <a:rPr lang="zh-CN" altLang="en-US" dirty="0"/>
              <a:t>                                                谢谢！</a:t>
            </a:r>
          </a:p>
        </p:txBody>
      </p:sp>
    </p:spTree>
    <p:extLst>
      <p:ext uri="{BB962C8B-B14F-4D97-AF65-F5344CB8AC3E}">
        <p14:creationId xmlns:p14="http://schemas.microsoft.com/office/powerpoint/2010/main" val="123150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flipH="1">
            <a:off x="7930515" y="0"/>
            <a:ext cx="2011045" cy="6821805"/>
          </a:xfrm>
          <a:prstGeom prst="rect">
            <a:avLst/>
          </a:prstGeom>
        </p:spPr>
      </p:pic>
      <p:sp>
        <p:nvSpPr>
          <p:cNvPr id="19" name="椭圆 18"/>
          <p:cNvSpPr/>
          <p:nvPr/>
        </p:nvSpPr>
        <p:spPr>
          <a:xfrm flipH="1">
            <a:off x="7063105"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flipH="1">
            <a:off x="6303645"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895985" y="2704465"/>
            <a:ext cx="5269230" cy="110680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dirty="0">
                <a:solidFill>
                  <a:srgbClr val="435D9A"/>
                </a:solidFill>
                <a:cs typeface="+mn-ea"/>
                <a:sym typeface="+mn-lt"/>
              </a:rPr>
              <a:t>生存分析背景</a:t>
            </a:r>
            <a:endParaRPr kumimoji="0" lang="zh-CN" altLang="en-US" sz="6600" b="1" i="0" u="none" strike="noStrike" kern="1200" cap="none" spc="0" normalizeH="0" baseline="0" noProof="0" dirty="0">
              <a:ln>
                <a:noFill/>
              </a:ln>
              <a:solidFill>
                <a:srgbClr val="435D9A"/>
              </a:solidFill>
              <a:effectLst/>
              <a:uLnTx/>
              <a:uFillTx/>
              <a:cs typeface="+mn-ea"/>
              <a:sym typeface="+mn-lt"/>
            </a:endParaRPr>
          </a:p>
        </p:txBody>
      </p:sp>
      <p:sp>
        <p:nvSpPr>
          <p:cNvPr id="14" name="圆角矩形 13"/>
          <p:cNvSpPr/>
          <p:nvPr/>
        </p:nvSpPr>
        <p:spPr>
          <a:xfrm>
            <a:off x="621665" y="3949700"/>
            <a:ext cx="5817870" cy="549910"/>
          </a:xfrm>
          <a:prstGeom prst="roundRect">
            <a:avLst>
              <a:gd name="adj" fmla="val 0"/>
            </a:avLst>
          </a:prstGeom>
          <a:solidFill>
            <a:schemeClr val="bg1"/>
          </a:solidFill>
          <a:ln>
            <a:solidFill>
              <a:srgbClr val="435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lumMod val="75000"/>
                  <a:lumOff val="25000"/>
                </a:schemeClr>
              </a:solidFill>
              <a:cs typeface="+mn-ea"/>
              <a:sym typeface="+mn-lt"/>
            </a:endParaRPr>
          </a:p>
        </p:txBody>
      </p:sp>
      <p:grpSp>
        <p:nvGrpSpPr>
          <p:cNvPr id="25" name="组合 24"/>
          <p:cNvGrpSpPr/>
          <p:nvPr/>
        </p:nvGrpSpPr>
        <p:grpSpPr>
          <a:xfrm>
            <a:off x="264160" y="826135"/>
            <a:ext cx="6531610" cy="459740"/>
            <a:chOff x="7967" y="598"/>
            <a:chExt cx="10286" cy="724"/>
          </a:xfrm>
        </p:grpSpPr>
        <p:sp>
          <p:nvSpPr>
            <p:cNvPr id="15" name="文本框 14"/>
            <p:cNvSpPr txBox="1"/>
            <p:nvPr/>
          </p:nvSpPr>
          <p:spPr>
            <a:xfrm>
              <a:off x="7967" y="598"/>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8" name="组合 77"/>
          <p:cNvGrpSpPr/>
          <p:nvPr/>
        </p:nvGrpSpPr>
        <p:grpSpPr>
          <a:xfrm>
            <a:off x="560705" y="164783"/>
            <a:ext cx="11071225" cy="6483032"/>
            <a:chOff x="1038" y="260"/>
            <a:chExt cx="17435" cy="10209"/>
          </a:xfrm>
        </p:grpSpPr>
        <p:sp>
          <p:nvSpPr>
            <p:cNvPr id="144" name="文本框 143"/>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32" name="组合 31"/>
          <p:cNvGrpSpPr/>
          <p:nvPr/>
        </p:nvGrpSpPr>
        <p:grpSpPr>
          <a:xfrm>
            <a:off x="2469515" y="1671955"/>
            <a:ext cx="2122170" cy="944880"/>
            <a:chOff x="14228" y="2682"/>
            <a:chExt cx="3342" cy="1488"/>
          </a:xfrm>
        </p:grpSpPr>
        <p:grpSp>
          <p:nvGrpSpPr>
            <p:cNvPr id="2" name="组合 1"/>
            <p:cNvGrpSpPr/>
            <p:nvPr/>
          </p:nvGrpSpPr>
          <p:grpSpPr>
            <a:xfrm>
              <a:off x="14228" y="2682"/>
              <a:ext cx="3343" cy="1489"/>
              <a:chOff x="14228" y="2672"/>
              <a:chExt cx="3343" cy="1489"/>
            </a:xfrm>
          </p:grpSpPr>
          <p:sp>
            <p:nvSpPr>
              <p:cNvPr id="4" name="圆角矩形 3"/>
              <p:cNvSpPr/>
              <p:nvPr/>
            </p:nvSpPr>
            <p:spPr>
              <a:xfrm>
                <a:off x="14228" y="2672"/>
                <a:ext cx="3343" cy="1489"/>
              </a:xfrm>
              <a:prstGeom prst="roundRect">
                <a:avLst>
                  <a:gd name="adj" fmla="val 0"/>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364" y="3103"/>
                <a:ext cx="3071" cy="62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cs typeface="+mn-ea"/>
                    <a:sym typeface="+mn-lt"/>
                  </a:rPr>
                  <a:t>PART &amp;</a:t>
                </a:r>
                <a:r>
                  <a:rPr lang="en-US" altLang="zh-CN" sz="2000" b="1" noProof="0" dirty="0">
                    <a:ln>
                      <a:noFill/>
                    </a:ln>
                    <a:solidFill>
                      <a:schemeClr val="bg1"/>
                    </a:solidFill>
                    <a:effectLst/>
                    <a:uLnTx/>
                    <a:uFillTx/>
                    <a:cs typeface="+mn-ea"/>
                    <a:sym typeface="+mn-lt"/>
                  </a:rPr>
                  <a:t>01</a:t>
                </a:r>
                <a:endParaRPr kumimoji="0" lang="en-US" altLang="zh-CN" sz="2000" b="1" i="0" u="none" strike="noStrike" kern="1200" cap="none" spc="0" normalizeH="0" baseline="0" noProof="0" dirty="0">
                  <a:ln>
                    <a:noFill/>
                  </a:ln>
                  <a:solidFill>
                    <a:schemeClr val="bg1"/>
                  </a:solidFill>
                  <a:effectLst/>
                  <a:uLnTx/>
                  <a:uFillTx/>
                  <a:cs typeface="+mn-ea"/>
                  <a:sym typeface="+mn-lt"/>
                </a:endParaRPr>
              </a:p>
            </p:txBody>
          </p:sp>
        </p:grpSp>
        <p:grpSp>
          <p:nvGrpSpPr>
            <p:cNvPr id="31" name="组合 30"/>
            <p:cNvGrpSpPr/>
            <p:nvPr/>
          </p:nvGrpSpPr>
          <p:grpSpPr>
            <a:xfrm>
              <a:off x="14362" y="2833"/>
              <a:ext cx="3103" cy="1188"/>
              <a:chOff x="14347" y="2698"/>
              <a:chExt cx="3103" cy="1188"/>
            </a:xfrm>
          </p:grpSpPr>
          <p:grpSp>
            <p:nvGrpSpPr>
              <p:cNvPr id="24" name="组合 23"/>
              <p:cNvGrpSpPr/>
              <p:nvPr/>
            </p:nvGrpSpPr>
            <p:grpSpPr>
              <a:xfrm>
                <a:off x="17296" y="2698"/>
                <a:ext cx="154" cy="1189"/>
                <a:chOff x="8961" y="3498"/>
                <a:chExt cx="154" cy="1189"/>
              </a:xfrm>
              <a:solidFill>
                <a:schemeClr val="bg1"/>
              </a:solidFill>
            </p:grpSpPr>
            <p:sp>
              <p:nvSpPr>
                <p:cNvPr id="22" name="任意多边形 21"/>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3" name="任意多边形 22"/>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nvGrpSpPr>
              <p:cNvPr id="28" name="组合 27"/>
              <p:cNvGrpSpPr/>
              <p:nvPr/>
            </p:nvGrpSpPr>
            <p:grpSpPr>
              <a:xfrm flipH="1">
                <a:off x="14347" y="2698"/>
                <a:ext cx="154" cy="1189"/>
                <a:chOff x="8961" y="3498"/>
                <a:chExt cx="154" cy="1189"/>
              </a:xfrm>
              <a:solidFill>
                <a:schemeClr val="bg1"/>
              </a:solidFill>
            </p:grpSpPr>
            <p:sp>
              <p:nvSpPr>
                <p:cNvPr id="29" name="任意多边形 28"/>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0" name="任意多边形 29"/>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ppt_y</p:attrName>
                                        </p:attrNameLst>
                                      </p:cBhvr>
                                      <p:tavLst>
                                        <p:tav tm="0">
                                          <p:val>
                                            <p:strVal val="#ppt_y+#ppt_h*1.125000"/>
                                          </p:val>
                                        </p:tav>
                                        <p:tav tm="100000">
                                          <p:val>
                                            <p:strVal val="#ppt_y"/>
                                          </p:val>
                                        </p:tav>
                                      </p:tavLst>
                                    </p:anim>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dissolv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3" presetClass="entr" presetSubtype="16"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plus(in)">
                                      <p:cBhvr>
                                        <p:cTn id="4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P spid="14" grpId="0" bldLvl="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846320"/>
            <a:ext cx="12192000" cy="2010410"/>
            <a:chOff x="0" y="7632"/>
            <a:chExt cx="21462" cy="3166"/>
          </a:xfrm>
        </p:grpSpPr>
        <p:pic>
          <p:nvPicPr>
            <p:cNvPr id="7" name="图片 6" descr="组 2"/>
            <p:cNvPicPr>
              <a:picLocks noChangeAspect="1"/>
            </p:cNvPicPr>
            <p:nvPr/>
          </p:nvPicPr>
          <p:blipFill>
            <a:blip r:embed="rId5"/>
            <a:stretch>
              <a:fillRect/>
            </a:stretch>
          </p:blipFill>
          <p:spPr>
            <a:xfrm rot="5400000">
              <a:off x="3788" y="3844"/>
              <a:ext cx="3167" cy="10743"/>
            </a:xfrm>
            <a:prstGeom prst="rect">
              <a:avLst/>
            </a:prstGeom>
          </p:spPr>
        </p:pic>
        <p:pic>
          <p:nvPicPr>
            <p:cNvPr id="8" name="图片 7" descr="组 2"/>
            <p:cNvPicPr>
              <a:picLocks noChangeAspect="1"/>
            </p:cNvPicPr>
            <p:nvPr/>
          </p:nvPicPr>
          <p:blipFill>
            <a:blip r:embed="rId5"/>
            <a:stretch>
              <a:fillRect/>
            </a:stretch>
          </p:blipFill>
          <p:spPr>
            <a:xfrm rot="5400000">
              <a:off x="14508" y="3844"/>
              <a:ext cx="3167" cy="10743"/>
            </a:xfrm>
            <a:prstGeom prst="rect">
              <a:avLst/>
            </a:prstGeom>
          </p:spPr>
        </p:pic>
      </p:grpSp>
      <p:grpSp>
        <p:nvGrpSpPr>
          <p:cNvPr id="55" name="组合 54"/>
          <p:cNvGrpSpPr/>
          <p:nvPr/>
        </p:nvGrpSpPr>
        <p:grpSpPr>
          <a:xfrm>
            <a:off x="-1075690" y="-1028065"/>
            <a:ext cx="14394180" cy="8509000"/>
            <a:chOff x="-1694" y="-1619"/>
            <a:chExt cx="22668" cy="13400"/>
          </a:xfrm>
        </p:grpSpPr>
        <p:sp>
          <p:nvSpPr>
            <p:cNvPr id="48" name="椭圆 47"/>
            <p:cNvSpPr/>
            <p:nvPr/>
          </p:nvSpPr>
          <p:spPr>
            <a:xfrm>
              <a:off x="-1694" y="-1619"/>
              <a:ext cx="6469" cy="6469"/>
            </a:xfrm>
            <a:prstGeom prst="ellipse">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14506" y="5313"/>
              <a:ext cx="6469" cy="6469"/>
            </a:xfrm>
            <a:prstGeom prst="ellipse">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5" name="组合 144"/>
          <p:cNvGrpSpPr/>
          <p:nvPr/>
        </p:nvGrpSpPr>
        <p:grpSpPr>
          <a:xfrm>
            <a:off x="560705" y="165100"/>
            <a:ext cx="11071225" cy="6482715"/>
            <a:chOff x="1038" y="260"/>
            <a:chExt cx="17435" cy="10209"/>
          </a:xfrm>
        </p:grpSpPr>
        <p:sp>
          <p:nvSpPr>
            <p:cNvPr id="146" name="文本框 145"/>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147" name="文本框 14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14" name="组合 13"/>
          <p:cNvGrpSpPr/>
          <p:nvPr/>
        </p:nvGrpSpPr>
        <p:grpSpPr>
          <a:xfrm>
            <a:off x="498576" y="874457"/>
            <a:ext cx="11182350" cy="5125720"/>
            <a:chOff x="709" y="1364"/>
            <a:chExt cx="17610" cy="8072"/>
          </a:xfrm>
        </p:grpSpPr>
        <p:sp>
          <p:nvSpPr>
            <p:cNvPr id="98" name="矩形 97"/>
            <p:cNvSpPr/>
            <p:nvPr/>
          </p:nvSpPr>
          <p:spPr>
            <a:xfrm>
              <a:off x="709" y="1364"/>
              <a:ext cx="17610" cy="8072"/>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B4A7D"/>
                </a:solidFill>
                <a:cs typeface="+mn-ea"/>
                <a:sym typeface="+mn-lt"/>
              </a:endParaRPr>
            </a:p>
          </p:txBody>
        </p:sp>
        <p:sp>
          <p:nvSpPr>
            <p:cNvPr id="3" name="任意多边形 2"/>
            <p:cNvSpPr/>
            <p:nvPr/>
          </p:nvSpPr>
          <p:spPr>
            <a:xfrm flipV="1">
              <a:off x="908" y="1593"/>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4" name="任意多边形 3"/>
            <p:cNvSpPr/>
            <p:nvPr/>
          </p:nvSpPr>
          <p:spPr>
            <a:xfrm>
              <a:off x="908" y="8769"/>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2" name="任意多边形 1"/>
            <p:cNvSpPr/>
            <p:nvPr/>
          </p:nvSpPr>
          <p:spPr>
            <a:xfrm flipH="1" flipV="1">
              <a:off x="17683" y="1593"/>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5" name="任意多边形 4"/>
            <p:cNvSpPr/>
            <p:nvPr/>
          </p:nvSpPr>
          <p:spPr>
            <a:xfrm flipH="1">
              <a:off x="17683" y="8769"/>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grpSp>
      <p:sp>
        <p:nvSpPr>
          <p:cNvPr id="57" name="文本框 56"/>
          <p:cNvSpPr txBox="1"/>
          <p:nvPr/>
        </p:nvSpPr>
        <p:spPr>
          <a:xfrm>
            <a:off x="696595" y="1141730"/>
            <a:ext cx="184785" cy="461645"/>
          </a:xfrm>
          <a:prstGeom prst="rect">
            <a:avLst/>
          </a:prstGeom>
          <a:noFill/>
        </p:spPr>
        <p:txBody>
          <a:bodyPr wrap="none" rtlCol="0">
            <a:spAutoFit/>
            <a:scene3d>
              <a:camera prst="orthographicFront"/>
              <a:lightRig rig="threePt" dir="t"/>
            </a:scene3d>
            <a:sp3d contourW="12700"/>
          </a:bodyPr>
          <a:lstStyle/>
          <a:p>
            <a:endParaRPr lang="zh-CN" altLang="en-US" sz="2400" dirty="0">
              <a:solidFill>
                <a:srgbClr val="435D9A"/>
              </a:solidFill>
              <a:cs typeface="+mn-ea"/>
              <a:sym typeface="+mn-lt"/>
            </a:endParaRPr>
          </a:p>
        </p:txBody>
      </p:sp>
      <p:sp>
        <p:nvSpPr>
          <p:cNvPr id="6" name="PA-文本框 6"/>
          <p:cNvSpPr txBox="1"/>
          <p:nvPr>
            <p:custDataLst>
              <p:tags r:id="rId1"/>
            </p:custDataLst>
          </p:nvPr>
        </p:nvSpPr>
        <p:spPr>
          <a:xfrm>
            <a:off x="4362745" y="1684804"/>
            <a:ext cx="3466512" cy="362792"/>
          </a:xfrm>
          <a:prstGeom prst="rect">
            <a:avLst/>
          </a:prstGeom>
          <a:noFill/>
        </p:spPr>
        <p:txBody>
          <a:bodyPr wrap="square" rtlCol="0">
            <a:spAutoFit/>
          </a:bodyPr>
          <a:lstStyle/>
          <a:p>
            <a:pPr algn="ctr">
              <a:lnSpc>
                <a:spcPct val="120000"/>
              </a:lnSpc>
            </a:pPr>
            <a:r>
              <a:rPr lang="zh-CN" altLang="en-US" sz="1600" dirty="0">
                <a:solidFill>
                  <a:srgbClr val="435D9A"/>
                </a:solidFill>
                <a:cs typeface="+mn-ea"/>
                <a:sym typeface="+mn-lt"/>
              </a:rPr>
              <a:t>生存分析背景</a:t>
            </a:r>
            <a:endParaRPr lang="en-US" altLang="zh-CN" sz="1600" b="1" dirty="0">
              <a:solidFill>
                <a:schemeClr val="tx1"/>
              </a:solidFill>
              <a:cs typeface="+mn-ea"/>
              <a:sym typeface="+mn-lt"/>
            </a:endParaRPr>
          </a:p>
        </p:txBody>
      </p:sp>
      <p:sp>
        <p:nvSpPr>
          <p:cNvPr id="10" name="圆角矩形 9"/>
          <p:cNvSpPr/>
          <p:nvPr/>
        </p:nvSpPr>
        <p:spPr>
          <a:xfrm>
            <a:off x="987565" y="2939988"/>
            <a:ext cx="10221911" cy="2733894"/>
          </a:xfrm>
          <a:prstGeom prst="roundRect">
            <a:avLst>
              <a:gd name="adj" fmla="val 0"/>
            </a:avLst>
          </a:prstGeom>
          <a:solidFill>
            <a:schemeClr val="bg1"/>
          </a:solidFill>
          <a:ln w="12700" cmpd="sng">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cs typeface="+mn-ea"/>
              <a:sym typeface="+mn-lt"/>
            </a:endParaRPr>
          </a:p>
        </p:txBody>
      </p:sp>
      <p:sp>
        <p:nvSpPr>
          <p:cNvPr id="11" name="Oval 12"/>
          <p:cNvSpPr/>
          <p:nvPr/>
        </p:nvSpPr>
        <p:spPr>
          <a:xfrm>
            <a:off x="5399221" y="2234786"/>
            <a:ext cx="1320534" cy="1314752"/>
          </a:xfrm>
          <a:prstGeom prst="ellipse">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solidFill>
                <a:schemeClr val="tx1"/>
              </a:solidFill>
              <a:cs typeface="+mn-ea"/>
              <a:sym typeface="+mn-lt"/>
            </a:endParaRPr>
          </a:p>
        </p:txBody>
      </p:sp>
      <p:sp>
        <p:nvSpPr>
          <p:cNvPr id="12" name="Oval 16"/>
          <p:cNvSpPr/>
          <p:nvPr/>
        </p:nvSpPr>
        <p:spPr>
          <a:xfrm>
            <a:off x="6871469" y="2355777"/>
            <a:ext cx="1077488" cy="10727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solidFill>
                <a:schemeClr val="tx1"/>
              </a:solidFill>
              <a:cs typeface="+mn-ea"/>
              <a:sym typeface="+mn-lt"/>
            </a:endParaRPr>
          </a:p>
        </p:txBody>
      </p:sp>
      <p:sp>
        <p:nvSpPr>
          <p:cNvPr id="13" name="Oval 8"/>
          <p:cNvSpPr/>
          <p:nvPr/>
        </p:nvSpPr>
        <p:spPr>
          <a:xfrm>
            <a:off x="4170020" y="2355777"/>
            <a:ext cx="1077488" cy="10727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solidFill>
                <a:schemeClr val="tx1"/>
              </a:solidFill>
              <a:cs typeface="+mn-ea"/>
              <a:sym typeface="+mn-lt"/>
            </a:endParaRPr>
          </a:p>
        </p:txBody>
      </p:sp>
      <p:sp>
        <p:nvSpPr>
          <p:cNvPr id="22" name="Freeform 92"/>
          <p:cNvSpPr>
            <a:spLocks noEditPoints="1"/>
          </p:cNvSpPr>
          <p:nvPr/>
        </p:nvSpPr>
        <p:spPr bwMode="auto">
          <a:xfrm>
            <a:off x="4566154" y="2748650"/>
            <a:ext cx="282813" cy="286814"/>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rgbClr val="435D9A"/>
          </a:solidFill>
          <a:ln>
            <a:noFill/>
          </a:ln>
        </p:spPr>
        <p:txBody>
          <a:bodyPr vert="horz" wrap="square" lIns="89846" tIns="44923" rIns="89846" bIns="44923" numCol="1" anchor="t" anchorCtr="0" compatLnSpc="1"/>
          <a:lstStyle/>
          <a:p>
            <a:endParaRPr lang="en-US">
              <a:solidFill>
                <a:schemeClr val="tx1"/>
              </a:solidFill>
              <a:cs typeface="+mn-ea"/>
              <a:sym typeface="+mn-lt"/>
            </a:endParaRPr>
          </a:p>
        </p:txBody>
      </p:sp>
      <p:grpSp>
        <p:nvGrpSpPr>
          <p:cNvPr id="23" name="组合 22"/>
          <p:cNvGrpSpPr/>
          <p:nvPr/>
        </p:nvGrpSpPr>
        <p:grpSpPr>
          <a:xfrm>
            <a:off x="5854713" y="2635200"/>
            <a:ext cx="429677" cy="400265"/>
            <a:chOff x="6661150" y="233363"/>
            <a:chExt cx="320675" cy="300038"/>
          </a:xfrm>
          <a:solidFill>
            <a:schemeClr val="bg1"/>
          </a:solidFill>
        </p:grpSpPr>
        <p:sp>
          <p:nvSpPr>
            <p:cNvPr id="24"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solidFill>
                <a:cs typeface="+mn-ea"/>
                <a:sym typeface="+mn-lt"/>
              </a:endParaRPr>
            </a:p>
          </p:txBody>
        </p:sp>
        <p:sp>
          <p:nvSpPr>
            <p:cNvPr id="25"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solidFill>
                <a:cs typeface="+mn-ea"/>
                <a:sym typeface="+mn-lt"/>
              </a:endParaRPr>
            </a:p>
          </p:txBody>
        </p:sp>
        <p:sp>
          <p:nvSpPr>
            <p:cNvPr id="26"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solidFill>
                <a:cs typeface="+mn-ea"/>
                <a:sym typeface="+mn-lt"/>
              </a:endParaRPr>
            </a:p>
          </p:txBody>
        </p:sp>
        <p:sp>
          <p:nvSpPr>
            <p:cNvPr id="27"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solidFill>
                <a:cs typeface="+mn-ea"/>
                <a:sym typeface="+mn-lt"/>
              </a:endParaRPr>
            </a:p>
          </p:txBody>
        </p:sp>
      </p:grpSp>
      <p:sp>
        <p:nvSpPr>
          <p:cNvPr id="28" name="Freeform 140"/>
          <p:cNvSpPr>
            <a:spLocks noEditPoints="1"/>
          </p:cNvSpPr>
          <p:nvPr/>
        </p:nvSpPr>
        <p:spPr bwMode="auto">
          <a:xfrm>
            <a:off x="7261874" y="2741864"/>
            <a:ext cx="294892" cy="293602"/>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rgbClr val="435D9A"/>
          </a:solidFill>
          <a:ln>
            <a:noFill/>
          </a:ln>
        </p:spPr>
        <p:txBody>
          <a:bodyPr vert="horz" wrap="square" lIns="89846" tIns="44923" rIns="89846" bIns="44923" numCol="1" anchor="t" anchorCtr="0" compatLnSpc="1"/>
          <a:lstStyle/>
          <a:p>
            <a:endParaRPr lang="en-US">
              <a:solidFill>
                <a:schemeClr val="tx1"/>
              </a:solidFill>
              <a:cs typeface="+mn-ea"/>
              <a:sym typeface="+mn-lt"/>
            </a:endParaRPr>
          </a:p>
        </p:txBody>
      </p:sp>
      <p:sp>
        <p:nvSpPr>
          <p:cNvPr id="15" name="PA-文本框 9"/>
          <p:cNvSpPr txBox="1"/>
          <p:nvPr>
            <p:custDataLst>
              <p:tags r:id="rId2"/>
            </p:custDataLst>
          </p:nvPr>
        </p:nvSpPr>
        <p:spPr>
          <a:xfrm>
            <a:off x="1386205" y="3742690"/>
            <a:ext cx="9342755" cy="1846339"/>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ctr">
              <a:lnSpc>
                <a:spcPct val="120000"/>
              </a:lnSpc>
            </a:pPr>
            <a:r>
              <a:rPr kumimoji="1" lang="en-US" altLang="zh-CN" b="1" dirty="0">
                <a:solidFill>
                  <a:schemeClr val="tx1"/>
                </a:solidFill>
                <a:latin typeface="+mn-lt"/>
                <a:ea typeface="+mn-ea"/>
                <a:cs typeface="+mn-ea"/>
                <a:sym typeface="+mn-lt"/>
              </a:rPr>
              <a:t>1.</a:t>
            </a:r>
            <a:r>
              <a:rPr kumimoji="1" lang="zh-CN" altLang="en-US" b="1" dirty="0">
                <a:solidFill>
                  <a:schemeClr val="tx1"/>
                </a:solidFill>
                <a:latin typeface="+mn-lt"/>
                <a:ea typeface="+mn-ea"/>
                <a:cs typeface="+mn-ea"/>
                <a:sym typeface="+mn-lt"/>
              </a:rPr>
              <a:t>生存分析基本问题是探究命中时间的分布（危险函数）与协变量之间的关系，该领域内工作通过假定模型的特定形式，利用训练数据学习到协变量与模型参数之间的关系，随后推导协变量与命中时间分布的关系，从而建立模型。</a:t>
            </a:r>
            <a:endParaRPr kumimoji="1" lang="en-US" altLang="zh-CN" b="1" dirty="0">
              <a:solidFill>
                <a:schemeClr val="tx1"/>
              </a:solidFill>
              <a:latin typeface="+mn-lt"/>
              <a:ea typeface="+mn-ea"/>
              <a:cs typeface="+mn-ea"/>
              <a:sym typeface="+mn-lt"/>
            </a:endParaRPr>
          </a:p>
          <a:p>
            <a:pPr algn="ctr">
              <a:lnSpc>
                <a:spcPct val="120000"/>
              </a:lnSpc>
            </a:pPr>
            <a:r>
              <a:rPr kumimoji="1" lang="en-US" altLang="zh-CN" b="1" dirty="0">
                <a:solidFill>
                  <a:schemeClr val="tx1"/>
                </a:solidFill>
                <a:latin typeface="+mn-lt"/>
                <a:ea typeface="+mn-ea"/>
                <a:cs typeface="+mn-ea"/>
                <a:sym typeface="+mn-lt"/>
              </a:rPr>
              <a:t>2. Survival analysis</a:t>
            </a:r>
            <a:r>
              <a:rPr kumimoji="1" lang="zh-CN" altLang="en-US" b="1" dirty="0">
                <a:solidFill>
                  <a:schemeClr val="tx1"/>
                </a:solidFill>
                <a:latin typeface="+mn-lt"/>
                <a:ea typeface="+mn-ea"/>
                <a:cs typeface="+mn-ea"/>
                <a:sym typeface="+mn-lt"/>
              </a:rPr>
              <a:t>也称作</a:t>
            </a:r>
            <a:r>
              <a:rPr kumimoji="1" lang="en-US" altLang="zh-CN" b="1" dirty="0">
                <a:solidFill>
                  <a:schemeClr val="tx1"/>
                </a:solidFill>
                <a:latin typeface="+mn-lt"/>
                <a:ea typeface="+mn-ea"/>
                <a:cs typeface="+mn-ea"/>
                <a:sym typeface="+mn-lt"/>
              </a:rPr>
              <a:t>time-to-event analysis</a:t>
            </a:r>
            <a:r>
              <a:rPr kumimoji="1" lang="zh-CN" altLang="en-US" b="1" dirty="0">
                <a:solidFill>
                  <a:schemeClr val="tx1"/>
                </a:solidFill>
                <a:latin typeface="+mn-lt"/>
                <a:ea typeface="+mn-ea"/>
                <a:cs typeface="+mn-ea"/>
                <a:sym typeface="+mn-lt"/>
              </a:rPr>
              <a:t>。</a:t>
            </a:r>
            <a:r>
              <a:rPr kumimoji="1" lang="en-US" altLang="zh-CN" b="1" dirty="0">
                <a:solidFill>
                  <a:schemeClr val="tx1"/>
                </a:solidFill>
                <a:latin typeface="+mn-lt"/>
                <a:ea typeface="+mn-ea"/>
                <a:cs typeface="+mn-ea"/>
                <a:sym typeface="+mn-lt"/>
              </a:rPr>
              <a:t>the set of statistical analyses that takes a series of observations and attempts to estimate the time it takes for an event of interest to occur.</a:t>
            </a:r>
          </a:p>
          <a:p>
            <a:pPr algn="ctr">
              <a:lnSpc>
                <a:spcPct val="120000"/>
              </a:lnSpc>
            </a:pPr>
            <a:r>
              <a:rPr kumimoji="1" lang="en-US" altLang="zh-CN" b="1" dirty="0">
                <a:solidFill>
                  <a:schemeClr val="tx1"/>
                </a:solidFill>
                <a:latin typeface="+mn-lt"/>
                <a:ea typeface="+mn-ea"/>
                <a:cs typeface="+mn-ea"/>
                <a:sym typeface="+mn-lt"/>
              </a:rPr>
              <a:t>3.</a:t>
            </a:r>
            <a:r>
              <a:rPr kumimoji="1" lang="zh-CN" altLang="en-US" b="1" dirty="0">
                <a:solidFill>
                  <a:schemeClr val="tx1"/>
                </a:solidFill>
                <a:latin typeface="+mn-lt"/>
                <a:ea typeface="+mn-ea"/>
                <a:cs typeface="+mn-ea"/>
                <a:sym typeface="+mn-lt"/>
              </a:rPr>
              <a:t>生存分析可用于健康保险领域来评估保险费。它可以成为保留客户的有用工具，例如，为了估计客户可能停止订阅的时间。有了这些信息，公司就可以及早采取一些激励措施来留住客户。对即将到来的流失者的准确预测会产生针对性强的活动，从而限制了在可能无论如何都会留下来的客户身上花费的资源。</a:t>
            </a:r>
          </a:p>
          <a:p>
            <a:pPr algn="ctr">
              <a:lnSpc>
                <a:spcPct val="120000"/>
              </a:lnSpc>
            </a:pPr>
            <a:endParaRPr kumimoji="1" lang="zh-CN" altLang="en-US" b="1" dirty="0">
              <a:solidFill>
                <a:schemeClr val="tx1"/>
              </a:solidFill>
              <a:latin typeface="+mn-lt"/>
              <a:ea typeface="+mn-ea"/>
              <a:cs typeface="+mn-ea"/>
              <a:sym typeface="+mn-lt"/>
            </a:endParaRPr>
          </a:p>
        </p:txBody>
      </p:sp>
    </p:spTree>
    <p:extLst>
      <p:ext uri="{BB962C8B-B14F-4D97-AF65-F5344CB8AC3E}">
        <p14:creationId xmlns:p14="http://schemas.microsoft.com/office/powerpoint/2010/main" val="347922686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plus(in)">
                                      <p:cBhvr>
                                        <p:cTn id="12" dur="20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bldLvl="0" animBg="1"/>
      <p:bldP spid="10" grpId="1" animBg="1"/>
      <p:bldP spid="11" grpId="0" bldLvl="0" animBg="1"/>
      <p:bldP spid="11" grpId="1" animBg="1"/>
      <p:bldP spid="12" grpId="0" bldLvl="0" animBg="1"/>
      <p:bldP spid="12" grpId="1" animBg="1"/>
      <p:bldP spid="13" grpId="0" bldLvl="0" animBg="1"/>
      <p:bldP spid="13" grpId="1" animBg="1"/>
      <p:bldP spid="22" grpId="0" bldLvl="0" animBg="1"/>
      <p:bldP spid="22" grpId="1" animBg="1"/>
      <p:bldP spid="28" grpId="0" bldLvl="0" animBg="1"/>
      <p:bldP spid="28" grpId="1" animBg="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2"/>
          <p:cNvPicPr>
            <a:picLocks noChangeAspect="1"/>
          </p:cNvPicPr>
          <p:nvPr/>
        </p:nvPicPr>
        <p:blipFill>
          <a:blip r:embed="rId3"/>
          <a:stretch>
            <a:fillRect/>
          </a:stretch>
        </p:blipFill>
        <p:spPr>
          <a:xfrm flipH="1">
            <a:off x="7930515" y="0"/>
            <a:ext cx="2011045" cy="6821805"/>
          </a:xfrm>
          <a:prstGeom prst="rect">
            <a:avLst/>
          </a:prstGeom>
        </p:spPr>
      </p:pic>
      <p:sp>
        <p:nvSpPr>
          <p:cNvPr id="19" name="椭圆 18"/>
          <p:cNvSpPr/>
          <p:nvPr/>
        </p:nvSpPr>
        <p:spPr>
          <a:xfrm flipH="1">
            <a:off x="7063105" y="1656715"/>
            <a:ext cx="3636645" cy="3636645"/>
          </a:xfrm>
          <a:prstGeom prst="ellipse">
            <a:avLst/>
          </a:prstGeom>
          <a:blipFill rotWithShape="1">
            <a:blip r:embed="rId4" cstate="screen">
              <a:extLst>
                <a:ext uri="{28A0092B-C50C-407E-A947-70E740481C1C}">
                  <a14:useLocalDpi xmlns:a14="http://schemas.microsoft.com/office/drawing/2010/main"/>
                </a:ext>
              </a:extLst>
            </a:blip>
            <a:stretch>
              <a:fillRect/>
            </a:stretch>
          </a:blipFill>
          <a:ln w="254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flipH="1">
            <a:off x="6303645" y="558165"/>
            <a:ext cx="5313045" cy="5843270"/>
            <a:chOff x="940" y="879"/>
            <a:chExt cx="8367" cy="9202"/>
          </a:xfrm>
        </p:grpSpPr>
        <p:sp>
          <p:nvSpPr>
            <p:cNvPr id="5" name="同心圆 4"/>
            <p:cNvSpPr/>
            <p:nvPr/>
          </p:nvSpPr>
          <p:spPr>
            <a:xfrm>
              <a:off x="940" y="1413"/>
              <a:ext cx="8119" cy="8119"/>
            </a:xfrm>
            <a:prstGeom prst="donut">
              <a:avLst>
                <a:gd name="adj" fmla="val 10998"/>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683" y="879"/>
              <a:ext cx="2625" cy="9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895985" y="2704465"/>
            <a:ext cx="7034530"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dirty="0">
                <a:solidFill>
                  <a:srgbClr val="435D9A"/>
                </a:solidFill>
                <a:cs typeface="+mn-ea"/>
                <a:sym typeface="+mn-lt"/>
              </a:rPr>
              <a:t>生存分析基本概念</a:t>
            </a:r>
            <a:endParaRPr kumimoji="0" lang="zh-CN" altLang="en-US" sz="6600" b="1" i="0" u="none" strike="noStrike" kern="1200" cap="none" spc="0" normalizeH="0" baseline="0" noProof="0" dirty="0">
              <a:ln>
                <a:noFill/>
              </a:ln>
              <a:solidFill>
                <a:srgbClr val="435D9A"/>
              </a:solidFill>
              <a:effectLst/>
              <a:uLnTx/>
              <a:uFillTx/>
              <a:cs typeface="+mn-ea"/>
              <a:sym typeface="+mn-lt"/>
            </a:endParaRPr>
          </a:p>
        </p:txBody>
      </p:sp>
      <p:sp>
        <p:nvSpPr>
          <p:cNvPr id="14" name="圆角矩形 13"/>
          <p:cNvSpPr/>
          <p:nvPr/>
        </p:nvSpPr>
        <p:spPr>
          <a:xfrm>
            <a:off x="621665" y="3949700"/>
            <a:ext cx="5817870" cy="549910"/>
          </a:xfrm>
          <a:prstGeom prst="roundRect">
            <a:avLst>
              <a:gd name="adj" fmla="val 0"/>
            </a:avLst>
          </a:prstGeom>
          <a:solidFill>
            <a:schemeClr val="bg1"/>
          </a:solidFill>
          <a:ln>
            <a:solidFill>
              <a:srgbClr val="435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lumMod val="75000"/>
                  <a:lumOff val="25000"/>
                </a:schemeClr>
              </a:solidFill>
              <a:cs typeface="+mn-ea"/>
              <a:sym typeface="+mn-lt"/>
            </a:endParaRPr>
          </a:p>
        </p:txBody>
      </p:sp>
      <p:grpSp>
        <p:nvGrpSpPr>
          <p:cNvPr id="25" name="组合 24"/>
          <p:cNvGrpSpPr/>
          <p:nvPr/>
        </p:nvGrpSpPr>
        <p:grpSpPr>
          <a:xfrm>
            <a:off x="50800" y="714931"/>
            <a:ext cx="6531610" cy="459740"/>
            <a:chOff x="7967" y="598"/>
            <a:chExt cx="10286" cy="724"/>
          </a:xfrm>
        </p:grpSpPr>
        <p:sp>
          <p:nvSpPr>
            <p:cNvPr id="15" name="文本框 14"/>
            <p:cNvSpPr txBox="1"/>
            <p:nvPr/>
          </p:nvSpPr>
          <p:spPr>
            <a:xfrm>
              <a:off x="7967" y="598"/>
              <a:ext cx="10287" cy="72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435D9A"/>
                </a:solidFill>
                <a:effectLst/>
                <a:uLnTx/>
                <a:uFillTx/>
                <a:cs typeface="+mn-ea"/>
                <a:sym typeface="+mn-lt"/>
              </a:endParaRPr>
            </a:p>
          </p:txBody>
        </p:sp>
        <p:grpSp>
          <p:nvGrpSpPr>
            <p:cNvPr id="18" name="组合 17"/>
            <p:cNvGrpSpPr/>
            <p:nvPr/>
          </p:nvGrpSpPr>
          <p:grpSpPr>
            <a:xfrm>
              <a:off x="8530" y="914"/>
              <a:ext cx="8931" cy="0"/>
              <a:chOff x="8530" y="914"/>
              <a:chExt cx="8931" cy="0"/>
            </a:xfrm>
          </p:grpSpPr>
          <p:cxnSp>
            <p:nvCxnSpPr>
              <p:cNvPr id="16" name="直接连接符 15"/>
              <p:cNvCxnSpPr/>
              <p:nvPr/>
            </p:nvCxnSpPr>
            <p:spPr>
              <a:xfrm>
                <a:off x="14633"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30" y="914"/>
                <a:ext cx="2829"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8" name="组合 77"/>
          <p:cNvGrpSpPr/>
          <p:nvPr/>
        </p:nvGrpSpPr>
        <p:grpSpPr>
          <a:xfrm>
            <a:off x="545465" y="187484"/>
            <a:ext cx="11071225" cy="6483032"/>
            <a:chOff x="1038" y="260"/>
            <a:chExt cx="17435" cy="10209"/>
          </a:xfrm>
        </p:grpSpPr>
        <p:sp>
          <p:nvSpPr>
            <p:cNvPr id="144" name="文本框 143"/>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77" name="文本框 7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grpSp>
      <p:grpSp>
        <p:nvGrpSpPr>
          <p:cNvPr id="32" name="组合 31"/>
          <p:cNvGrpSpPr/>
          <p:nvPr/>
        </p:nvGrpSpPr>
        <p:grpSpPr>
          <a:xfrm>
            <a:off x="2469515" y="1671955"/>
            <a:ext cx="2122170" cy="944880"/>
            <a:chOff x="14228" y="2682"/>
            <a:chExt cx="3342" cy="1488"/>
          </a:xfrm>
        </p:grpSpPr>
        <p:grpSp>
          <p:nvGrpSpPr>
            <p:cNvPr id="2" name="组合 1"/>
            <p:cNvGrpSpPr/>
            <p:nvPr/>
          </p:nvGrpSpPr>
          <p:grpSpPr>
            <a:xfrm>
              <a:off x="14228" y="2682"/>
              <a:ext cx="3343" cy="1489"/>
              <a:chOff x="14228" y="2672"/>
              <a:chExt cx="3343" cy="1489"/>
            </a:xfrm>
          </p:grpSpPr>
          <p:sp>
            <p:nvSpPr>
              <p:cNvPr id="4" name="圆角矩形 3"/>
              <p:cNvSpPr/>
              <p:nvPr/>
            </p:nvSpPr>
            <p:spPr>
              <a:xfrm>
                <a:off x="14228" y="2672"/>
                <a:ext cx="3343" cy="1489"/>
              </a:xfrm>
              <a:prstGeom prst="roundRect">
                <a:avLst>
                  <a:gd name="adj" fmla="val 0"/>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364" y="3103"/>
                <a:ext cx="3071" cy="62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cs typeface="+mn-ea"/>
                    <a:sym typeface="+mn-lt"/>
                  </a:rPr>
                  <a:t>PART &amp;</a:t>
                </a:r>
                <a:r>
                  <a:rPr lang="en-US" altLang="zh-CN" sz="2000" b="1" noProof="0" dirty="0">
                    <a:ln>
                      <a:noFill/>
                    </a:ln>
                    <a:solidFill>
                      <a:schemeClr val="bg1"/>
                    </a:solidFill>
                    <a:effectLst/>
                    <a:uLnTx/>
                    <a:uFillTx/>
                    <a:cs typeface="+mn-ea"/>
                    <a:sym typeface="+mn-lt"/>
                  </a:rPr>
                  <a:t>02</a:t>
                </a:r>
                <a:endParaRPr kumimoji="0" lang="en-US" altLang="zh-CN" sz="2000" b="1" i="0" u="none" strike="noStrike" kern="1200" cap="none" spc="0" normalizeH="0" baseline="0" noProof="0" dirty="0">
                  <a:ln>
                    <a:noFill/>
                  </a:ln>
                  <a:solidFill>
                    <a:schemeClr val="bg1"/>
                  </a:solidFill>
                  <a:effectLst/>
                  <a:uLnTx/>
                  <a:uFillTx/>
                  <a:cs typeface="+mn-ea"/>
                  <a:sym typeface="+mn-lt"/>
                </a:endParaRPr>
              </a:p>
            </p:txBody>
          </p:sp>
        </p:grpSp>
        <p:grpSp>
          <p:nvGrpSpPr>
            <p:cNvPr id="31" name="组合 30"/>
            <p:cNvGrpSpPr/>
            <p:nvPr/>
          </p:nvGrpSpPr>
          <p:grpSpPr>
            <a:xfrm>
              <a:off x="14362" y="2833"/>
              <a:ext cx="3103" cy="1188"/>
              <a:chOff x="14347" y="2698"/>
              <a:chExt cx="3103" cy="1188"/>
            </a:xfrm>
          </p:grpSpPr>
          <p:grpSp>
            <p:nvGrpSpPr>
              <p:cNvPr id="24" name="组合 23"/>
              <p:cNvGrpSpPr/>
              <p:nvPr/>
            </p:nvGrpSpPr>
            <p:grpSpPr>
              <a:xfrm>
                <a:off x="17296" y="2698"/>
                <a:ext cx="154" cy="1189"/>
                <a:chOff x="8961" y="3498"/>
                <a:chExt cx="154" cy="1189"/>
              </a:xfrm>
              <a:solidFill>
                <a:schemeClr val="bg1"/>
              </a:solidFill>
            </p:grpSpPr>
            <p:sp>
              <p:nvSpPr>
                <p:cNvPr id="22" name="任意多边形 21"/>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23" name="任意多边形 22"/>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nvGrpSpPr>
              <p:cNvPr id="28" name="组合 27"/>
              <p:cNvGrpSpPr/>
              <p:nvPr/>
            </p:nvGrpSpPr>
            <p:grpSpPr>
              <a:xfrm flipH="1">
                <a:off x="14347" y="2698"/>
                <a:ext cx="154" cy="1189"/>
                <a:chOff x="8961" y="3498"/>
                <a:chExt cx="154" cy="1189"/>
              </a:xfrm>
              <a:solidFill>
                <a:schemeClr val="bg1"/>
              </a:solidFill>
            </p:grpSpPr>
            <p:sp>
              <p:nvSpPr>
                <p:cNvPr id="29" name="任意多边形 28"/>
                <p:cNvSpPr/>
                <p:nvPr/>
              </p:nvSpPr>
              <p:spPr>
                <a:xfrm flipH="1">
                  <a:off x="8961" y="4534"/>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sp>
              <p:nvSpPr>
                <p:cNvPr id="30" name="任意多边形 29"/>
                <p:cNvSpPr/>
                <p:nvPr/>
              </p:nvSpPr>
              <p:spPr>
                <a:xfrm flipH="1" flipV="1">
                  <a:off x="8961" y="3498"/>
                  <a:ext cx="153" cy="153"/>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5D9A"/>
                    </a:solidFill>
                    <a:cs typeface="+mn-ea"/>
                    <a:sym typeface="+mn-lt"/>
                  </a:endParaRPr>
                </a:p>
              </p:txBody>
            </p:sp>
          </p:grpSp>
        </p:grpSp>
      </p:grpSp>
    </p:spTree>
    <p:extLst>
      <p:ext uri="{BB962C8B-B14F-4D97-AF65-F5344CB8AC3E}">
        <p14:creationId xmlns:p14="http://schemas.microsoft.com/office/powerpoint/2010/main" val="332082609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ppt_y</p:attrName>
                                        </p:attrNameLst>
                                      </p:cBhvr>
                                      <p:tavLst>
                                        <p:tav tm="0">
                                          <p:val>
                                            <p:strVal val="#ppt_y+#ppt_h*1.125000"/>
                                          </p:val>
                                        </p:tav>
                                        <p:tav tm="100000">
                                          <p:val>
                                            <p:strVal val="#ppt_y"/>
                                          </p:val>
                                        </p:tav>
                                      </p:tavLst>
                                    </p:anim>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dissolv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3" presetClass="entr" presetSubtype="16"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plus(in)">
                                      <p:cBhvr>
                                        <p:cTn id="45"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9" grpId="0"/>
      <p:bldP spid="9" grpId="1"/>
      <p:bldP spid="14" grpId="0" bldLvl="0" animBg="1"/>
      <p:bldP spid="1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组合 8"/>
          <p:cNvGrpSpPr/>
          <p:nvPr/>
        </p:nvGrpSpPr>
        <p:grpSpPr>
          <a:xfrm>
            <a:off x="0" y="4846320"/>
            <a:ext cx="12192000" cy="2010410"/>
            <a:chOff x="0" y="7632"/>
            <a:chExt cx="21462" cy="3166"/>
          </a:xfrm>
        </p:grpSpPr>
        <p:pic>
          <p:nvPicPr>
            <p:cNvPr id="7" name="图片 6" descr="组 2"/>
            <p:cNvPicPr>
              <a:picLocks noChangeAspect="1"/>
            </p:cNvPicPr>
            <p:nvPr/>
          </p:nvPicPr>
          <p:blipFill>
            <a:blip r:embed="rId3"/>
            <a:stretch>
              <a:fillRect/>
            </a:stretch>
          </p:blipFill>
          <p:spPr>
            <a:xfrm rot="5400000">
              <a:off x="3788" y="3844"/>
              <a:ext cx="3167" cy="10743"/>
            </a:xfrm>
            <a:prstGeom prst="rect">
              <a:avLst/>
            </a:prstGeom>
          </p:spPr>
        </p:pic>
        <p:pic>
          <p:nvPicPr>
            <p:cNvPr id="8" name="图片 7" descr="组 2"/>
            <p:cNvPicPr>
              <a:picLocks noChangeAspect="1"/>
            </p:cNvPicPr>
            <p:nvPr/>
          </p:nvPicPr>
          <p:blipFill>
            <a:blip r:embed="rId3"/>
            <a:stretch>
              <a:fillRect/>
            </a:stretch>
          </p:blipFill>
          <p:spPr>
            <a:xfrm rot="5400000">
              <a:off x="14508" y="3844"/>
              <a:ext cx="3167" cy="10743"/>
            </a:xfrm>
            <a:prstGeom prst="rect">
              <a:avLst/>
            </a:prstGeom>
          </p:spPr>
        </p:pic>
      </p:grpSp>
      <p:grpSp>
        <p:nvGrpSpPr>
          <p:cNvPr id="55" name="组合 54"/>
          <p:cNvGrpSpPr/>
          <p:nvPr/>
        </p:nvGrpSpPr>
        <p:grpSpPr>
          <a:xfrm>
            <a:off x="-1075690" y="-1028065"/>
            <a:ext cx="14394180" cy="8509000"/>
            <a:chOff x="-1694" y="-1619"/>
            <a:chExt cx="22668" cy="13400"/>
          </a:xfrm>
        </p:grpSpPr>
        <p:sp>
          <p:nvSpPr>
            <p:cNvPr id="48" name="椭圆 47"/>
            <p:cNvSpPr/>
            <p:nvPr/>
          </p:nvSpPr>
          <p:spPr>
            <a:xfrm>
              <a:off x="-1694" y="-1619"/>
              <a:ext cx="6469" cy="6469"/>
            </a:xfrm>
            <a:prstGeom prst="ellipse">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14506" y="5313"/>
              <a:ext cx="6469" cy="6469"/>
            </a:xfrm>
            <a:prstGeom prst="ellipse">
              <a:avLst/>
            </a:pr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5" name="组合 144"/>
          <p:cNvGrpSpPr/>
          <p:nvPr/>
        </p:nvGrpSpPr>
        <p:grpSpPr>
          <a:xfrm>
            <a:off x="560705" y="165100"/>
            <a:ext cx="11071225" cy="6482715"/>
            <a:chOff x="1038" y="260"/>
            <a:chExt cx="17435" cy="10209"/>
          </a:xfrm>
        </p:grpSpPr>
        <p:sp>
          <p:nvSpPr>
            <p:cNvPr id="146" name="文本框 145"/>
            <p:cNvSpPr txBox="1"/>
            <p:nvPr/>
          </p:nvSpPr>
          <p:spPr>
            <a:xfrm>
              <a:off x="1038" y="10035"/>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a:t>
              </a:r>
            </a:p>
          </p:txBody>
        </p:sp>
        <p:sp>
          <p:nvSpPr>
            <p:cNvPr id="147" name="文本框 146"/>
            <p:cNvSpPr txBox="1"/>
            <p:nvPr/>
          </p:nvSpPr>
          <p:spPr>
            <a:xfrm>
              <a:off x="1038" y="260"/>
              <a:ext cx="17435" cy="434"/>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chemeClr val="tx1"/>
                  </a:solidFill>
                  <a:effectLst/>
                  <a:uLnTx/>
                  <a:uFillTx/>
                  <a:cs typeface="+mn-ea"/>
                  <a:sym typeface="+mn-lt"/>
                </a:rPr>
                <a:t> 商业计划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商业策划 </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项目计划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创业计划</a:t>
              </a:r>
              <a:r>
                <a:rPr kumimoji="0" lang="en-US" sz="1200" b="0" i="0" u="none" strike="noStrike" kern="1200" cap="none" spc="0" normalizeH="0" baseline="0" noProof="0" dirty="0">
                  <a:ln>
                    <a:noFill/>
                  </a:ln>
                  <a:solidFill>
                    <a:schemeClr val="tx1"/>
                  </a:solidFill>
                  <a:effectLst/>
                  <a:uLnTx/>
                  <a:uFillTx/>
                  <a:cs typeface="+mn-ea"/>
                  <a:sym typeface="+mn-lt"/>
                </a:rPr>
                <a:t>.</a:t>
              </a:r>
              <a:r>
                <a:rPr kumimoji="0" sz="1200" b="0" i="0" u="none" strike="noStrike" kern="1200" cap="none" spc="0" normalizeH="0" baseline="0" noProof="0" dirty="0">
                  <a:ln>
                    <a:noFill/>
                  </a:ln>
                  <a:solidFill>
                    <a:schemeClr val="tx1"/>
                  </a:solidFill>
                  <a:effectLst/>
                  <a:uLnTx/>
                  <a:uFillTx/>
                  <a:cs typeface="+mn-ea"/>
                  <a:sym typeface="+mn-lt"/>
                </a:rPr>
                <a:t> 融资计划书 </a:t>
              </a:r>
            </a:p>
          </p:txBody>
        </p:sp>
      </p:grpSp>
      <p:grpSp>
        <p:nvGrpSpPr>
          <p:cNvPr id="14" name="组合 13"/>
          <p:cNvGrpSpPr/>
          <p:nvPr/>
        </p:nvGrpSpPr>
        <p:grpSpPr>
          <a:xfrm>
            <a:off x="381000" y="726020"/>
            <a:ext cx="12458700" cy="5773840"/>
            <a:chOff x="789" y="1357"/>
            <a:chExt cx="17610" cy="8072"/>
          </a:xfrm>
        </p:grpSpPr>
        <p:sp>
          <p:nvSpPr>
            <p:cNvPr id="98" name="矩形 97"/>
            <p:cNvSpPr/>
            <p:nvPr/>
          </p:nvSpPr>
          <p:spPr>
            <a:xfrm>
              <a:off x="789" y="1357"/>
              <a:ext cx="17610" cy="8072"/>
            </a:xfrm>
            <a:prstGeom prst="rect">
              <a:avLst/>
            </a:prstGeom>
            <a:solidFill>
              <a:schemeClr val="bg1"/>
            </a:solid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3" name="任意多边形 2"/>
            <p:cNvSpPr/>
            <p:nvPr/>
          </p:nvSpPr>
          <p:spPr>
            <a:xfrm flipV="1">
              <a:off x="908" y="1593"/>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4" name="任意多边形 3"/>
            <p:cNvSpPr/>
            <p:nvPr/>
          </p:nvSpPr>
          <p:spPr>
            <a:xfrm>
              <a:off x="908" y="8769"/>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2" name="任意多边形 1"/>
            <p:cNvSpPr/>
            <p:nvPr/>
          </p:nvSpPr>
          <p:spPr>
            <a:xfrm flipH="1" flipV="1">
              <a:off x="17683" y="1593"/>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sp>
          <p:nvSpPr>
            <p:cNvPr id="5" name="任意多边形 4"/>
            <p:cNvSpPr/>
            <p:nvPr/>
          </p:nvSpPr>
          <p:spPr>
            <a:xfrm flipH="1">
              <a:off x="17683" y="8769"/>
              <a:ext cx="402" cy="402"/>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solidFill>
              <a:srgbClr val="435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B4A7D"/>
                </a:solidFill>
                <a:cs typeface="+mn-ea"/>
                <a:sym typeface="+mn-lt"/>
              </a:endParaRPr>
            </a:p>
          </p:txBody>
        </p:sp>
      </p:grpSp>
      <p:grpSp>
        <p:nvGrpSpPr>
          <p:cNvPr id="58" name="组合 57"/>
          <p:cNvGrpSpPr/>
          <p:nvPr/>
        </p:nvGrpSpPr>
        <p:grpSpPr>
          <a:xfrm>
            <a:off x="696595" y="1141730"/>
            <a:ext cx="4245610" cy="841375"/>
            <a:chOff x="3227" y="3958"/>
            <a:chExt cx="6686" cy="1325"/>
          </a:xfrm>
        </p:grpSpPr>
        <p:sp>
          <p:nvSpPr>
            <p:cNvPr id="56" name="文本框 55"/>
            <p:cNvSpPr txBox="1"/>
            <p:nvPr/>
          </p:nvSpPr>
          <p:spPr>
            <a:xfrm>
              <a:off x="3981" y="4849"/>
              <a:ext cx="5932" cy="43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noProof="0" dirty="0">
                <a:ln>
                  <a:noFill/>
                </a:ln>
                <a:solidFill>
                  <a:schemeClr val="tx1"/>
                </a:solidFill>
                <a:effectLst/>
                <a:uLnTx/>
                <a:uFillTx/>
                <a:cs typeface="+mn-ea"/>
                <a:sym typeface="+mn-lt"/>
              </a:endParaRPr>
            </a:p>
          </p:txBody>
        </p:sp>
        <p:sp>
          <p:nvSpPr>
            <p:cNvPr id="57" name="文本框 56"/>
            <p:cNvSpPr txBox="1"/>
            <p:nvPr/>
          </p:nvSpPr>
          <p:spPr>
            <a:xfrm>
              <a:off x="3227" y="3958"/>
              <a:ext cx="2230" cy="727"/>
            </a:xfrm>
            <a:prstGeom prst="rect">
              <a:avLst/>
            </a:prstGeom>
            <a:noFill/>
          </p:spPr>
          <p:txBody>
            <a:bodyPr wrap="none" rtlCol="0">
              <a:spAutoFit/>
              <a:scene3d>
                <a:camera prst="orthographicFront"/>
                <a:lightRig rig="threePt" dir="t"/>
              </a:scene3d>
              <a:sp3d contourW="12700"/>
            </a:bodyPr>
            <a:lstStyle/>
            <a:p>
              <a:r>
                <a:rPr lang="zh-CN" altLang="en-US" sz="2400" dirty="0">
                  <a:solidFill>
                    <a:srgbClr val="435D9A"/>
                  </a:solidFill>
                  <a:cs typeface="+mn-ea"/>
                  <a:sym typeface="+mn-lt"/>
                </a:rPr>
                <a:t>基本概念</a:t>
              </a:r>
            </a:p>
          </p:txBody>
        </p:sp>
      </p:grpSp>
      <p:grpSp>
        <p:nvGrpSpPr>
          <p:cNvPr id="60" name="组合 59"/>
          <p:cNvGrpSpPr/>
          <p:nvPr/>
        </p:nvGrpSpPr>
        <p:grpSpPr>
          <a:xfrm>
            <a:off x="2039035" y="3302839"/>
            <a:ext cx="3220470" cy="1875997"/>
            <a:chOff x="1036432" y="3170666"/>
            <a:chExt cx="3220470" cy="1875997"/>
          </a:xfrm>
        </p:grpSpPr>
        <p:sp>
          <p:nvSpPr>
            <p:cNvPr id="68" name="矩形 67"/>
            <p:cNvSpPr/>
            <p:nvPr/>
          </p:nvSpPr>
          <p:spPr>
            <a:xfrm>
              <a:off x="1036432"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cs typeface="+mn-ea"/>
                <a:sym typeface="+mn-lt"/>
              </a:endParaRPr>
            </a:p>
          </p:txBody>
        </p:sp>
        <p:sp>
          <p:nvSpPr>
            <p:cNvPr id="69" name="矩形 68"/>
            <p:cNvSpPr/>
            <p:nvPr/>
          </p:nvSpPr>
          <p:spPr>
            <a:xfrm>
              <a:off x="1123961" y="3170666"/>
              <a:ext cx="763707" cy="888209"/>
            </a:xfrm>
            <a:prstGeom prst="rect">
              <a:avLst/>
            </a:prstGeom>
            <a:solidFill>
              <a:srgbClr val="435D9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dirty="0">
                  <a:solidFill>
                    <a:schemeClr val="bg1"/>
                  </a:solidFill>
                  <a:cs typeface="+mn-ea"/>
                  <a:sym typeface="+mn-lt"/>
                </a:rPr>
                <a:t>01</a:t>
              </a:r>
            </a:p>
          </p:txBody>
        </p:sp>
        <p:sp>
          <p:nvSpPr>
            <p:cNvPr id="70" name="矩形 69"/>
            <p:cNvSpPr/>
            <p:nvPr/>
          </p:nvSpPr>
          <p:spPr>
            <a:xfrm>
              <a:off x="1136661" y="4165705"/>
              <a:ext cx="2990839" cy="308995"/>
            </a:xfrm>
            <a:prstGeom prst="rect">
              <a:avLst/>
            </a:prstGeom>
          </p:spPr>
          <p:txBody>
            <a:bodyPr wrap="square">
              <a:spAutoFit/>
              <a:scene3d>
                <a:camera prst="orthographicFront"/>
                <a:lightRig rig="threePt" dir="t"/>
              </a:scene3d>
              <a:sp3d contourW="12700"/>
            </a:bodyPr>
            <a:lstStyle/>
            <a:p>
              <a:pPr algn="l">
                <a:lnSpc>
                  <a:spcPct val="130000"/>
                </a:lnSpc>
              </a:pPr>
              <a:endParaRPr lang="zh-CN" altLang="en-US" sz="1200" dirty="0">
                <a:solidFill>
                  <a:schemeClr val="tx1"/>
                </a:solidFill>
                <a:cs typeface="+mn-ea"/>
                <a:sym typeface="+mn-lt"/>
              </a:endParaRPr>
            </a:p>
          </p:txBody>
        </p:sp>
        <p:sp>
          <p:nvSpPr>
            <p:cNvPr id="71" name="矩形 70"/>
            <p:cNvSpPr/>
            <p:nvPr/>
          </p:nvSpPr>
          <p:spPr>
            <a:xfrm>
              <a:off x="2013856" y="3696532"/>
              <a:ext cx="1655371"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rgbClr val="435D9A"/>
                  </a:solidFill>
                  <a:cs typeface="+mn-ea"/>
                  <a:sym typeface="+mn-lt"/>
                </a:rPr>
                <a:t>生存函数</a:t>
              </a:r>
              <a:endParaRPr lang="zh-CN" altLang="en-US" sz="1600" b="1" dirty="0">
                <a:solidFill>
                  <a:schemeClr val="tx1"/>
                </a:solidFill>
                <a:cs typeface="+mn-ea"/>
                <a:sym typeface="+mn-lt"/>
              </a:endParaRPr>
            </a:p>
          </p:txBody>
        </p:sp>
      </p:grpSp>
      <p:grpSp>
        <p:nvGrpSpPr>
          <p:cNvPr id="72" name="组合 71"/>
          <p:cNvGrpSpPr/>
          <p:nvPr/>
        </p:nvGrpSpPr>
        <p:grpSpPr>
          <a:xfrm>
            <a:off x="6906864" y="3293326"/>
            <a:ext cx="3220470" cy="1875997"/>
            <a:chOff x="4485765" y="3170666"/>
            <a:chExt cx="3220470" cy="1875997"/>
          </a:xfrm>
        </p:grpSpPr>
        <p:sp>
          <p:nvSpPr>
            <p:cNvPr id="73" name="矩形 72"/>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cs typeface="+mn-ea"/>
                <a:sym typeface="+mn-lt"/>
              </a:endParaRPr>
            </a:p>
          </p:txBody>
        </p:sp>
        <p:sp>
          <p:nvSpPr>
            <p:cNvPr id="74" name="矩形 73"/>
            <p:cNvSpPr/>
            <p:nvPr/>
          </p:nvSpPr>
          <p:spPr>
            <a:xfrm>
              <a:off x="4573294" y="3170666"/>
              <a:ext cx="763707" cy="88820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600">
                  <a:solidFill>
                    <a:srgbClr val="435D9A"/>
                  </a:solidFill>
                  <a:cs typeface="+mn-ea"/>
                  <a:sym typeface="+mn-lt"/>
                </a:rPr>
                <a:t>02</a:t>
              </a:r>
            </a:p>
          </p:txBody>
        </p:sp>
        <p:sp>
          <p:nvSpPr>
            <p:cNvPr id="75" name="矩形 74"/>
            <p:cNvSpPr/>
            <p:nvPr/>
          </p:nvSpPr>
          <p:spPr>
            <a:xfrm>
              <a:off x="5451301" y="3696532"/>
              <a:ext cx="1655371"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rgbClr val="435D9A"/>
                  </a:solidFill>
                  <a:cs typeface="+mn-ea"/>
                  <a:sym typeface="+mn-lt"/>
                </a:rPr>
                <a:t>危险函数</a:t>
              </a:r>
              <a:endParaRPr lang="zh-CN" altLang="en-US" sz="1600" b="1" dirty="0">
                <a:solidFill>
                  <a:schemeClr val="tx1"/>
                </a:solidFill>
                <a:cs typeface="+mn-ea"/>
                <a:sym typeface="+mn-lt"/>
              </a:endParaRPr>
            </a:p>
          </p:txBody>
        </p:sp>
        <p:sp>
          <p:nvSpPr>
            <p:cNvPr id="76" name="矩形 75"/>
            <p:cNvSpPr/>
            <p:nvPr/>
          </p:nvSpPr>
          <p:spPr>
            <a:xfrm>
              <a:off x="4587364" y="4165705"/>
              <a:ext cx="2990839" cy="308995"/>
            </a:xfrm>
            <a:prstGeom prst="rect">
              <a:avLst/>
            </a:prstGeom>
          </p:spPr>
          <p:txBody>
            <a:bodyPr wrap="square">
              <a:spAutoFit/>
              <a:scene3d>
                <a:camera prst="orthographicFront"/>
                <a:lightRig rig="threePt" dir="t"/>
              </a:scene3d>
              <a:sp3d contourW="12700"/>
            </a:bodyPr>
            <a:lstStyle/>
            <a:p>
              <a:pPr algn="l">
                <a:lnSpc>
                  <a:spcPct val="130000"/>
                </a:lnSpc>
              </a:pPr>
              <a:r>
                <a:rPr lang="zh-CN" altLang="en-US" sz="1200" dirty="0">
                  <a:solidFill>
                    <a:schemeClr val="tx1"/>
                  </a:solidFill>
                  <a:cs typeface="+mn-ea"/>
                  <a:sym typeface="+mn-lt"/>
                </a:rPr>
                <a:t>给出了在时间</a:t>
              </a:r>
              <a:r>
                <a:rPr lang="en-US" altLang="zh-CN" sz="1200" dirty="0">
                  <a:solidFill>
                    <a:schemeClr val="tx1"/>
                  </a:solidFill>
                  <a:cs typeface="+mn-ea"/>
                  <a:sym typeface="+mn-lt"/>
                </a:rPr>
                <a:t>t</a:t>
              </a:r>
              <a:r>
                <a:rPr lang="zh-CN" altLang="en-US" sz="1200" dirty="0">
                  <a:solidFill>
                    <a:schemeClr val="tx1"/>
                  </a:solidFill>
                  <a:cs typeface="+mn-ea"/>
                  <a:sym typeface="+mn-lt"/>
                </a:rPr>
                <a:t>发生死亡事件的概率</a:t>
              </a:r>
            </a:p>
          </p:txBody>
        </p:sp>
      </p:grpSp>
      <p:sp>
        <p:nvSpPr>
          <p:cNvPr id="82" name="矩形 81"/>
          <p:cNvSpPr/>
          <p:nvPr/>
        </p:nvSpPr>
        <p:spPr>
          <a:xfrm>
            <a:off x="1404620" y="1470587"/>
            <a:ext cx="9377680" cy="1029193"/>
          </a:xfrm>
          <a:prstGeom prst="rect">
            <a:avLst/>
          </a:prstGeom>
        </p:spPr>
        <p:txBody>
          <a:bodyPr wrap="square">
            <a:spAutoFit/>
            <a:scene3d>
              <a:camera prst="orthographicFront"/>
              <a:lightRig rig="threePt" dir="t"/>
            </a:scene3d>
            <a:sp3d contourW="12700"/>
          </a:bodyPr>
          <a:lstStyle/>
          <a:p>
            <a:pPr marL="228600" indent="-228600" algn="ctr">
              <a:lnSpc>
                <a:spcPct val="130000"/>
              </a:lnSpc>
              <a:buAutoNum type="arabicPeriod"/>
            </a:pPr>
            <a:r>
              <a:rPr lang="en-US" altLang="zh-CN" sz="1200" dirty="0">
                <a:solidFill>
                  <a:schemeClr val="tx1"/>
                </a:solidFill>
                <a:cs typeface="+mn-ea"/>
                <a:sym typeface="+mn-lt"/>
              </a:rPr>
              <a:t>death event 2. </a:t>
            </a:r>
            <a:r>
              <a:rPr lang="en-US" altLang="zh-CN" sz="1200" dirty="0">
                <a:cs typeface="+mn-ea"/>
                <a:sym typeface="+mn-lt"/>
              </a:rPr>
              <a:t>birth event 3.duration</a:t>
            </a:r>
          </a:p>
          <a:p>
            <a:pPr algn="ctr">
              <a:lnSpc>
                <a:spcPct val="130000"/>
              </a:lnSpc>
            </a:pPr>
            <a:r>
              <a:rPr lang="zh-CN" altLang="en-US" sz="1200" dirty="0">
                <a:cs typeface="+mn-ea"/>
                <a:sym typeface="+mn-lt"/>
              </a:rPr>
              <a:t>一般事件描述感兴趣的事件，也称为死亡事件</a:t>
            </a:r>
            <a:r>
              <a:rPr lang="en-US" altLang="zh-CN" sz="1200" dirty="0">
                <a:cs typeface="+mn-ea"/>
                <a:sym typeface="+mn-lt"/>
              </a:rPr>
              <a:t>. </a:t>
            </a:r>
            <a:r>
              <a:rPr lang="zh-CN" altLang="en-US" sz="1200" dirty="0">
                <a:cs typeface="+mn-ea"/>
                <a:sym typeface="+mn-lt"/>
              </a:rPr>
              <a:t>时间是指第一次观察的时间点，也称为出生事件，事件发生时间是持续时间在第一次观察和事件发生的时间之间 。收集数据用于生存分析的受试者通常没有相同的首次观察时间。受试者可以随时进入研究。使用持续时间可确保必要的相对性 。</a:t>
            </a:r>
            <a:endParaRPr lang="zh-CN" altLang="en-US" sz="1200" dirty="0">
              <a:solidFill>
                <a:schemeClr val="tx1"/>
              </a:solidFill>
              <a:cs typeface="+mn-ea"/>
              <a:sym typeface="+mn-lt"/>
            </a:endParaRPr>
          </a:p>
        </p:txBody>
      </p:sp>
      <p:sp>
        <p:nvSpPr>
          <p:cNvPr id="6" name="文本框 5">
            <a:extLst>
              <a:ext uri="{FF2B5EF4-FFF2-40B4-BE49-F238E27FC236}">
                <a16:creationId xmlns:a16="http://schemas.microsoft.com/office/drawing/2014/main" id="{FE97AA41-EDB6-446E-C6CE-49304E071FEB}"/>
              </a:ext>
            </a:extLst>
          </p:cNvPr>
          <p:cNvSpPr txBox="1"/>
          <p:nvPr/>
        </p:nvSpPr>
        <p:spPr>
          <a:xfrm>
            <a:off x="1493114" y="2719645"/>
            <a:ext cx="9380220" cy="461665"/>
          </a:xfrm>
          <a:prstGeom prst="rect">
            <a:avLst/>
          </a:prstGeom>
          <a:noFill/>
        </p:spPr>
        <p:txBody>
          <a:bodyPr wrap="square" rtlCol="0">
            <a:spAutoFit/>
          </a:bodyPr>
          <a:lstStyle/>
          <a:p>
            <a:r>
              <a:rPr lang="en-US" altLang="zh-CN" sz="1200" dirty="0"/>
              <a:t>Censorship</a:t>
            </a:r>
            <a:r>
              <a:rPr lang="zh-CN" altLang="en-US" sz="1200" dirty="0"/>
              <a:t>机制（缺失数据）的引入实现了对于用户</a:t>
            </a:r>
            <a:r>
              <a:rPr lang="en-US" altLang="zh-CN" sz="1200" dirty="0"/>
              <a:t>lifetime</a:t>
            </a:r>
            <a:r>
              <a:rPr lang="zh-CN" altLang="en-US" sz="1200" dirty="0"/>
              <a:t>的准确估计。（</a:t>
            </a:r>
            <a:r>
              <a:rPr lang="en-US" altLang="zh-CN" sz="1200" dirty="0"/>
              <a:t>1. </a:t>
            </a:r>
            <a:r>
              <a:rPr lang="zh-CN" altLang="en-US" sz="1200" dirty="0"/>
              <a:t>用户在研究场景下还未死亡 </a:t>
            </a:r>
            <a:r>
              <a:rPr lang="en-US" altLang="zh-CN" sz="1200" dirty="0"/>
              <a:t>2.</a:t>
            </a:r>
            <a:r>
              <a:rPr lang="zh-CN" altLang="en-US" sz="1200" dirty="0"/>
              <a:t>用户经历了不同于</a:t>
            </a:r>
            <a:r>
              <a:rPr lang="en-US" altLang="zh-CN" sz="1200" dirty="0"/>
              <a:t>death event</a:t>
            </a:r>
            <a:r>
              <a:rPr lang="zh-CN" altLang="en-US" sz="1200" dirty="0"/>
              <a:t>的事件使得研究场景结束）</a:t>
            </a:r>
          </a:p>
        </p:txBody>
      </p:sp>
      <p:sp>
        <p:nvSpPr>
          <p:cNvPr id="10" name="文本框 9">
            <a:extLst>
              <a:ext uri="{FF2B5EF4-FFF2-40B4-BE49-F238E27FC236}">
                <a16:creationId xmlns:a16="http://schemas.microsoft.com/office/drawing/2014/main" id="{1C7BB01B-5C8B-09BE-20EF-BDAE6BEF3495}"/>
              </a:ext>
            </a:extLst>
          </p:cNvPr>
          <p:cNvSpPr txBox="1"/>
          <p:nvPr/>
        </p:nvSpPr>
        <p:spPr>
          <a:xfrm>
            <a:off x="2061261" y="4399087"/>
            <a:ext cx="3220470" cy="553998"/>
          </a:xfrm>
          <a:prstGeom prst="rect">
            <a:avLst/>
          </a:prstGeom>
          <a:noFill/>
        </p:spPr>
        <p:txBody>
          <a:bodyPr wrap="square" rtlCol="0">
            <a:spAutoFit/>
          </a:bodyPr>
          <a:lstStyle/>
          <a:p>
            <a:r>
              <a:rPr lang="en-US" altLang="zh-CN" dirty="0"/>
              <a:t> </a:t>
            </a:r>
            <a:r>
              <a:rPr lang="zh-CN" altLang="en-US" sz="1200" dirty="0"/>
              <a:t>生存函数定义了</a:t>
            </a:r>
            <a:r>
              <a:rPr lang="zh-CN" altLang="en-US" sz="1200" b="0" i="0" dirty="0">
                <a:solidFill>
                  <a:srgbClr val="252525"/>
                </a:solidFill>
                <a:effectLst/>
                <a:latin typeface="Roboto" panose="02000000000000000000" pitchFamily="2" charset="0"/>
              </a:rPr>
              <a:t>定义了感兴趣主题在时间 </a:t>
            </a:r>
            <a:r>
              <a:rPr lang="en-US" altLang="zh-CN" sz="1200" b="0" i="0" dirty="0">
                <a:solidFill>
                  <a:srgbClr val="252525"/>
                </a:solidFill>
                <a:effectLst/>
                <a:latin typeface="Roboto" panose="02000000000000000000" pitchFamily="2" charset="0"/>
              </a:rPr>
              <a:t>t </a:t>
            </a:r>
            <a:r>
              <a:rPr lang="zh-CN" altLang="en-US" sz="1200" b="0" i="0" dirty="0">
                <a:solidFill>
                  <a:srgbClr val="252525"/>
                </a:solidFill>
                <a:effectLst/>
                <a:latin typeface="Roboto" panose="02000000000000000000" pitchFamily="2" charset="0"/>
              </a:rPr>
              <a:t>之后存活的概率</a:t>
            </a:r>
            <a:endParaRPr lang="zh-CN" altLang="en-US" sz="1200" dirty="0"/>
          </a:p>
        </p:txBody>
      </p:sp>
      <p:pic>
        <p:nvPicPr>
          <p:cNvPr id="12" name="图片 11">
            <a:extLst>
              <a:ext uri="{FF2B5EF4-FFF2-40B4-BE49-F238E27FC236}">
                <a16:creationId xmlns:a16="http://schemas.microsoft.com/office/drawing/2014/main" id="{DEBBEEBA-334F-923A-FAAF-B3A3907A52E8}"/>
              </a:ext>
            </a:extLst>
          </p:cNvPr>
          <p:cNvPicPr>
            <a:picLocks noChangeAspect="1"/>
          </p:cNvPicPr>
          <p:nvPr/>
        </p:nvPicPr>
        <p:blipFill>
          <a:blip r:embed="rId4"/>
          <a:stretch>
            <a:fillRect/>
          </a:stretch>
        </p:blipFill>
        <p:spPr>
          <a:xfrm>
            <a:off x="5281731" y="3958648"/>
            <a:ext cx="1482854" cy="1190090"/>
          </a:xfrm>
          <a:prstGeom prst="rect">
            <a:avLst/>
          </a:prstGeom>
        </p:spPr>
      </p:pic>
      <p:pic>
        <p:nvPicPr>
          <p:cNvPr id="15" name="图片 14">
            <a:extLst>
              <a:ext uri="{FF2B5EF4-FFF2-40B4-BE49-F238E27FC236}">
                <a16:creationId xmlns:a16="http://schemas.microsoft.com/office/drawing/2014/main" id="{A8072A51-A2CB-DD84-EB22-C33A05D8882D}"/>
              </a:ext>
            </a:extLst>
          </p:cNvPr>
          <p:cNvPicPr>
            <a:picLocks noChangeAspect="1"/>
          </p:cNvPicPr>
          <p:nvPr/>
        </p:nvPicPr>
        <p:blipFill>
          <a:blip r:embed="rId5"/>
          <a:stretch>
            <a:fillRect/>
          </a:stretch>
        </p:blipFill>
        <p:spPr>
          <a:xfrm>
            <a:off x="10152965" y="3841956"/>
            <a:ext cx="2179454" cy="13029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plus(in)">
                                      <p:cBhvr>
                                        <p:cTn id="12" dur="2000"/>
                                        <p:tgtEl>
                                          <p:spTgt spid="145"/>
                                        </p:tgtEl>
                                      </p:cBhvr>
                                    </p:animEffect>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1000"/>
                                        <p:tgtEl>
                                          <p:spTgt spid="82"/>
                                        </p:tgtEl>
                                      </p:cBhvr>
                                    </p:animEffect>
                                    <p:anim calcmode="lin" valueType="num">
                                      <p:cBhvr>
                                        <p:cTn id="17" dur="1000" fill="hold"/>
                                        <p:tgtEl>
                                          <p:spTgt spid="82"/>
                                        </p:tgtEl>
                                        <p:attrNameLst>
                                          <p:attrName>ppt_x</p:attrName>
                                        </p:attrNameLst>
                                      </p:cBhvr>
                                      <p:tavLst>
                                        <p:tav tm="0">
                                          <p:val>
                                            <p:strVal val="#ppt_x"/>
                                          </p:val>
                                        </p:tav>
                                        <p:tav tm="100000">
                                          <p:val>
                                            <p:strVal val="#ppt_x"/>
                                          </p:val>
                                        </p:tav>
                                      </p:tavLst>
                                    </p:anim>
                                    <p:anim calcmode="lin" valueType="num">
                                      <p:cBhvr>
                                        <p:cTn id="18" dur="1000" fill="hold"/>
                                        <p:tgtEl>
                                          <p:spTgt spid="82"/>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53" presetClass="entr" presetSubtype="16"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childTnLst>
                          </p:cTn>
                        </p:par>
                        <p:par>
                          <p:cTn id="25" fill="hold">
                            <p:stCondLst>
                              <p:cond delay="3500"/>
                            </p:stCondLst>
                            <p:childTnLst>
                              <p:par>
                                <p:cTn id="26" presetID="53" presetClass="entr" presetSubtype="16"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p:cTn id="28" dur="500" fill="hold"/>
                                        <p:tgtEl>
                                          <p:spTgt spid="72"/>
                                        </p:tgtEl>
                                        <p:attrNameLst>
                                          <p:attrName>ppt_w</p:attrName>
                                        </p:attrNameLst>
                                      </p:cBhvr>
                                      <p:tavLst>
                                        <p:tav tm="0">
                                          <p:val>
                                            <p:fltVal val="0"/>
                                          </p:val>
                                        </p:tav>
                                        <p:tav tm="100000">
                                          <p:val>
                                            <p:strVal val="#ppt_w"/>
                                          </p:val>
                                        </p:tav>
                                      </p:tavLst>
                                    </p:anim>
                                    <p:anim calcmode="lin" valueType="num">
                                      <p:cBhvr>
                                        <p:cTn id="29" dur="500" fill="hold"/>
                                        <p:tgtEl>
                                          <p:spTgt spid="72"/>
                                        </p:tgtEl>
                                        <p:attrNameLst>
                                          <p:attrName>ppt_h</p:attrName>
                                        </p:attrNameLst>
                                      </p:cBhvr>
                                      <p:tavLst>
                                        <p:tav tm="0">
                                          <p:val>
                                            <p:fltVal val="0"/>
                                          </p:val>
                                        </p:tav>
                                        <p:tav tm="100000">
                                          <p:val>
                                            <p:strVal val="#ppt_h"/>
                                          </p:val>
                                        </p:tav>
                                      </p:tavLst>
                                    </p:anim>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D52DEA-2B68-D840-61AA-992A4048B57B}"/>
              </a:ext>
            </a:extLst>
          </p:cNvPr>
          <p:cNvSpPr txBox="1"/>
          <p:nvPr/>
        </p:nvSpPr>
        <p:spPr>
          <a:xfrm>
            <a:off x="304800" y="579120"/>
            <a:ext cx="8435340" cy="646331"/>
          </a:xfrm>
          <a:prstGeom prst="rect">
            <a:avLst/>
          </a:prstGeom>
          <a:noFill/>
        </p:spPr>
        <p:txBody>
          <a:bodyPr wrap="square" rtlCol="0">
            <a:spAutoFit/>
          </a:bodyPr>
          <a:lstStyle/>
          <a:p>
            <a:r>
              <a:rPr lang="zh-CN" altLang="en-US" dirty="0"/>
              <a:t>数据集简介：</a:t>
            </a:r>
            <a:endParaRPr lang="en-US" altLang="zh-CN" dirty="0"/>
          </a:p>
          <a:p>
            <a:r>
              <a:rPr lang="en-US" altLang="zh-CN" dirty="0"/>
              <a:t>P2P</a:t>
            </a:r>
            <a:r>
              <a:rPr lang="zh-CN" altLang="en-US" b="0" i="0" dirty="0">
                <a:solidFill>
                  <a:srgbClr val="333333"/>
                </a:solidFill>
                <a:effectLst/>
                <a:latin typeface="Helvetica Neue"/>
              </a:rPr>
              <a:t>是一种将小额资金聚集起来借贷给有资金需求人群的一种民间小额借贷模式。</a:t>
            </a:r>
            <a:endParaRPr lang="zh-CN" altLang="en-US" dirty="0"/>
          </a:p>
        </p:txBody>
      </p:sp>
      <p:sp>
        <p:nvSpPr>
          <p:cNvPr id="3" name="文本框 2">
            <a:extLst>
              <a:ext uri="{FF2B5EF4-FFF2-40B4-BE49-F238E27FC236}">
                <a16:creationId xmlns:a16="http://schemas.microsoft.com/office/drawing/2014/main" id="{632F07A8-71EC-2E27-6B8B-3CE3677E7724}"/>
              </a:ext>
            </a:extLst>
          </p:cNvPr>
          <p:cNvSpPr txBox="1"/>
          <p:nvPr/>
        </p:nvSpPr>
        <p:spPr>
          <a:xfrm>
            <a:off x="137160" y="1478280"/>
            <a:ext cx="12001500" cy="646331"/>
          </a:xfrm>
          <a:prstGeom prst="rect">
            <a:avLst/>
          </a:prstGeom>
          <a:noFill/>
        </p:spPr>
        <p:txBody>
          <a:bodyPr wrap="square" rtlCol="0">
            <a:spAutoFit/>
          </a:bodyPr>
          <a:lstStyle/>
          <a:p>
            <a:r>
              <a:rPr lang="zh-CN" altLang="en-US" dirty="0"/>
              <a:t>针对于数据集</a:t>
            </a:r>
            <a:r>
              <a:rPr lang="en-US" altLang="zh-CN" b="0" dirty="0">
                <a:solidFill>
                  <a:srgbClr val="2AA198"/>
                </a:solidFill>
                <a:effectLst/>
                <a:latin typeface="Consolas" panose="020B0609020204030204" pitchFamily="49" charset="0"/>
              </a:rPr>
              <a:t>FullDailyShutDownInf0</a:t>
            </a:r>
            <a:r>
              <a:rPr lang="zh-CN" altLang="en-US" b="0" dirty="0">
                <a:solidFill>
                  <a:srgbClr val="2AA198"/>
                </a:solidFill>
                <a:effectLst/>
                <a:latin typeface="Consolas" panose="020B0609020204030204" pitchFamily="49" charset="0"/>
              </a:rPr>
              <a:t>，</a:t>
            </a:r>
            <a:r>
              <a:rPr lang="zh-CN" altLang="en-US" b="0" dirty="0">
                <a:effectLst/>
                <a:latin typeface="Consolas" panose="020B0609020204030204" pitchFamily="49" charset="0"/>
              </a:rPr>
              <a:t>该数据集记录随时间变化（</a:t>
            </a:r>
            <a:r>
              <a:rPr lang="en-US" altLang="zh-CN" b="0" dirty="0">
                <a:effectLst/>
                <a:latin typeface="Consolas" panose="020B0609020204030204" pitchFamily="49" charset="0"/>
              </a:rPr>
              <a:t>2013</a:t>
            </a:r>
            <a:r>
              <a:rPr lang="en-US" altLang="zh-CN" dirty="0">
                <a:latin typeface="Consolas" panose="020B0609020204030204" pitchFamily="49" charset="0"/>
              </a:rPr>
              <a:t>/4/2-2019/12/27</a:t>
            </a:r>
            <a:r>
              <a:rPr lang="zh-CN" altLang="en-US" b="0" dirty="0">
                <a:effectLst/>
                <a:latin typeface="Consolas" panose="020B0609020204030204" pitchFamily="49" charset="0"/>
              </a:rPr>
              <a:t>）的</a:t>
            </a:r>
            <a:r>
              <a:rPr lang="en-US" altLang="zh-CN" b="0" dirty="0">
                <a:effectLst/>
                <a:latin typeface="Consolas" panose="020B0609020204030204" pitchFamily="49" charset="0"/>
              </a:rPr>
              <a:t>P2P</a:t>
            </a:r>
            <a:r>
              <a:rPr lang="zh-CN" altLang="en-US" b="0" dirty="0">
                <a:effectLst/>
                <a:latin typeface="Consolas" panose="020B0609020204030204" pitchFamily="49" charset="0"/>
              </a:rPr>
              <a:t>平台倒台的具体状况</a:t>
            </a:r>
            <a:r>
              <a:rPr lang="en-US" altLang="zh-CN" b="0" dirty="0">
                <a:effectLst/>
                <a:latin typeface="Consolas" panose="020B0609020204030204" pitchFamily="49" charset="0"/>
              </a:rPr>
              <a:t>,</a:t>
            </a:r>
            <a:r>
              <a:rPr lang="zh-CN" altLang="en-US" b="0" dirty="0">
                <a:effectLst/>
                <a:latin typeface="Consolas" panose="020B0609020204030204" pitchFamily="49" charset="0"/>
              </a:rPr>
              <a:t>其中具体状况可划分为</a:t>
            </a:r>
            <a:r>
              <a:rPr lang="en-US" altLang="zh-CN" b="0" dirty="0">
                <a:effectLst/>
                <a:latin typeface="Consolas" panose="020B0609020204030204" pitchFamily="49" charset="0"/>
              </a:rPr>
              <a:t>1.</a:t>
            </a:r>
            <a:r>
              <a:rPr lang="zh-CN" altLang="en-US" b="0" dirty="0">
                <a:effectLst/>
                <a:latin typeface="Consolas" panose="020B0609020204030204" pitchFamily="49" charset="0"/>
              </a:rPr>
              <a:t>平台失联 </a:t>
            </a:r>
            <a:r>
              <a:rPr lang="en-US" altLang="zh-CN" b="0" dirty="0">
                <a:effectLst/>
                <a:latin typeface="Consolas" panose="020B0609020204030204" pitchFamily="49" charset="0"/>
              </a:rPr>
              <a:t>2.</a:t>
            </a:r>
            <a:r>
              <a:rPr lang="zh-CN" altLang="en-US" b="0" dirty="0">
                <a:effectLst/>
                <a:latin typeface="Consolas" panose="020B0609020204030204" pitchFamily="49" charset="0"/>
              </a:rPr>
              <a:t>涉及司法或介入 </a:t>
            </a:r>
            <a:r>
              <a:rPr lang="en-US" altLang="zh-CN" b="0" dirty="0">
                <a:effectLst/>
                <a:latin typeface="Consolas" panose="020B0609020204030204" pitchFamily="49" charset="0"/>
              </a:rPr>
              <a:t>3.</a:t>
            </a:r>
            <a:r>
              <a:rPr lang="zh-CN" altLang="en-US" b="0" dirty="0">
                <a:effectLst/>
                <a:latin typeface="Consolas" panose="020B0609020204030204" pitchFamily="49" charset="0"/>
              </a:rPr>
              <a:t>未知 </a:t>
            </a:r>
            <a:r>
              <a:rPr lang="en-US" altLang="zh-CN" b="0" dirty="0">
                <a:effectLst/>
                <a:latin typeface="Consolas" panose="020B0609020204030204" pitchFamily="49" charset="0"/>
              </a:rPr>
              <a:t>4.</a:t>
            </a:r>
            <a:r>
              <a:rPr lang="zh-CN" altLang="en-US" dirty="0">
                <a:latin typeface="Consolas" panose="020B0609020204030204" pitchFamily="49" charset="0"/>
              </a:rPr>
              <a:t>运营暂停以及清理</a:t>
            </a:r>
            <a:endParaRPr lang="en-US" altLang="zh-CN" b="0" dirty="0">
              <a:effectLst/>
              <a:latin typeface="Consolas" panose="020B0609020204030204" pitchFamily="49" charset="0"/>
            </a:endParaRPr>
          </a:p>
        </p:txBody>
      </p:sp>
      <p:pic>
        <p:nvPicPr>
          <p:cNvPr id="5" name="图片 4">
            <a:extLst>
              <a:ext uri="{FF2B5EF4-FFF2-40B4-BE49-F238E27FC236}">
                <a16:creationId xmlns:a16="http://schemas.microsoft.com/office/drawing/2014/main" id="{3B157A50-575B-9D97-6EA0-B3791BEAFA6C}"/>
              </a:ext>
            </a:extLst>
          </p:cNvPr>
          <p:cNvPicPr>
            <a:picLocks noChangeAspect="1"/>
          </p:cNvPicPr>
          <p:nvPr/>
        </p:nvPicPr>
        <p:blipFill>
          <a:blip r:embed="rId2"/>
          <a:stretch>
            <a:fillRect/>
          </a:stretch>
        </p:blipFill>
        <p:spPr>
          <a:xfrm>
            <a:off x="137160" y="2121150"/>
            <a:ext cx="11578590" cy="1600898"/>
          </a:xfrm>
          <a:prstGeom prst="rect">
            <a:avLst/>
          </a:prstGeom>
        </p:spPr>
      </p:pic>
      <p:sp>
        <p:nvSpPr>
          <p:cNvPr id="7" name="文本框 6">
            <a:extLst>
              <a:ext uri="{FF2B5EF4-FFF2-40B4-BE49-F238E27FC236}">
                <a16:creationId xmlns:a16="http://schemas.microsoft.com/office/drawing/2014/main" id="{983A69C7-BF96-64BC-E602-2D72EDAC4E86}"/>
              </a:ext>
            </a:extLst>
          </p:cNvPr>
          <p:cNvSpPr txBox="1"/>
          <p:nvPr/>
        </p:nvSpPr>
        <p:spPr>
          <a:xfrm>
            <a:off x="3901440" y="3779520"/>
            <a:ext cx="3649980" cy="246221"/>
          </a:xfrm>
          <a:prstGeom prst="rect">
            <a:avLst/>
          </a:prstGeom>
          <a:noFill/>
        </p:spPr>
        <p:txBody>
          <a:bodyPr wrap="square" rtlCol="0">
            <a:spAutoFit/>
          </a:bodyPr>
          <a:lstStyle/>
          <a:p>
            <a:r>
              <a:rPr lang="zh-CN" altLang="en-US" sz="1000" dirty="0"/>
              <a:t>数据集</a:t>
            </a:r>
            <a:r>
              <a:rPr lang="en-US" altLang="zh-CN" sz="1000" b="0" dirty="0">
                <a:solidFill>
                  <a:srgbClr val="2AA198"/>
                </a:solidFill>
                <a:effectLst/>
                <a:latin typeface="Consolas" panose="020B0609020204030204" pitchFamily="49" charset="0"/>
              </a:rPr>
              <a:t>FullDailyShutDownInf0</a:t>
            </a:r>
            <a:endParaRPr lang="zh-CN" altLang="en-US" sz="1000" dirty="0"/>
          </a:p>
        </p:txBody>
      </p:sp>
      <p:pic>
        <p:nvPicPr>
          <p:cNvPr id="9" name="图片 8">
            <a:extLst>
              <a:ext uri="{FF2B5EF4-FFF2-40B4-BE49-F238E27FC236}">
                <a16:creationId xmlns:a16="http://schemas.microsoft.com/office/drawing/2014/main" id="{7B308528-2FB7-DE1E-4EA1-618580109EA6}"/>
              </a:ext>
            </a:extLst>
          </p:cNvPr>
          <p:cNvPicPr>
            <a:picLocks noChangeAspect="1"/>
          </p:cNvPicPr>
          <p:nvPr/>
        </p:nvPicPr>
        <p:blipFill>
          <a:blip r:embed="rId3"/>
          <a:stretch>
            <a:fillRect/>
          </a:stretch>
        </p:blipFill>
        <p:spPr>
          <a:xfrm>
            <a:off x="444817" y="3963743"/>
            <a:ext cx="3296603" cy="2664313"/>
          </a:xfrm>
          <a:prstGeom prst="rect">
            <a:avLst/>
          </a:prstGeom>
        </p:spPr>
      </p:pic>
      <p:pic>
        <p:nvPicPr>
          <p:cNvPr id="11" name="图片 10">
            <a:extLst>
              <a:ext uri="{FF2B5EF4-FFF2-40B4-BE49-F238E27FC236}">
                <a16:creationId xmlns:a16="http://schemas.microsoft.com/office/drawing/2014/main" id="{BA0C469C-6AA6-4BC0-54D7-BEF0DCD49EC2}"/>
              </a:ext>
            </a:extLst>
          </p:cNvPr>
          <p:cNvPicPr>
            <a:picLocks noChangeAspect="1"/>
          </p:cNvPicPr>
          <p:nvPr/>
        </p:nvPicPr>
        <p:blipFill>
          <a:blip r:embed="rId4"/>
          <a:stretch>
            <a:fillRect/>
          </a:stretch>
        </p:blipFill>
        <p:spPr>
          <a:xfrm>
            <a:off x="3901440" y="4083213"/>
            <a:ext cx="4133850" cy="2544843"/>
          </a:xfrm>
          <a:prstGeom prst="rect">
            <a:avLst/>
          </a:prstGeom>
        </p:spPr>
      </p:pic>
      <p:pic>
        <p:nvPicPr>
          <p:cNvPr id="13" name="图片 12">
            <a:extLst>
              <a:ext uri="{FF2B5EF4-FFF2-40B4-BE49-F238E27FC236}">
                <a16:creationId xmlns:a16="http://schemas.microsoft.com/office/drawing/2014/main" id="{7AEC348B-BDB6-A2C3-3EC2-C52BC29A61ED}"/>
              </a:ext>
            </a:extLst>
          </p:cNvPr>
          <p:cNvPicPr>
            <a:picLocks noChangeAspect="1"/>
          </p:cNvPicPr>
          <p:nvPr/>
        </p:nvPicPr>
        <p:blipFill>
          <a:blip r:embed="rId5"/>
          <a:stretch>
            <a:fillRect/>
          </a:stretch>
        </p:blipFill>
        <p:spPr>
          <a:xfrm>
            <a:off x="8133397" y="4086224"/>
            <a:ext cx="3819525" cy="2419350"/>
          </a:xfrm>
          <a:prstGeom prst="rect">
            <a:avLst/>
          </a:prstGeom>
        </p:spPr>
      </p:pic>
    </p:spTree>
    <p:extLst>
      <p:ext uri="{BB962C8B-B14F-4D97-AF65-F5344CB8AC3E}">
        <p14:creationId xmlns:p14="http://schemas.microsoft.com/office/powerpoint/2010/main" val="170607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085DA0-FC2C-6AB5-3340-7F11089D1F2D}"/>
              </a:ext>
            </a:extLst>
          </p:cNvPr>
          <p:cNvSpPr txBox="1"/>
          <p:nvPr/>
        </p:nvSpPr>
        <p:spPr>
          <a:xfrm>
            <a:off x="5372100" y="937260"/>
            <a:ext cx="6294120" cy="1754326"/>
          </a:xfrm>
          <a:prstGeom prst="rect">
            <a:avLst/>
          </a:prstGeom>
          <a:noFill/>
        </p:spPr>
        <p:txBody>
          <a:bodyPr wrap="square" rtlCol="0">
            <a:spAutoFit/>
          </a:bodyPr>
          <a:lstStyle/>
          <a:p>
            <a:r>
              <a:rPr lang="zh-CN" altLang="en-US" dirty="0"/>
              <a:t>因数据集呈现明显的时序性，尝试使用</a:t>
            </a:r>
            <a:r>
              <a:rPr lang="en-US" altLang="zh-CN" dirty="0"/>
              <a:t>GRU</a:t>
            </a:r>
            <a:r>
              <a:rPr lang="zh-CN" altLang="en-US" dirty="0"/>
              <a:t>完成对</a:t>
            </a:r>
            <a:r>
              <a:rPr lang="en-US" altLang="zh-CN" dirty="0"/>
              <a:t>P2P</a:t>
            </a:r>
            <a:r>
              <a:rPr lang="zh-CN" altLang="en-US" dirty="0"/>
              <a:t>平台倒台趋势的学习，实验后发现能够学习到大致的趋势（即在样本</a:t>
            </a:r>
            <a:r>
              <a:rPr lang="en-US" altLang="zh-CN" dirty="0"/>
              <a:t>1000-1500</a:t>
            </a:r>
            <a:r>
              <a:rPr lang="zh-CN" altLang="en-US" dirty="0"/>
              <a:t>中与</a:t>
            </a:r>
            <a:r>
              <a:rPr lang="en-US" altLang="zh-CN" dirty="0"/>
              <a:t>2000-2500</a:t>
            </a:r>
            <a:r>
              <a:rPr lang="zh-CN" altLang="en-US" dirty="0"/>
              <a:t>（</a:t>
            </a:r>
            <a:r>
              <a:rPr lang="en-US" altLang="zh-CN" dirty="0"/>
              <a:t>index</a:t>
            </a:r>
            <a:r>
              <a:rPr lang="zh-CN" altLang="en-US" dirty="0"/>
              <a:t>表示距</a:t>
            </a:r>
            <a:r>
              <a:rPr lang="en-US" altLang="zh-CN" dirty="0"/>
              <a:t>2013/4</a:t>
            </a:r>
            <a:r>
              <a:rPr lang="zh-CN" altLang="en-US" dirty="0"/>
              <a:t>的时间）存在明显倒台数量增加的倾向），但在具体天数的预测上存在差异。（目前正在实现对超参数的网格搜索实现循环神经网络对该数据集趋势的学习）</a:t>
            </a:r>
          </a:p>
        </p:txBody>
      </p:sp>
      <p:pic>
        <p:nvPicPr>
          <p:cNvPr id="4" name="图片 3">
            <a:extLst>
              <a:ext uri="{FF2B5EF4-FFF2-40B4-BE49-F238E27FC236}">
                <a16:creationId xmlns:a16="http://schemas.microsoft.com/office/drawing/2014/main" id="{6A2340B7-6D74-FA1B-07B6-92882C03A8CE}"/>
              </a:ext>
            </a:extLst>
          </p:cNvPr>
          <p:cNvPicPr>
            <a:picLocks noChangeAspect="1"/>
          </p:cNvPicPr>
          <p:nvPr/>
        </p:nvPicPr>
        <p:blipFill>
          <a:blip r:embed="rId2"/>
          <a:stretch>
            <a:fillRect/>
          </a:stretch>
        </p:blipFill>
        <p:spPr>
          <a:xfrm>
            <a:off x="525780" y="243839"/>
            <a:ext cx="4572000" cy="2948941"/>
          </a:xfrm>
          <a:prstGeom prst="rect">
            <a:avLst/>
          </a:prstGeom>
        </p:spPr>
      </p:pic>
      <p:pic>
        <p:nvPicPr>
          <p:cNvPr id="8" name="图片 7">
            <a:extLst>
              <a:ext uri="{FF2B5EF4-FFF2-40B4-BE49-F238E27FC236}">
                <a16:creationId xmlns:a16="http://schemas.microsoft.com/office/drawing/2014/main" id="{7C05E06C-3DC5-DC55-8759-942451F6BEB9}"/>
              </a:ext>
            </a:extLst>
          </p:cNvPr>
          <p:cNvPicPr>
            <a:picLocks noChangeAspect="1"/>
          </p:cNvPicPr>
          <p:nvPr/>
        </p:nvPicPr>
        <p:blipFill>
          <a:blip r:embed="rId3"/>
          <a:stretch>
            <a:fillRect/>
          </a:stretch>
        </p:blipFill>
        <p:spPr>
          <a:xfrm>
            <a:off x="525780" y="3749040"/>
            <a:ext cx="4434840" cy="1955127"/>
          </a:xfrm>
          <a:prstGeom prst="rect">
            <a:avLst/>
          </a:prstGeom>
        </p:spPr>
      </p:pic>
      <p:pic>
        <p:nvPicPr>
          <p:cNvPr id="10" name="图片 9">
            <a:extLst>
              <a:ext uri="{FF2B5EF4-FFF2-40B4-BE49-F238E27FC236}">
                <a16:creationId xmlns:a16="http://schemas.microsoft.com/office/drawing/2014/main" id="{1DF91CFD-912B-76DC-56A3-F93561FF6659}"/>
              </a:ext>
            </a:extLst>
          </p:cNvPr>
          <p:cNvPicPr>
            <a:picLocks noChangeAspect="1"/>
          </p:cNvPicPr>
          <p:nvPr/>
        </p:nvPicPr>
        <p:blipFill>
          <a:blip r:embed="rId4"/>
          <a:stretch>
            <a:fillRect/>
          </a:stretch>
        </p:blipFill>
        <p:spPr>
          <a:xfrm>
            <a:off x="5295900" y="3749040"/>
            <a:ext cx="4434840" cy="2051052"/>
          </a:xfrm>
          <a:prstGeom prst="rect">
            <a:avLst/>
          </a:prstGeom>
        </p:spPr>
      </p:pic>
      <p:sp>
        <p:nvSpPr>
          <p:cNvPr id="11" name="文本框 10">
            <a:extLst>
              <a:ext uri="{FF2B5EF4-FFF2-40B4-BE49-F238E27FC236}">
                <a16:creationId xmlns:a16="http://schemas.microsoft.com/office/drawing/2014/main" id="{EC957562-6C3C-1E4E-D83A-C6B87E95E2B6}"/>
              </a:ext>
            </a:extLst>
          </p:cNvPr>
          <p:cNvSpPr txBox="1"/>
          <p:nvPr/>
        </p:nvSpPr>
        <p:spPr>
          <a:xfrm>
            <a:off x="2194560" y="6012180"/>
            <a:ext cx="6431280" cy="369332"/>
          </a:xfrm>
          <a:prstGeom prst="rect">
            <a:avLst/>
          </a:prstGeom>
          <a:noFill/>
        </p:spPr>
        <p:txBody>
          <a:bodyPr wrap="square" rtlCol="0">
            <a:spAutoFit/>
          </a:bodyPr>
          <a:lstStyle/>
          <a:p>
            <a:r>
              <a:rPr lang="zh-CN" altLang="en-US" dirty="0"/>
              <a:t>尝试通过线性回归与滑动窗口等方法实现对趋势的探索</a:t>
            </a:r>
          </a:p>
        </p:txBody>
      </p:sp>
    </p:spTree>
    <p:extLst>
      <p:ext uri="{BB962C8B-B14F-4D97-AF65-F5344CB8AC3E}">
        <p14:creationId xmlns:p14="http://schemas.microsoft.com/office/powerpoint/2010/main" val="7793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D59FEB-54A7-5394-8DBD-12263BF7CB66}"/>
              </a:ext>
            </a:extLst>
          </p:cNvPr>
          <p:cNvSpPr txBox="1"/>
          <p:nvPr/>
        </p:nvSpPr>
        <p:spPr>
          <a:xfrm>
            <a:off x="685800" y="381000"/>
            <a:ext cx="3840480" cy="1477328"/>
          </a:xfrm>
          <a:prstGeom prst="rect">
            <a:avLst/>
          </a:prstGeom>
          <a:noFill/>
        </p:spPr>
        <p:txBody>
          <a:bodyPr wrap="square" rtlCol="0">
            <a:spAutoFit/>
          </a:bodyPr>
          <a:lstStyle/>
          <a:p>
            <a:r>
              <a:rPr lang="zh-CN" altLang="en-US" dirty="0"/>
              <a:t>此外现有数据集包含</a:t>
            </a:r>
            <a:endParaRPr lang="en-US" altLang="zh-CN" dirty="0"/>
          </a:p>
          <a:p>
            <a:r>
              <a:rPr lang="en-US" altLang="zh-CN" dirty="0"/>
              <a:t>1. </a:t>
            </a:r>
            <a:r>
              <a:rPr lang="en-US" altLang="zh-CN" b="0" dirty="0">
                <a:solidFill>
                  <a:srgbClr val="2AA198"/>
                </a:solidFill>
                <a:effectLst/>
                <a:latin typeface="Consolas" panose="020B0609020204030204" pitchFamily="49" charset="0"/>
              </a:rPr>
              <a:t>P2P_ShutDownPlatform</a:t>
            </a:r>
            <a:endParaRPr lang="en-US" altLang="zh-CN" b="0" dirty="0">
              <a:solidFill>
                <a:srgbClr val="657B83"/>
              </a:solidFill>
              <a:effectLst/>
              <a:latin typeface="Consolas" panose="020B0609020204030204" pitchFamily="49" charset="0"/>
            </a:endParaRPr>
          </a:p>
          <a:p>
            <a:r>
              <a:rPr lang="en-US" altLang="zh-CN" dirty="0"/>
              <a:t>2. </a:t>
            </a:r>
            <a:r>
              <a:rPr lang="en-US" altLang="zh-CN" b="0" dirty="0">
                <a:solidFill>
                  <a:srgbClr val="2AA198"/>
                </a:solidFill>
                <a:effectLst/>
                <a:latin typeface="Consolas" panose="020B0609020204030204" pitchFamily="49" charset="0"/>
              </a:rPr>
              <a:t>P2P</a:t>
            </a:r>
            <a:r>
              <a:rPr lang="zh-CN" altLang="en-US" b="0" dirty="0">
                <a:solidFill>
                  <a:srgbClr val="2AA198"/>
                </a:solidFill>
                <a:effectLst/>
                <a:latin typeface="Consolas" panose="020B0609020204030204" pitchFamily="49" charset="0"/>
              </a:rPr>
              <a:t>平台基本信息表</a:t>
            </a:r>
            <a:r>
              <a:rPr lang="en-US" altLang="zh-CN" b="0" dirty="0">
                <a:solidFill>
                  <a:srgbClr val="2AA198"/>
                </a:solidFill>
                <a:effectLst/>
                <a:latin typeface="Consolas" panose="020B0609020204030204" pitchFamily="49" charset="0"/>
              </a:rPr>
              <a:t>_Raw</a:t>
            </a:r>
            <a:endParaRPr lang="en-US" altLang="zh-CN" b="0" dirty="0">
              <a:solidFill>
                <a:srgbClr val="657B83"/>
              </a:solidFill>
              <a:effectLst/>
              <a:latin typeface="Consolas" panose="020B0609020204030204" pitchFamily="49" charset="0"/>
            </a:endParaRPr>
          </a:p>
          <a:p>
            <a:r>
              <a:rPr lang="en-US" altLang="zh-CN" dirty="0"/>
              <a:t>3. </a:t>
            </a:r>
            <a:r>
              <a:rPr lang="en-US" altLang="zh-CN" b="0" dirty="0">
                <a:solidFill>
                  <a:srgbClr val="2AA198"/>
                </a:solidFill>
                <a:effectLst/>
                <a:latin typeface="Consolas" panose="020B0609020204030204" pitchFamily="49" charset="0"/>
              </a:rPr>
              <a:t>P2P</a:t>
            </a:r>
            <a:r>
              <a:rPr lang="zh-CN" altLang="en-US" b="0" dirty="0">
                <a:solidFill>
                  <a:srgbClr val="2AA198"/>
                </a:solidFill>
                <a:effectLst/>
                <a:latin typeface="Consolas" panose="020B0609020204030204" pitchFamily="49" charset="0"/>
              </a:rPr>
              <a:t>平台日成交详情数据</a:t>
            </a:r>
            <a:r>
              <a:rPr lang="en-US" altLang="zh-CN" b="0" dirty="0">
                <a:solidFill>
                  <a:srgbClr val="2AA198"/>
                </a:solidFill>
                <a:effectLst/>
                <a:latin typeface="Consolas" panose="020B0609020204030204" pitchFamily="49" charset="0"/>
              </a:rPr>
              <a:t>_Raw</a:t>
            </a:r>
            <a:endParaRPr lang="en-US" altLang="zh-CN" b="0" dirty="0">
              <a:solidFill>
                <a:srgbClr val="657B83"/>
              </a:solidFill>
              <a:effectLst/>
              <a:latin typeface="Consolas" panose="020B0609020204030204" pitchFamily="49" charset="0"/>
            </a:endParaRPr>
          </a:p>
          <a:p>
            <a:endParaRPr lang="zh-CN" altLang="en-US" dirty="0"/>
          </a:p>
        </p:txBody>
      </p:sp>
      <p:sp>
        <p:nvSpPr>
          <p:cNvPr id="3" name="文本框 2">
            <a:extLst>
              <a:ext uri="{FF2B5EF4-FFF2-40B4-BE49-F238E27FC236}">
                <a16:creationId xmlns:a16="http://schemas.microsoft.com/office/drawing/2014/main" id="{140C86B8-388C-1AF2-66EE-5511477526F5}"/>
              </a:ext>
            </a:extLst>
          </p:cNvPr>
          <p:cNvSpPr txBox="1"/>
          <p:nvPr/>
        </p:nvSpPr>
        <p:spPr>
          <a:xfrm>
            <a:off x="274320" y="1729740"/>
            <a:ext cx="11117580" cy="923330"/>
          </a:xfrm>
          <a:prstGeom prst="rect">
            <a:avLst/>
          </a:prstGeom>
          <a:noFill/>
        </p:spPr>
        <p:txBody>
          <a:bodyPr wrap="square" rtlCol="0">
            <a:spAutoFit/>
          </a:bodyPr>
          <a:lstStyle/>
          <a:p>
            <a:r>
              <a:rPr lang="en-US" altLang="zh-CN" b="0" dirty="0">
                <a:solidFill>
                  <a:srgbClr val="2AA198"/>
                </a:solidFill>
                <a:effectLst/>
                <a:latin typeface="Consolas" panose="020B0609020204030204" pitchFamily="49" charset="0"/>
              </a:rPr>
              <a:t> P2P_ShutDownPlatform</a:t>
            </a:r>
            <a:r>
              <a:rPr lang="zh-CN" altLang="en-US" b="0" dirty="0">
                <a:effectLst/>
                <a:latin typeface="Consolas" panose="020B0609020204030204" pitchFamily="49" charset="0"/>
              </a:rPr>
              <a:t>包含</a:t>
            </a:r>
            <a:r>
              <a:rPr lang="en-US" altLang="zh-CN" b="0" i="0" dirty="0">
                <a:solidFill>
                  <a:srgbClr val="657B83"/>
                </a:solidFill>
                <a:effectLst/>
                <a:latin typeface="Consolas" panose="020B0609020204030204" pitchFamily="49" charset="0"/>
              </a:rPr>
              <a:t>([‘id’, ‘name</a:t>
            </a:r>
            <a:r>
              <a:rPr lang="en-US" altLang="zh-CN" dirty="0">
                <a:solidFill>
                  <a:srgbClr val="657B83"/>
                </a:solidFill>
                <a:latin typeface="Consolas" panose="020B0609020204030204" pitchFamily="49" charset="0"/>
              </a:rPr>
              <a:t>,</a:t>
            </a:r>
            <a:r>
              <a:rPr lang="en-US" altLang="zh-CN" b="0" i="0" dirty="0">
                <a:solidFill>
                  <a:srgbClr val="657B83"/>
                </a:solidFill>
                <a:effectLst/>
                <a:latin typeface="Consolas" panose="020B0609020204030204" pitchFamily="49" charset="0"/>
              </a:rPr>
              <a:t>'</a:t>
            </a:r>
            <a:r>
              <a:rPr lang="en-US" altLang="zh-CN" b="0" i="0" dirty="0" err="1">
                <a:solidFill>
                  <a:srgbClr val="657B83"/>
                </a:solidFill>
                <a:effectLst/>
                <a:latin typeface="Consolas" panose="020B0609020204030204" pitchFamily="49" charset="0"/>
              </a:rPr>
              <a:t>operating_state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province_id</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black_time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is_black</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city_name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black_involve_money</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black_involve_people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black_type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black_url</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online_time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black_type_name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AdBlackType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is_click</a:t>
            </a:r>
            <a:r>
              <a:rPr lang="en-US" altLang="zh-CN" b="0" i="0" dirty="0">
                <a:solidFill>
                  <a:srgbClr val="657B83"/>
                </a:solidFill>
                <a:effectLst/>
                <a:latin typeface="Consolas" panose="020B0609020204030204" pitchFamily="49" charset="0"/>
              </a:rPr>
              <a:t>']</a:t>
            </a:r>
            <a:endParaRPr lang="zh-CN" altLang="en-US" dirty="0"/>
          </a:p>
        </p:txBody>
      </p:sp>
      <p:sp>
        <p:nvSpPr>
          <p:cNvPr id="5" name="文本框 4">
            <a:extLst>
              <a:ext uri="{FF2B5EF4-FFF2-40B4-BE49-F238E27FC236}">
                <a16:creationId xmlns:a16="http://schemas.microsoft.com/office/drawing/2014/main" id="{2F885C26-1235-3DB5-5658-ACCDA4183AB2}"/>
              </a:ext>
            </a:extLst>
          </p:cNvPr>
          <p:cNvSpPr txBox="1"/>
          <p:nvPr/>
        </p:nvSpPr>
        <p:spPr>
          <a:xfrm>
            <a:off x="403860" y="3429000"/>
            <a:ext cx="10866120" cy="1200329"/>
          </a:xfrm>
          <a:prstGeom prst="rect">
            <a:avLst/>
          </a:prstGeom>
          <a:noFill/>
        </p:spPr>
        <p:txBody>
          <a:bodyPr wrap="square" rtlCol="0">
            <a:spAutoFit/>
          </a:bodyPr>
          <a:lstStyle/>
          <a:p>
            <a:r>
              <a:rPr lang="en-US" altLang="zh-CN" b="0" dirty="0">
                <a:solidFill>
                  <a:srgbClr val="2AA198"/>
                </a:solidFill>
                <a:effectLst/>
                <a:latin typeface="Consolas" panose="020B0609020204030204" pitchFamily="49" charset="0"/>
              </a:rPr>
              <a:t>P2P</a:t>
            </a:r>
            <a:r>
              <a:rPr lang="zh-CN" altLang="en-US" b="0" dirty="0">
                <a:solidFill>
                  <a:srgbClr val="2AA198"/>
                </a:solidFill>
                <a:effectLst/>
                <a:latin typeface="Consolas" panose="020B0609020204030204" pitchFamily="49" charset="0"/>
              </a:rPr>
              <a:t>平台基本信息表</a:t>
            </a:r>
            <a:r>
              <a:rPr lang="en-US" altLang="zh-CN" b="0" dirty="0">
                <a:solidFill>
                  <a:srgbClr val="2AA198"/>
                </a:solidFill>
                <a:effectLst/>
                <a:latin typeface="Consolas" panose="020B0609020204030204" pitchFamily="49" charset="0"/>
              </a:rPr>
              <a:t>_Raw</a:t>
            </a:r>
            <a:r>
              <a:rPr lang="zh-CN" altLang="en-US" b="0" dirty="0">
                <a:effectLst/>
                <a:latin typeface="Consolas" panose="020B0609020204030204" pitchFamily="49" charset="0"/>
              </a:rPr>
              <a:t>包含</a:t>
            </a:r>
            <a:r>
              <a:rPr lang="en-US" altLang="zh-CN" b="0" dirty="0">
                <a:effectLst/>
                <a:latin typeface="Consolas" panose="020B0609020204030204" pitchFamily="49" charset="0"/>
              </a:rPr>
              <a:t>P2P</a:t>
            </a:r>
            <a:r>
              <a:rPr lang="zh-CN" altLang="en-US" b="0" dirty="0">
                <a:effectLst/>
                <a:latin typeface="Consolas" panose="020B0609020204030204" pitchFamily="49" charset="0"/>
              </a:rPr>
              <a:t>平台协变量，主要有</a:t>
            </a:r>
            <a:r>
              <a:rPr lang="en-US" altLang="zh-CN" b="0" i="0" dirty="0">
                <a:effectLst/>
                <a:latin typeface="Consolas" panose="020B0609020204030204" pitchFamily="49" charset="0"/>
              </a:rPr>
              <a:t>['</a:t>
            </a:r>
            <a:r>
              <a:rPr lang="zh-CN" altLang="en-US" b="0" i="0" dirty="0">
                <a:solidFill>
                  <a:srgbClr val="657B83"/>
                </a:solidFill>
                <a:effectLst/>
                <a:latin typeface="Consolas" panose="020B0609020204030204" pitchFamily="49" charset="0"/>
              </a:rPr>
              <a:t>平台</a:t>
            </a:r>
            <a:r>
              <a:rPr lang="en-US" altLang="zh-CN" b="0" i="0" dirty="0">
                <a:solidFill>
                  <a:srgbClr val="657B83"/>
                </a:solidFill>
                <a:effectLst/>
                <a:latin typeface="Consolas" panose="020B0609020204030204" pitchFamily="49" charset="0"/>
              </a:rPr>
              <a:t>ID', '</a:t>
            </a:r>
            <a:r>
              <a:rPr lang="zh-CN" altLang="en-US" b="0" i="0" dirty="0">
                <a:solidFill>
                  <a:srgbClr val="657B83"/>
                </a:solidFill>
                <a:effectLst/>
                <a:latin typeface="Consolas" panose="020B0609020204030204" pitchFamily="49" charset="0"/>
              </a:rPr>
              <a:t>平台</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上线时间</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更新日期</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网址</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注册资本</a:t>
            </a:r>
            <a:r>
              <a:rPr lang="en-US" altLang="zh-CN" b="0" i="0" dirty="0">
                <a:solidFill>
                  <a:srgbClr val="657B83"/>
                </a:solidFill>
                <a:effectLst/>
                <a:latin typeface="Consolas" panose="020B0609020204030204" pitchFamily="49" charset="0"/>
              </a:rPr>
              <a:t>_</a:t>
            </a:r>
            <a:r>
              <a:rPr lang="zh-CN" altLang="en-US" b="0" i="0" dirty="0">
                <a:solidFill>
                  <a:srgbClr val="657B83"/>
                </a:solidFill>
                <a:effectLst/>
                <a:latin typeface="Consolas" panose="020B0609020204030204" pitchFamily="49" charset="0"/>
              </a:rPr>
              <a:t>万元</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平台背景</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投资门槛</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资金托管</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风险准备金</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保障方式</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担保机构</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承保金额</a:t>
            </a:r>
            <a:r>
              <a:rPr lang="en-US" altLang="zh-CN" b="0" i="0" dirty="0">
                <a:solidFill>
                  <a:srgbClr val="657B83"/>
                </a:solidFill>
                <a:effectLst/>
                <a:latin typeface="Consolas" panose="020B0609020204030204" pitchFamily="49" charset="0"/>
              </a:rPr>
              <a:t>_</a:t>
            </a:r>
            <a:r>
              <a:rPr lang="zh-CN" altLang="en-US" b="0" i="0" dirty="0">
                <a:solidFill>
                  <a:srgbClr val="657B83"/>
                </a:solidFill>
                <a:effectLst/>
                <a:latin typeface="Consolas" panose="020B0609020204030204" pitchFamily="49" charset="0"/>
              </a:rPr>
              <a:t>万元</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自动投标</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债券转让</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业务类型</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所在城市</a:t>
            </a:r>
            <a:r>
              <a:rPr lang="en-US" altLang="zh-CN" b="0" i="0" dirty="0">
                <a:solidFill>
                  <a:srgbClr val="657B83"/>
                </a:solidFill>
                <a:effectLst/>
                <a:latin typeface="Consolas" panose="020B0609020204030204" pitchFamily="49" charset="0"/>
              </a:rPr>
              <a:t>_</a:t>
            </a:r>
            <a:r>
              <a:rPr lang="zh-CN" altLang="en-US" b="0" i="0" dirty="0">
                <a:solidFill>
                  <a:srgbClr val="657B83"/>
                </a:solidFill>
                <a:effectLst/>
                <a:latin typeface="Consolas" panose="020B0609020204030204" pitchFamily="49" charset="0"/>
              </a:rPr>
              <a:t>省市</a:t>
            </a:r>
            <a:r>
              <a:rPr lang="en-US" altLang="zh-CN" b="0" i="0" dirty="0">
                <a:solidFill>
                  <a:srgbClr val="657B83"/>
                </a:solidFill>
                <a:effectLst/>
                <a:latin typeface="Consolas" panose="020B0609020204030204" pitchFamily="49" charset="0"/>
              </a:rPr>
              <a:t>', '</a:t>
            </a:r>
            <a:r>
              <a:rPr lang="zh-CN" altLang="en-US" b="0" i="0" dirty="0">
                <a:solidFill>
                  <a:srgbClr val="657B83"/>
                </a:solidFill>
                <a:effectLst/>
                <a:latin typeface="Consolas" panose="020B0609020204030204" pitchFamily="49" charset="0"/>
              </a:rPr>
              <a:t>所在城市</a:t>
            </a:r>
            <a:r>
              <a:rPr lang="en-US" altLang="zh-CN" b="0" i="0" dirty="0">
                <a:solidFill>
                  <a:srgbClr val="657B83"/>
                </a:solidFill>
                <a:effectLst/>
                <a:latin typeface="Consolas" panose="020B0609020204030204" pitchFamily="49" charset="0"/>
              </a:rPr>
              <a:t>_</a:t>
            </a:r>
            <a:r>
              <a:rPr lang="zh-CN" altLang="en-US" b="0" i="0" dirty="0">
                <a:solidFill>
                  <a:srgbClr val="657B83"/>
                </a:solidFill>
                <a:effectLst/>
                <a:latin typeface="Consolas" panose="020B0609020204030204" pitchFamily="49" charset="0"/>
              </a:rPr>
              <a:t>辖区</a:t>
            </a:r>
            <a:r>
              <a:rPr lang="en-US" altLang="zh-CN" b="0" i="0" dirty="0">
                <a:solidFill>
                  <a:srgbClr val="657B83"/>
                </a:solidFill>
                <a:effectLst/>
                <a:latin typeface="Consolas" panose="020B0609020204030204" pitchFamily="49" charset="0"/>
              </a:rPr>
              <a:t>']</a:t>
            </a:r>
            <a:endParaRPr lang="zh-CN" altLang="en-US" dirty="0"/>
          </a:p>
        </p:txBody>
      </p:sp>
      <p:sp>
        <p:nvSpPr>
          <p:cNvPr id="7" name="文本框 6">
            <a:extLst>
              <a:ext uri="{FF2B5EF4-FFF2-40B4-BE49-F238E27FC236}">
                <a16:creationId xmlns:a16="http://schemas.microsoft.com/office/drawing/2014/main" id="{397CC948-8C96-31C5-BF3F-7777ED57496A}"/>
              </a:ext>
            </a:extLst>
          </p:cNvPr>
          <p:cNvSpPr txBox="1"/>
          <p:nvPr/>
        </p:nvSpPr>
        <p:spPr>
          <a:xfrm>
            <a:off x="403860" y="5067300"/>
            <a:ext cx="10386060" cy="923330"/>
          </a:xfrm>
          <a:prstGeom prst="rect">
            <a:avLst/>
          </a:prstGeom>
          <a:noFill/>
        </p:spPr>
        <p:txBody>
          <a:bodyPr wrap="square" rtlCol="0">
            <a:spAutoFit/>
          </a:bodyPr>
          <a:lstStyle/>
          <a:p>
            <a:r>
              <a:rPr lang="en-US" altLang="zh-CN" b="0" dirty="0">
                <a:solidFill>
                  <a:srgbClr val="2AA198"/>
                </a:solidFill>
                <a:effectLst/>
                <a:latin typeface="Consolas" panose="020B0609020204030204" pitchFamily="49" charset="0"/>
              </a:rPr>
              <a:t>P2P</a:t>
            </a:r>
            <a:r>
              <a:rPr lang="zh-CN" altLang="en-US" b="0" dirty="0">
                <a:solidFill>
                  <a:srgbClr val="2AA198"/>
                </a:solidFill>
                <a:effectLst/>
                <a:latin typeface="Consolas" panose="020B0609020204030204" pitchFamily="49" charset="0"/>
              </a:rPr>
              <a:t>平台日成交详情数据</a:t>
            </a:r>
            <a:r>
              <a:rPr lang="en-US" altLang="zh-CN" b="0" dirty="0">
                <a:solidFill>
                  <a:srgbClr val="2AA198"/>
                </a:solidFill>
                <a:effectLst/>
                <a:latin typeface="Consolas" panose="020B0609020204030204" pitchFamily="49" charset="0"/>
              </a:rPr>
              <a:t>_Raw</a:t>
            </a:r>
            <a:r>
              <a:rPr lang="zh-CN" altLang="en-US" b="0" dirty="0">
                <a:effectLst/>
                <a:latin typeface="Consolas" panose="020B0609020204030204" pitchFamily="49" charset="0"/>
              </a:rPr>
              <a:t>就</a:t>
            </a:r>
            <a:r>
              <a:rPr lang="en-US" altLang="zh-CN" b="0" dirty="0">
                <a:effectLst/>
                <a:latin typeface="Consolas" panose="020B0609020204030204" pitchFamily="49" charset="0"/>
              </a:rPr>
              <a:t>P2P</a:t>
            </a:r>
            <a:r>
              <a:rPr lang="zh-CN" altLang="en-US" b="0" dirty="0">
                <a:effectLst/>
                <a:latin typeface="Consolas" panose="020B0609020204030204" pitchFamily="49" charset="0"/>
              </a:rPr>
              <a:t>平台具体交易进行描述，包含</a:t>
            </a:r>
            <a:r>
              <a:rPr lang="en-US" altLang="zh-CN" b="0" i="0" dirty="0">
                <a:solidFill>
                  <a:srgbClr val="657B83"/>
                </a:solidFill>
                <a:effectLst/>
                <a:latin typeface="Consolas" panose="020B0609020204030204" pitchFamily="49" charset="0"/>
              </a:rPr>
              <a:t>['</a:t>
            </a:r>
            <a:r>
              <a:rPr lang="en-US" altLang="zh-CN" b="0" i="0" dirty="0" err="1">
                <a:solidFill>
                  <a:srgbClr val="657B83"/>
                </a:solidFill>
                <a:effectLst/>
                <a:latin typeface="Consolas" panose="020B0609020204030204" pitchFamily="49" charset="0"/>
              </a:rPr>
              <a:t>FullName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TradingDate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PlatformID</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TradingVolume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AveReturn</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InvestorNum</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AveLimTime</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LoanNum</a:t>
            </a:r>
            <a:r>
              <a:rPr lang="en-US" altLang="zh-CN" b="0" i="0" dirty="0">
                <a:solidFill>
                  <a:srgbClr val="657B83"/>
                </a:solidFill>
                <a:effectLst/>
                <a:latin typeface="Consolas" panose="020B0609020204030204" pitchFamily="49" charset="0"/>
              </a:rPr>
              <a:t>', '</a:t>
            </a:r>
            <a:r>
              <a:rPr lang="en-US" altLang="zh-CN" b="0" i="0" dirty="0" err="1">
                <a:solidFill>
                  <a:srgbClr val="657B83"/>
                </a:solidFill>
                <a:effectLst/>
                <a:latin typeface="Consolas" panose="020B0609020204030204" pitchFamily="49" charset="0"/>
              </a:rPr>
              <a:t>CumulateRepay</a:t>
            </a:r>
            <a:r>
              <a:rPr lang="en-US" altLang="zh-CN" b="0" i="0" dirty="0">
                <a:solidFill>
                  <a:srgbClr val="657B83"/>
                </a:solidFill>
                <a:effectLst/>
                <a:latin typeface="Consolas" panose="020B0609020204030204" pitchFamily="49" charset="0"/>
              </a:rPr>
              <a:t>', 'F30Repay', 'F60Repay']</a:t>
            </a:r>
            <a:endParaRPr lang="zh-CN" altLang="en-US" dirty="0"/>
          </a:p>
        </p:txBody>
      </p:sp>
      <p:sp>
        <p:nvSpPr>
          <p:cNvPr id="8" name="文本框 7">
            <a:extLst>
              <a:ext uri="{FF2B5EF4-FFF2-40B4-BE49-F238E27FC236}">
                <a16:creationId xmlns:a16="http://schemas.microsoft.com/office/drawing/2014/main" id="{A9FBF718-1383-99A5-549A-1ACF9AA4CE1E}"/>
              </a:ext>
            </a:extLst>
          </p:cNvPr>
          <p:cNvSpPr txBox="1"/>
          <p:nvPr/>
        </p:nvSpPr>
        <p:spPr>
          <a:xfrm>
            <a:off x="487680" y="6065520"/>
            <a:ext cx="11475720" cy="369332"/>
          </a:xfrm>
          <a:prstGeom prst="rect">
            <a:avLst/>
          </a:prstGeom>
          <a:noFill/>
        </p:spPr>
        <p:txBody>
          <a:bodyPr wrap="square" rtlCol="0">
            <a:spAutoFit/>
          </a:bodyPr>
          <a:lstStyle/>
          <a:p>
            <a:r>
              <a:rPr lang="zh-CN" altLang="en-US" dirty="0"/>
              <a:t>后续也将在以上数据中完成分析，建模等工作，若部分数据不充分，也将在相关平台完成数据爬取的工作</a:t>
            </a:r>
          </a:p>
        </p:txBody>
      </p:sp>
    </p:spTree>
    <p:extLst>
      <p:ext uri="{BB962C8B-B14F-4D97-AF65-F5344CB8AC3E}">
        <p14:creationId xmlns:p14="http://schemas.microsoft.com/office/powerpoint/2010/main" val="4008993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833C5F10-82EE-4B0D-81FA-49C39FFF3B85"/>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509包图\5"/>
  <p:tag name="ISPRING_PRESENTATION_TITLE" val="清新淡色创意志愿者活动策划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ags/tag3.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a:themeElements>
    <a:clrScheme name="自定义 27">
      <a:dk1>
        <a:srgbClr val="000000"/>
      </a:dk1>
      <a:lt1>
        <a:srgbClr val="FFFFFF"/>
      </a:lt1>
      <a:dk2>
        <a:srgbClr val="44546A"/>
      </a:dk2>
      <a:lt2>
        <a:srgbClr val="E7E6E6"/>
      </a:lt2>
      <a:accent1>
        <a:srgbClr val="A6A7CD"/>
      </a:accent1>
      <a:accent2>
        <a:srgbClr val="8BBEC1"/>
      </a:accent2>
      <a:accent3>
        <a:srgbClr val="A5A5A5"/>
      </a:accent3>
      <a:accent4>
        <a:srgbClr val="FFC000"/>
      </a:accent4>
      <a:accent5>
        <a:srgbClr val="5B9BD5"/>
      </a:accent5>
      <a:accent6>
        <a:srgbClr val="70AD47"/>
      </a:accent6>
      <a:hlink>
        <a:srgbClr val="0563C1"/>
      </a:hlink>
      <a:folHlink>
        <a:srgbClr val="954F72"/>
      </a:folHlink>
    </a:clrScheme>
    <a:fontScheme name="kwalajh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2616</TotalTime>
  <Words>2579</Words>
  <Application>Microsoft Office PowerPoint</Application>
  <PresentationFormat>宽屏</PresentationFormat>
  <Paragraphs>123</Paragraphs>
  <Slides>25</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-apple-system</vt:lpstr>
      <vt:lpstr>Helvetica Neue</vt:lpstr>
      <vt:lpstr>等线</vt:lpstr>
      <vt:lpstr>方正正黑简体</vt:lpstr>
      <vt:lpstr>微软雅黑</vt:lpstr>
      <vt:lpstr>Arial</vt:lpstr>
      <vt:lpstr>Calibri</vt:lpstr>
      <vt:lpstr>Consolas</vt:lpstr>
      <vt:lpstr>Roboto</vt:lpstr>
      <vt:lpstr>office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zhou da</cp:lastModifiedBy>
  <cp:revision>23</cp:revision>
  <dcterms:created xsi:type="dcterms:W3CDTF">2022-01-13T08:19:00Z</dcterms:created>
  <dcterms:modified xsi:type="dcterms:W3CDTF">2022-07-06T01:48:54Z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2795D28A8FD74A5DAFE70241F127EDE8</vt:lpwstr>
  </property>
  <property fmtid="{D5CDD505-2E9C-101B-9397-08002B2CF9AE}" pid="3" name="KSOProductBuildVer">
    <vt:lpwstr>2052-11.1.0.11294</vt:lpwstr>
  </property>
</Properties>
</file>