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1"/>
  </p:notesMasterIdLst>
  <p:sldIdLst>
    <p:sldId id="256" r:id="rId2"/>
    <p:sldId id="27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18A03-3CD6-4E1D-98B0-8157F4D17B3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3090-A208-4C51-8D42-BF25A608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3090-A208-4C51-8D42-BF25A608B7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1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25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0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36767A-FB1F-4604-A6C4-998D7ED969D0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EE18CB-BBB2-4BBF-B2D9-502BE9B8B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853" y="3514458"/>
            <a:ext cx="9144000" cy="1641490"/>
          </a:xfrm>
        </p:spPr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Scapegoat</a:t>
            </a:r>
            <a:r>
              <a:rPr lang="en-US" dirty="0" smtClean="0"/>
              <a:t>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Tree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853" y="5155949"/>
            <a:ext cx="9144000" cy="132658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itchFamily="2" charset="0"/>
                <a:ea typeface="Roboto" pitchFamily="2" charset="0"/>
              </a:rPr>
              <a:t>Выполнил </a:t>
            </a:r>
            <a:r>
              <a:rPr lang="ru-RU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itchFamily="2" charset="0"/>
                <a:ea typeface="Roboto" pitchFamily="2" charset="0"/>
              </a:rPr>
              <a:t>Димов А.А. ИМ15-06Б</a:t>
            </a:r>
          </a:p>
          <a:p>
            <a:r>
              <a:rPr lang="ru-RU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itchFamily="2" charset="0"/>
                <a:ea typeface="Roboto" pitchFamily="2" charset="0"/>
              </a:rPr>
              <a:t>Руководитель Олейников Б.В.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Roboto" pitchFamily="2" charset="0"/>
                <a:ea typeface="Roboto" pitchFamily="2" charset="0"/>
              </a:rPr>
              <a:t>Вставка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69252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Начинается вставка нового элемента в Scapegoat-дерево классически: поиском ищем место, куда бы подвесить новую </a:t>
            </a:r>
            <a:r>
              <a:rPr lang="ru-RU" dirty="0" smtClean="0"/>
              <a:t>вершину и </a:t>
            </a:r>
            <a:r>
              <a:rPr lang="ru-RU" dirty="0"/>
              <a:t>подвешиваем. </a:t>
            </a:r>
            <a:endParaRPr lang="ru-RU" dirty="0" smtClean="0"/>
          </a:p>
          <a:p>
            <a:r>
              <a:rPr lang="ru-RU" dirty="0" smtClean="0"/>
              <a:t>Легко </a:t>
            </a:r>
            <a:r>
              <a:rPr lang="ru-RU" dirty="0"/>
              <a:t>понять, что это действие могло нарушить α-балансировку по весу для одной или более вершин дерева. И вот теперь начинается то, что и дало название структуре данных: мы ищем «козла отпущения» (Scapegoat-вершину) — вершину, для которой потерян α-баланс и её поддерево должно быть перестроено. </a:t>
            </a:r>
            <a:endParaRPr lang="ru-RU" dirty="0" smtClean="0"/>
          </a:p>
          <a:p>
            <a:r>
              <a:rPr lang="ru-RU" dirty="0" smtClean="0"/>
              <a:t>Сама </a:t>
            </a:r>
            <a:r>
              <a:rPr lang="ru-RU" dirty="0"/>
              <a:t>только что вставленная вершина, хотя и виновата в потере баланса, «козлом отпущения» стать не может — у неё ещё нет «детей», а значит её баланс идеален. </a:t>
            </a:r>
            <a:endParaRPr lang="ru-RU" dirty="0" smtClean="0"/>
          </a:p>
          <a:p>
            <a:r>
              <a:rPr lang="ru-RU" dirty="0" smtClean="0"/>
              <a:t>Соответственно</a:t>
            </a:r>
            <a:r>
              <a:rPr lang="ru-RU" dirty="0"/>
              <a:t>, нужно пройти по дереву от этой вершины к корню, пересчитывая веса для каждой вершины по пути. Если на этом пути встретится вершина, для которой критерий α-сбалансированности по весу нарушился — мы полностью перестраиваем соответствующее ей поддерево так, чтобы восстановить α-сбалансированность по весу.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pPr algn="ctr"/>
            <a:r>
              <a:rPr lang="ru-RU" dirty="0" smtClean="0">
                <a:latin typeface="Roboto" pitchFamily="2" charset="0"/>
                <a:ea typeface="Roboto" pitchFamily="2" charset="0"/>
              </a:rPr>
              <a:t>Перебалансировка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" y="1444752"/>
            <a:ext cx="12109704" cy="54132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Обходим </a:t>
            </a:r>
            <a:r>
              <a:rPr lang="ru-RU" dirty="0">
                <a:latin typeface="Roboto" pitchFamily="2" charset="0"/>
                <a:ea typeface="Roboto" pitchFamily="2" charset="0"/>
              </a:rPr>
              <a:t>всё поддерево Scapegoat-вершины (включая её саму) с помощью in-order обхода — на выходе получаем отсортированный список (свойство In-order обхода бинарного дерева поиска).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Находим медиану на этом отрезке, подвешиваем её в качестве корня поддерева.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Для «левого» и «правого» поддерева рекурсивно повторяем ту же операцию.</a:t>
            </a:r>
          </a:p>
        </p:txBody>
      </p:sp>
    </p:spTree>
    <p:extLst>
      <p:ext uri="{BB962C8B-B14F-4D97-AF65-F5344CB8AC3E}">
        <p14:creationId xmlns:p14="http://schemas.microsoft.com/office/powerpoint/2010/main" val="2830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77" y="365760"/>
            <a:ext cx="11808069" cy="601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start &gt; ends then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latin typeface="Consolas" panose="020B0609020204030204" pitchFamily="49" charset="0"/>
              </a:rPr>
              <a:t>result </a:t>
            </a:r>
            <a:r>
              <a:rPr lang="en-US" sz="2400" dirty="0">
                <a:latin typeface="Consolas" panose="020B0609020204030204" pitchFamily="49" charset="0"/>
              </a:rPr>
              <a:t>:= Nil;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exit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end;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mid := ceil((start + ends) / 2.0);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d := </a:t>
            </a:r>
            <a:r>
              <a:rPr lang="en-US" sz="2400" dirty="0" err="1">
                <a:latin typeface="Consolas" panose="020B0609020204030204" pitchFamily="49" charset="0"/>
              </a:rPr>
              <a:t>nodesList</a:t>
            </a:r>
            <a:r>
              <a:rPr lang="en-US" sz="2400" dirty="0">
                <a:latin typeface="Consolas" panose="020B0609020204030204" pitchFamily="49" charset="0"/>
              </a:rPr>
              <a:t>[mid];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 := </a:t>
            </a:r>
            <a:r>
              <a:rPr lang="en-US" sz="2400" dirty="0" err="1">
                <a:latin typeface="Consolas" panose="020B0609020204030204" pitchFamily="49" charset="0"/>
              </a:rPr>
              <a:t>Node.Create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d.key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leftNode</a:t>
            </a:r>
            <a:r>
              <a:rPr lang="en-US" sz="2400" dirty="0">
                <a:latin typeface="Consolas" panose="020B0609020204030204" pitchFamily="49" charset="0"/>
              </a:rPr>
              <a:t> := </a:t>
            </a:r>
            <a:r>
              <a:rPr lang="en-US" sz="2400" dirty="0" err="1">
                <a:latin typeface="Consolas" panose="020B0609020204030204" pitchFamily="49" charset="0"/>
              </a:rPr>
              <a:t>self.buildTreeFromSortedList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nodesList</a:t>
            </a:r>
            <a:r>
              <a:rPr lang="en-US" sz="2400" dirty="0">
                <a:latin typeface="Consolas" panose="020B0609020204030204" pitchFamily="49" charset="0"/>
              </a:rPr>
              <a:t>, start, mid-1);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p.left</a:t>
            </a:r>
            <a:r>
              <a:rPr lang="en-US" sz="2400" dirty="0">
                <a:latin typeface="Consolas" panose="020B0609020204030204" pitchFamily="49" charset="0"/>
              </a:rPr>
              <a:t> := </a:t>
            </a:r>
            <a:r>
              <a:rPr lang="en-US" sz="2400" dirty="0" err="1">
                <a:latin typeface="Consolas" panose="020B0609020204030204" pitchFamily="49" charset="0"/>
              </a:rPr>
              <a:t>leftNode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rightNode</a:t>
            </a:r>
            <a:r>
              <a:rPr lang="en-US" sz="2400" dirty="0">
                <a:latin typeface="Consolas" panose="020B0609020204030204" pitchFamily="49" charset="0"/>
              </a:rPr>
              <a:t> := </a:t>
            </a:r>
            <a:r>
              <a:rPr lang="en-US" sz="2400" dirty="0" err="1">
                <a:latin typeface="Consolas" panose="020B0609020204030204" pitchFamily="49" charset="0"/>
              </a:rPr>
              <a:t>self.buildTreeFromSortedList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nodesList</a:t>
            </a:r>
            <a:r>
              <a:rPr lang="en-US" sz="2400" dirty="0">
                <a:latin typeface="Consolas" panose="020B0609020204030204" pitchFamily="49" charset="0"/>
              </a:rPr>
              <a:t>, mid+1, ends);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p.right</a:t>
            </a:r>
            <a:r>
              <a:rPr lang="en-US" sz="2400" dirty="0">
                <a:latin typeface="Consolas" panose="020B0609020204030204" pitchFamily="49" charset="0"/>
              </a:rPr>
              <a:t> := </a:t>
            </a:r>
            <a:r>
              <a:rPr lang="en-US" sz="2400" dirty="0" err="1">
                <a:latin typeface="Consolas" panose="020B0609020204030204" pitchFamily="49" charset="0"/>
              </a:rPr>
              <a:t>rightNode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result := p;</a:t>
            </a:r>
          </a:p>
        </p:txBody>
      </p:sp>
    </p:spTree>
    <p:extLst>
      <p:ext uri="{BB962C8B-B14F-4D97-AF65-F5344CB8AC3E}">
        <p14:creationId xmlns:p14="http://schemas.microsoft.com/office/powerpoint/2010/main" val="14247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4019" y="3160478"/>
            <a:ext cx="871804" cy="81693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407270" y="316523"/>
            <a:ext cx="861646" cy="80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  <a:endCxn id="7" idx="0"/>
          </p:cNvCxnSpPr>
          <p:nvPr/>
        </p:nvCxnSpPr>
        <p:spPr>
          <a:xfrm flipH="1">
            <a:off x="2952119" y="1006956"/>
            <a:ext cx="2581336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92824" y="1526608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277" y="1526608"/>
            <a:ext cx="871804" cy="816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277" y="2343543"/>
            <a:ext cx="871804" cy="816935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4" idx="5"/>
            <a:endCxn id="11" idx="0"/>
          </p:cNvCxnSpPr>
          <p:nvPr/>
        </p:nvCxnSpPr>
        <p:spPr>
          <a:xfrm>
            <a:off x="6142731" y="1006956"/>
            <a:ext cx="2481448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2" idx="0"/>
          </p:cNvCxnSpPr>
          <p:nvPr/>
        </p:nvCxnSpPr>
        <p:spPr>
          <a:xfrm>
            <a:off x="9060081" y="1935076"/>
            <a:ext cx="1383098" cy="40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10" idx="0"/>
          </p:cNvCxnSpPr>
          <p:nvPr/>
        </p:nvCxnSpPr>
        <p:spPr>
          <a:xfrm flipH="1">
            <a:off x="8339921" y="3160478"/>
            <a:ext cx="2103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72535" y="17504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638" y="15641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239437" y="260648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32258" y="238267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86674" y="33842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472535" y="31996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97699" y="15130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38473" y="36831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7846" y="2752010"/>
                <a:ext cx="74026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Для вершины 8 условие </a:t>
                </a:r>
                <a:r>
                  <a:rPr lang="el-GR" dirty="0">
                    <a:latin typeface="Roboto" pitchFamily="2" charset="0"/>
                    <a:ea typeface="Roboto" pitchFamily="2" charset="0"/>
                  </a:rPr>
                  <a:t>α-</a:t>
                </a:r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балансировки нарушается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2≤(3 ∗0.5=1.5)</m:t>
                      </m:r>
                    </m:oMath>
                  </m:oMathPara>
                </a14:m>
                <a:endParaRPr lang="ru-RU" b="0" dirty="0" smtClean="0">
                  <a:latin typeface="Roboto" pitchFamily="2" charset="0"/>
                  <a:ea typeface="Roboto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Берем 8 как </a:t>
                </a:r>
                <a:r>
                  <a:rPr lang="en-US" dirty="0" smtClean="0">
                    <a:latin typeface="Roboto" pitchFamily="2" charset="0"/>
                    <a:ea typeface="Roboto" pitchFamily="2" charset="0"/>
                  </a:rPr>
                  <a:t>scapegoat </a:t>
                </a:r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вершину и перестриваем дерево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0" dirty="0" smtClean="0">
                    <a:latin typeface="Roboto" pitchFamily="2" charset="0"/>
                    <a:ea typeface="Roboto" pitchFamily="2" charset="0"/>
                  </a:rPr>
                  <a:t>Вершина 9 не может стать </a:t>
                </a:r>
                <a:r>
                  <a:rPr lang="en-US" b="0" dirty="0" smtClean="0">
                    <a:latin typeface="Roboto" pitchFamily="2" charset="0"/>
                    <a:ea typeface="Roboto" pitchFamily="2" charset="0"/>
                  </a:rPr>
                  <a:t>scapegoat </a:t>
                </a:r>
                <a:r>
                  <a:rPr lang="ru-RU" b="0" dirty="0" smtClean="0">
                    <a:latin typeface="Roboto" pitchFamily="2" charset="0"/>
                    <a:ea typeface="Roboto" pitchFamily="2" charset="0"/>
                  </a:rPr>
                  <a:t>вершиной, т.к. </a:t>
                </a:r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у нее нет детей, а следовательно ее баланс идеален</a:t>
                </a:r>
                <a:endParaRPr lang="en-US" b="0" dirty="0" smtClean="0">
                  <a:latin typeface="Roboto" pitchFamily="2" charset="0"/>
                  <a:ea typeface="Roboto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6" y="2752010"/>
                <a:ext cx="7402638" cy="1754326"/>
              </a:xfrm>
              <a:prstGeom prst="rect">
                <a:avLst/>
              </a:prstGeom>
              <a:blipFill>
                <a:blip r:embed="rId3"/>
                <a:stretch>
                  <a:fillRect l="-494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3769" y="2298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Пример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: </a:t>
            </a:r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el-GR" dirty="0" smtClean="0">
                <a:latin typeface="Roboto" pitchFamily="2" charset="0"/>
                <a:ea typeface="Roboto" pitchFamily="2" charset="0"/>
              </a:rPr>
              <a:t>α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= 0.5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8209" y="91316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Верхний индекс – вес вершины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(количество всех ее потомков + 1)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07270" y="316523"/>
            <a:ext cx="861646" cy="80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38473" y="3683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846" y="2752010"/>
            <a:ext cx="7402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Вычислив медиану (2) (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start = 0, ends = 4)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, подвешиваем 8 в качестве корня поддерева (в данном случае корень самого дерева)</a:t>
            </a:r>
            <a:endParaRPr lang="ru-RU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3769" y="2298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Пример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: </a:t>
            </a:r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el-GR" dirty="0" smtClean="0">
                <a:latin typeface="Roboto" pitchFamily="2" charset="0"/>
                <a:ea typeface="Roboto" pitchFamily="2" charset="0"/>
              </a:rPr>
              <a:t>α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= 0.5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8209" y="91316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Верхний индекс – вес вершины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(количество всех ее потомков + 1)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07270" y="316523"/>
            <a:ext cx="861646" cy="80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  <a:endCxn id="7" idx="0"/>
          </p:cNvCxnSpPr>
          <p:nvPr/>
        </p:nvCxnSpPr>
        <p:spPr>
          <a:xfrm flipH="1">
            <a:off x="2952119" y="1006956"/>
            <a:ext cx="2581336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92824" y="1526608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114638" y="15641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38473" y="3683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846" y="2752010"/>
            <a:ext cx="740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Далее, рекурсивно проходим влево, выполняем туже функцию, уменьшая параметр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ends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В левое поддерево подвешиваем 7  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3769" y="2298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Пример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: </a:t>
            </a:r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el-GR" dirty="0" smtClean="0">
                <a:latin typeface="Roboto" pitchFamily="2" charset="0"/>
                <a:ea typeface="Roboto" pitchFamily="2" charset="0"/>
              </a:rPr>
              <a:t>α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= 0.5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8209" y="91316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Верхний индекс – вес вершины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(количество всех ее потомков + 1)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07270" y="316523"/>
            <a:ext cx="861646" cy="80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  <a:endCxn id="7" idx="0"/>
          </p:cNvCxnSpPr>
          <p:nvPr/>
        </p:nvCxnSpPr>
        <p:spPr>
          <a:xfrm flipH="1">
            <a:off x="2952119" y="1006956"/>
            <a:ext cx="2581336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92824" y="1526608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114638" y="15641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38473" y="3683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5" y="3397827"/>
            <a:ext cx="740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Далее, рекурсивно проходим влево, выполняем туже функцию, уменьшая параметр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ends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В левое поддерево подвешиваем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3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 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3769" y="2298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Пример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: </a:t>
            </a:r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el-GR" dirty="0" smtClean="0">
                <a:latin typeface="Roboto" pitchFamily="2" charset="0"/>
                <a:ea typeface="Roboto" pitchFamily="2" charset="0"/>
              </a:rPr>
              <a:t>α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= 0.5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8209" y="91316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Верхний индекс – вес вершины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(количество всех ее потомков + 1)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Straight Connector 4"/>
          <p:cNvCxnSpPr>
            <a:stCxn id="7" idx="3"/>
            <a:endCxn id="13" idx="0"/>
          </p:cNvCxnSpPr>
          <p:nvPr/>
        </p:nvCxnSpPr>
        <p:spPr>
          <a:xfrm flipH="1">
            <a:off x="1297099" y="2221262"/>
            <a:ext cx="1330249" cy="1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7804" y="2340446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11840" y="23644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07270" y="316523"/>
            <a:ext cx="861646" cy="80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  <a:endCxn id="7" idx="0"/>
          </p:cNvCxnSpPr>
          <p:nvPr/>
        </p:nvCxnSpPr>
        <p:spPr>
          <a:xfrm flipH="1">
            <a:off x="2952119" y="1006956"/>
            <a:ext cx="2581336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92824" y="1526608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114638" y="15641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38473" y="3683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5" y="3397827"/>
            <a:ext cx="740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Далее, рекурсивно проходим вправо, выполняем туже функцию, увеличивая параметр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ends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В правое поддерево подвешиваем 10  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3769" y="2298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Пример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: </a:t>
            </a:r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el-GR" dirty="0" smtClean="0">
                <a:latin typeface="Roboto" pitchFamily="2" charset="0"/>
                <a:ea typeface="Roboto" pitchFamily="2" charset="0"/>
              </a:rPr>
              <a:t>α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= 0.5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8209" y="91316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Верхний индекс – вес вершины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(количество всех ее потомков + 1)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Straight Connector 4"/>
          <p:cNvCxnSpPr>
            <a:stCxn id="7" idx="3"/>
            <a:endCxn id="13" idx="0"/>
          </p:cNvCxnSpPr>
          <p:nvPr/>
        </p:nvCxnSpPr>
        <p:spPr>
          <a:xfrm flipH="1">
            <a:off x="1297099" y="2221262"/>
            <a:ext cx="1330249" cy="1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7804" y="2340446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11840" y="23644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395393" y="1526608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cxnSp>
        <p:nvCxnSpPr>
          <p:cNvPr id="3" name="Straight Connector 2"/>
          <p:cNvCxnSpPr>
            <a:stCxn id="4" idx="5"/>
            <a:endCxn id="14" idx="0"/>
          </p:cNvCxnSpPr>
          <p:nvPr/>
        </p:nvCxnSpPr>
        <p:spPr>
          <a:xfrm>
            <a:off x="6142731" y="1006956"/>
            <a:ext cx="2711957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10695" y="15641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07270" y="316523"/>
            <a:ext cx="861646" cy="80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  <a:endCxn id="7" idx="0"/>
          </p:cNvCxnSpPr>
          <p:nvPr/>
        </p:nvCxnSpPr>
        <p:spPr>
          <a:xfrm flipH="1">
            <a:off x="2952119" y="1006956"/>
            <a:ext cx="2581336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92824" y="1526608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114638" y="15641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38473" y="36831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5" y="3397827"/>
            <a:ext cx="7402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Далее, рекурсивно проходим вправо, выполняем туже функцию, увеличивая параметр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ends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В левое поддерево вершины 10 подвешиваем 9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Выходим из рекурсии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Дерево имеет </a:t>
            </a:r>
            <a:r>
              <a:rPr lang="el-GR" dirty="0">
                <a:latin typeface="Roboto" pitchFamily="2" charset="0"/>
                <a:ea typeface="Roboto" pitchFamily="2" charset="0"/>
              </a:rPr>
              <a:t>α-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балансировку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3769" y="229815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Пример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: </a:t>
            </a:r>
            <a:endParaRPr lang="ru-RU" dirty="0" smtClean="0">
              <a:latin typeface="Roboto" pitchFamily="2" charset="0"/>
              <a:ea typeface="Roboto" pitchFamily="2" charset="0"/>
            </a:endParaRPr>
          </a:p>
          <a:p>
            <a:r>
              <a:rPr lang="el-GR" dirty="0" smtClean="0">
                <a:latin typeface="Roboto" pitchFamily="2" charset="0"/>
                <a:ea typeface="Roboto" pitchFamily="2" charset="0"/>
              </a:rPr>
              <a:t>α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 = 0.5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8209" y="91316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Верхний индекс – вес вершины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(количество всех ее потомков + 1)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" name="Straight Connector 4"/>
          <p:cNvCxnSpPr>
            <a:stCxn id="7" idx="3"/>
            <a:endCxn id="13" idx="0"/>
          </p:cNvCxnSpPr>
          <p:nvPr/>
        </p:nvCxnSpPr>
        <p:spPr>
          <a:xfrm flipH="1">
            <a:off x="1297099" y="2221262"/>
            <a:ext cx="1330249" cy="1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7804" y="2340446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11840" y="23644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395393" y="1526608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cxnSp>
        <p:nvCxnSpPr>
          <p:cNvPr id="3" name="Straight Connector 2"/>
          <p:cNvCxnSpPr>
            <a:stCxn id="4" idx="5"/>
            <a:endCxn id="14" idx="0"/>
          </p:cNvCxnSpPr>
          <p:nvPr/>
        </p:nvCxnSpPr>
        <p:spPr>
          <a:xfrm>
            <a:off x="6142731" y="1006956"/>
            <a:ext cx="2711957" cy="51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10695" y="15641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897933" y="2364475"/>
            <a:ext cx="918590" cy="813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 smtClean="0"/>
          </a:p>
        </p:txBody>
      </p:sp>
      <p:cxnSp>
        <p:nvCxnSpPr>
          <p:cNvPr id="8" name="Straight Connector 7"/>
          <p:cNvCxnSpPr>
            <a:stCxn id="14" idx="3"/>
            <a:endCxn id="18" idx="0"/>
          </p:cNvCxnSpPr>
          <p:nvPr/>
        </p:nvCxnSpPr>
        <p:spPr>
          <a:xfrm flipH="1">
            <a:off x="7357228" y="2221262"/>
            <a:ext cx="1172689" cy="14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28677" y="236447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55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Roboto" pitchFamily="2" charset="0"/>
                <a:ea typeface="Roboto" pitchFamily="2" charset="0"/>
              </a:rPr>
              <a:t>Удаление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" pitchFamily="2" charset="0"/>
                <a:ea typeface="Roboto" pitchFamily="2" charset="0"/>
              </a:rPr>
              <a:t>Удаляем вершину обычным удалением вершины бинарного дерева поиска (поиск, удаление, возможное переподвешивание детей). </a:t>
            </a:r>
          </a:p>
          <a:p>
            <a:pPr marL="0" indent="0">
              <a:buNone/>
            </a:pPr>
            <a:r>
              <a:rPr lang="ru-RU" dirty="0">
                <a:latin typeface="Roboto" pitchFamily="2" charset="0"/>
                <a:ea typeface="Roboto" pitchFamily="2" charset="0"/>
              </a:rPr>
              <a:t>Далее проверяем выполнение условия </a:t>
            </a:r>
          </a:p>
          <a:p>
            <a:pPr marL="0" indent="0" algn="ctr">
              <a:buNone/>
            </a:pPr>
            <a:r>
              <a:rPr lang="ru-RU" dirty="0">
                <a:latin typeface="Roboto" pitchFamily="2" charset="0"/>
                <a:ea typeface="Roboto" pitchFamily="2" charset="0"/>
              </a:rPr>
              <a:t>size[T] &lt; α *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max_size[T]</a:t>
            </a:r>
            <a:endParaRPr lang="ru-RU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ru-RU" dirty="0" smtClean="0">
                <a:latin typeface="Roboto" pitchFamily="2" charset="0"/>
                <a:ea typeface="Roboto" pitchFamily="2" charset="0"/>
              </a:rPr>
              <a:t>Если </a:t>
            </a:r>
            <a:r>
              <a:rPr lang="ru-RU" dirty="0">
                <a:latin typeface="Roboto" pitchFamily="2" charset="0"/>
                <a:ea typeface="Roboto" pitchFamily="2" charset="0"/>
              </a:rPr>
              <a:t>оно выполняется — дерево могло потерять α-балансировку по весу, а значит нужно выполнить полную перебалансировку дерева (начиная с корня) и присвоить max_size[T] = size[T]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ru-RU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+mn-cs"/>
              </a:rPr>
              <a:t>Разработана </a:t>
            </a:r>
            <a:r>
              <a:rPr 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+mn-cs"/>
              </a:rPr>
              <a:t>Arne Andersson, Igal Galperin, Ronald L. Rivest </a:t>
            </a:r>
            <a:r>
              <a:rPr lang="ru-RU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+mn-cs"/>
              </a:rPr>
              <a:t>в 1962г.</a:t>
            </a:r>
            <a:r>
              <a:rPr 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+mn-cs"/>
              </a:rPr>
              <a:t/>
            </a:r>
            <a:br>
              <a:rPr 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+mn-cs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062" y="1043413"/>
            <a:ext cx="2381250" cy="238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4926" y="3490545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Ronald L. Rivest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484" y="1043413"/>
            <a:ext cx="1832449" cy="2447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8817" y="3490545"/>
            <a:ext cx="16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Arne Andersson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Roboto" pitchFamily="2" charset="0"/>
                    <a:ea typeface="Roboto" pitchFamily="2" charset="0"/>
                  </a:rPr>
                  <a:t>Scapegoat tree –</a:t>
                </a:r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 структура данных, представляющее из себя самобалансирующееся бинарное дерево поиска. </a:t>
                </a:r>
                <a:endParaRPr lang="en-US" dirty="0" smtClean="0">
                  <a:latin typeface="Roboto" pitchFamily="2" charset="0"/>
                  <a:ea typeface="Roboto" pitchFamily="2" charset="0"/>
                </a:endParaRPr>
              </a:p>
              <a:p>
                <a:endParaRPr lang="en-US" dirty="0">
                  <a:latin typeface="Roboto" pitchFamily="2" charset="0"/>
                  <a:ea typeface="Roboto" pitchFamily="2" charset="0"/>
                </a:endParaRPr>
              </a:p>
              <a:p>
                <a:r>
                  <a:rPr lang="ru-RU" dirty="0">
                    <a:latin typeface="Roboto" pitchFamily="2" charset="0"/>
                    <a:ea typeface="Roboto" pitchFamily="2" charset="0"/>
                  </a:rPr>
                  <a:t>О</a:t>
                </a:r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перации </a:t>
                </a:r>
                <a:r>
                  <a:rPr lang="ru-RU" dirty="0">
                    <a:latin typeface="Roboto" pitchFamily="2" charset="0"/>
                    <a:ea typeface="Roboto" pitchFamily="2" charset="0"/>
                  </a:rPr>
                  <a:t>поиска, вставки и удаления работают за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ru-RU" dirty="0">
                    <a:latin typeface="Roboto" pitchFamily="2" charset="0"/>
                    <a:ea typeface="Roboto" pitchFamily="2" charset="0"/>
                  </a:rPr>
                  <a:t> при этом скорость одной операции может быть улучшена за счет другой</a:t>
                </a:r>
                <a:endParaRPr lang="en-US" dirty="0"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65529" y="888521"/>
            <a:ext cx="338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Roboto" pitchFamily="2" charset="0"/>
                <a:ea typeface="Roboto" pitchFamily="2" charset="0"/>
              </a:rPr>
              <a:t>Определение</a:t>
            </a:r>
            <a:endParaRPr lang="ru-RU" sz="4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09600" y="543465"/>
            <a:ext cx="10972800" cy="54638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>
                <a:latin typeface="Roboto" pitchFamily="2" charset="0"/>
                <a:ea typeface="Roboto" pitchFamily="2" charset="0"/>
              </a:rPr>
              <a:t>Понятия, необходимые для работы с данным деревом: </a:t>
            </a:r>
          </a:p>
          <a:p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𝑇−дерево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𝑟𝑜𝑜𝑡[𝑇]−корень дерева 𝑇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𝑙𝑒𝑓𝑡[𝑥],𝑟𝑖𝑔ℎ𝑡[𝑥]−левые и правый "сын" вершины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𝑏𝑟𝑜𝑡ℎ𝑒𝑟(𝑥)− брат вершины (имеет общего родителя)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𝑑𝑒𝑝𝑡ℎ(𝑥)−глубина вершины (расстояние от вершины до корня)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ℎ𝑒𝑖𝑔ℎ𝑡(𝑥)−глубина дерева 𝑇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𝑠𝑖𝑧𝑒(𝑥)−вес вершины 𝑥 (кол−во всех ее дочерних вершины+1)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𝑠𝑖𝑧𝑒[𝑇]−размер дерева 𝑇 (вес корня) </a:t>
            </a: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𝑚𝑎𝑥</a:t>
            </a:r>
            <a:r>
              <a:rPr lang="ru-RU" i="1" dirty="0" smtClean="0">
                <a:latin typeface="Roboto" pitchFamily="2" charset="0"/>
                <a:ea typeface="Roboto" pitchFamily="2" charset="0"/>
              </a:rPr>
              <a:t>_size[T] – максимальный размер дерева T. 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325315"/>
                <a:ext cx="11614638" cy="633925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При работе необходимо поддерживать состояние сбалансированного дерева, иначе время работы операции поиска может превысить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 smtClean="0">
                  <a:latin typeface="Roboto" pitchFamily="2" charset="0"/>
                  <a:ea typeface="Roboto" pitchFamily="2" charset="0"/>
                </a:endParaRPr>
              </a:p>
              <a:p>
                <a:pPr marL="0" indent="0">
                  <a:buNone/>
                </a:pPr>
                <a:endParaRPr lang="ru-RU" i="1" dirty="0" smtClean="0">
                  <a:latin typeface="Roboto" pitchFamily="2" charset="0"/>
                  <a:ea typeface="Roboto" pitchFamily="2" charset="0"/>
                </a:endParaRPr>
              </a:p>
              <a:p>
                <a:pPr marL="0" indent="0">
                  <a:buNone/>
                </a:pPr>
                <a:r>
                  <a:rPr lang="ru-RU" i="1" dirty="0" smtClean="0">
                    <a:latin typeface="Roboto" pitchFamily="2" charset="0"/>
                    <a:ea typeface="Roboto" pitchFamily="2" charset="0"/>
                  </a:rPr>
                  <a:t>Степень сбалансированности</a:t>
                </a:r>
              </a:p>
              <a:p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Коэффициэнт α — это число в диапазоне от [0.5; 1), определяющее требуемую степень качества балансировки дерева. Некоторая вершина x называется "α-сбалансированной по весу", если вес её левого сына меньше либо равен α * size(x) и вес ей правого сына меньше либо равен α * size(x). </a:t>
                </a:r>
              </a:p>
              <a:p>
                <a:pPr marL="0" indent="0">
                  <a:buNone/>
                </a:pPr>
                <a:endParaRPr lang="ru-RU" dirty="0" smtClean="0">
                  <a:latin typeface="Roboto" pitchFamily="2" charset="0"/>
                  <a:ea typeface="Roboto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]) ≤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latin typeface="Roboto" pitchFamily="2" charset="0"/>
                  <a:ea typeface="Roboto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]) ≤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325315"/>
                <a:ext cx="11614638" cy="63392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7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+mn-lt"/>
              </a:rPr>
              <a:t>Примеры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9211" y="1865598"/>
            <a:ext cx="3705225" cy="1857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3131" y="4224256"/>
                <a:ext cx="97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31" y="4224256"/>
                <a:ext cx="977383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1852" y="1865598"/>
            <a:ext cx="3699701" cy="2358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31703" y="4224256"/>
                <a:ext cx="920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703" y="4224256"/>
                <a:ext cx="920958" cy="276999"/>
              </a:xfrm>
              <a:prstGeom prst="rect">
                <a:avLst/>
              </a:prstGeom>
              <a:blipFill>
                <a:blip r:embed="rId5" cstate="print"/>
                <a:stretch>
                  <a:fillRect l="-3311" r="-662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08969" y="2284119"/>
            <a:ext cx="2946178" cy="1623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29929" y="4224256"/>
                <a:ext cx="9517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=0.55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929" y="4224256"/>
                <a:ext cx="951799" cy="553998"/>
              </a:xfrm>
              <a:prstGeom prst="rect">
                <a:avLst/>
              </a:prstGeom>
              <a:blipFill>
                <a:blip r:embed="rId7" cstate="print"/>
                <a:stretch>
                  <a:fillRect l="-1923" r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8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Roboto" pitchFamily="2" charset="0"/>
                <a:ea typeface="Roboto" pitchFamily="2" charset="0"/>
              </a:rPr>
              <a:t>Плюсы и минусы Scapegoat </a:t>
            </a:r>
            <a:r>
              <a:rPr lang="ru-RU" sz="4000" dirty="0" smtClean="0">
                <a:latin typeface="Roboto" pitchFamily="2" charset="0"/>
                <a:ea typeface="Roboto" pitchFamily="2" charset="0"/>
              </a:rPr>
              <a:t>дерева</a:t>
            </a:r>
            <a:endParaRPr lang="en-US" sz="4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 smtClean="0">
                <a:latin typeface="Roboto" pitchFamily="2" charset="0"/>
                <a:ea typeface="Roboto" pitchFamily="2" charset="0"/>
              </a:rPr>
              <a:t>Плюсы  </a:t>
            </a:r>
            <a:endParaRPr lang="en-US" i="1" dirty="0" smtClean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Скорость </a:t>
            </a:r>
            <a:r>
              <a:rPr lang="ru-RU" dirty="0">
                <a:latin typeface="Roboto" pitchFamily="2" charset="0"/>
                <a:ea typeface="Roboto" pitchFamily="2" charset="0"/>
              </a:rPr>
              <a:t>одних операций возможно улучшить за счет других операций. 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Scapegoat </a:t>
            </a:r>
            <a:r>
              <a:rPr lang="ru-RU" dirty="0">
                <a:latin typeface="Roboto" pitchFamily="2" charset="0"/>
                <a:ea typeface="Roboto" pitchFamily="2" charset="0"/>
              </a:rPr>
              <a:t>tree работает быстрее, чем красно-черное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дерево и декартово. 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Требуется </a:t>
            </a:r>
            <a:r>
              <a:rPr lang="ru-RU" dirty="0">
                <a:latin typeface="Roboto" pitchFamily="2" charset="0"/>
                <a:ea typeface="Roboto" pitchFamily="2" charset="0"/>
              </a:rPr>
              <a:t>меньше памяти (не надо хранить информацию для балансировки). 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Настройки </a:t>
            </a:r>
            <a:r>
              <a:rPr lang="ru-RU" dirty="0">
                <a:latin typeface="Roboto" pitchFamily="2" charset="0"/>
                <a:ea typeface="Roboto" pitchFamily="2" charset="0"/>
              </a:rPr>
              <a:t>скорости меняются в процессе выполнения. 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Не </a:t>
            </a:r>
            <a:r>
              <a:rPr lang="ru-RU" dirty="0">
                <a:latin typeface="Roboto" pitchFamily="2" charset="0"/>
                <a:ea typeface="Roboto" pitchFamily="2" charset="0"/>
              </a:rPr>
              <a:t>требуется перебалансировать дерево при поиске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  <a:endParaRPr lang="ru-RU" dirty="0">
              <a:latin typeface="Roboto" pitchFamily="2" charset="0"/>
              <a:ea typeface="Robo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677008"/>
            <a:ext cx="10233800" cy="5499955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 smtClean="0">
                <a:latin typeface="Roboto" pitchFamily="2" charset="0"/>
                <a:ea typeface="Roboto" pitchFamily="2" charset="0"/>
              </a:rPr>
              <a:t>Минусы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 </a:t>
            </a:r>
            <a:r>
              <a:rPr lang="ru-RU" dirty="0">
                <a:latin typeface="Roboto" pitchFamily="2" charset="0"/>
                <a:ea typeface="Roboto" pitchFamily="2" charset="0"/>
              </a:rPr>
              <a:t>худшем случае операции модификации дерева могут занять 𝑂(𝑁) времени. 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В </a:t>
            </a:r>
            <a:r>
              <a:rPr lang="ru-RU" dirty="0">
                <a:latin typeface="Roboto" pitchFamily="2" charset="0"/>
                <a:ea typeface="Roboto" pitchFamily="2" charset="0"/>
              </a:rPr>
              <a:t>случае неправильного выбора парметра 𝑎𝑙𝑝ℎ𝑎 часто используемые операции будут работать долго, а редко используемые – быстро. При этом дерево будет уступать остальным по скорости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Roboto" pitchFamily="2" charset="0"/>
                <a:ea typeface="Roboto" pitchFamily="2" charset="0"/>
              </a:rPr>
              <a:t>Поиск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Roboto" pitchFamily="2" charset="0"/>
                    <a:ea typeface="Roboto" pitchFamily="2" charset="0"/>
                  </a:rPr>
                  <a:t>Данная операция стандратна для двоичного дерева поиска. Необходимо пройти от корня, сравнивая каждую вершину с искомым значением, если найдено – возрват значения, иначе, если значение в вершине меньше, то рекурсивно ищем в левом поддереве, если больше </a:t>
                </a:r>
                <a:r>
                  <a:rPr lang="ru-RU" dirty="0">
                    <a:latin typeface="Roboto" pitchFamily="2" charset="0"/>
                    <a:ea typeface="Roboto" pitchFamily="2" charset="0"/>
                  </a:rPr>
                  <a:t>– в правом. </a:t>
                </a:r>
                <a:endParaRPr lang="ru-RU" dirty="0" smtClean="0">
                  <a:latin typeface="Roboto" pitchFamily="2" charset="0"/>
                  <a:ea typeface="Roboto" pitchFamily="2" charset="0"/>
                </a:endParaRPr>
              </a:p>
              <a:p>
                <a:r>
                  <a:rPr lang="ru-RU" dirty="0">
                    <a:latin typeface="Roboto" pitchFamily="2" charset="0"/>
                    <a:ea typeface="Roboto" pitchFamily="2" charset="0"/>
                  </a:rPr>
                  <a:t>Сложность операции зависит от 𝑎𝑙𝑝ℎ𝑎: </a:t>
                </a:r>
                <a:endParaRPr lang="ru-RU" dirty="0" smtClean="0">
                  <a:latin typeface="Roboto" pitchFamily="2" charset="0"/>
                  <a:ea typeface="Roboto" pitchFamily="2" charset="0"/>
                </a:endParaRPr>
              </a:p>
              <a:p>
                <a:pPr algn="ctr"/>
                <a:r>
                  <a:rPr lang="en-US" dirty="0" smtClean="0">
                    <a:latin typeface="Roboto" pitchFamily="2" charset="0"/>
                    <a:ea typeface="Roboto" pitchFamily="2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>
                    <a:latin typeface="Roboto" pitchFamily="2" charset="0"/>
                    <a:ea typeface="Roboto" pitchFamily="2" charset="0"/>
                  </a:rPr>
                  <a:t>)</a:t>
                </a:r>
                <a:endParaRPr lang="en-US" dirty="0"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0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602</TotalTime>
  <Words>1044</Words>
  <Application>Microsoft Office PowerPoint</Application>
  <PresentationFormat>Widescreen</PresentationFormat>
  <Paragraphs>154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Corbel</vt:lpstr>
      <vt:lpstr>Roboto</vt:lpstr>
      <vt:lpstr>Depth</vt:lpstr>
      <vt:lpstr>Scapegoat Tree</vt:lpstr>
      <vt:lpstr>Разработана Arne Andersson, Igal Galperin, Ronald L. Rivest в 1962г. </vt:lpstr>
      <vt:lpstr>PowerPoint Presentation</vt:lpstr>
      <vt:lpstr>PowerPoint Presentation</vt:lpstr>
      <vt:lpstr>PowerPoint Presentation</vt:lpstr>
      <vt:lpstr>Примеры </vt:lpstr>
      <vt:lpstr>Плюсы и минусы Scapegoat дерева</vt:lpstr>
      <vt:lpstr>PowerPoint Presentation</vt:lpstr>
      <vt:lpstr>Поиск</vt:lpstr>
      <vt:lpstr>Вставка</vt:lpstr>
      <vt:lpstr>Перебалансировка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Tree</dc:title>
  <dc:creator>Александр Димов</dc:creator>
  <cp:lastModifiedBy>Александр Димов</cp:lastModifiedBy>
  <cp:revision>27</cp:revision>
  <dcterms:created xsi:type="dcterms:W3CDTF">2016-08-29T05:39:25Z</dcterms:created>
  <dcterms:modified xsi:type="dcterms:W3CDTF">2016-11-27T15:43:31Z</dcterms:modified>
</cp:coreProperties>
</file>