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1D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87" d="100"/>
          <a:sy n="87" d="100"/>
        </p:scale>
        <p:origin x="53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6B78-C2A5-4022-BA3A-48E6634F332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DB2-CDF5-432C-A649-6AD8810A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8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6B78-C2A5-4022-BA3A-48E6634F332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DB2-CDF5-432C-A649-6AD8810A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6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6B78-C2A5-4022-BA3A-48E6634F332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DB2-CDF5-432C-A649-6AD8810A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9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6B78-C2A5-4022-BA3A-48E6634F332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DB2-CDF5-432C-A649-6AD8810A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7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6B78-C2A5-4022-BA3A-48E6634F332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DB2-CDF5-432C-A649-6AD8810A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2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6B78-C2A5-4022-BA3A-48E6634F332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DB2-CDF5-432C-A649-6AD8810A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8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6B78-C2A5-4022-BA3A-48E6634F332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DB2-CDF5-432C-A649-6AD8810A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8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6B78-C2A5-4022-BA3A-48E6634F332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DB2-CDF5-432C-A649-6AD8810A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6B78-C2A5-4022-BA3A-48E6634F332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DB2-CDF5-432C-A649-6AD8810A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4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6B78-C2A5-4022-BA3A-48E6634F332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DB2-CDF5-432C-A649-6AD8810A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76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6B78-C2A5-4022-BA3A-48E6634F332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DB2-CDF5-432C-A649-6AD8810A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06B78-C2A5-4022-BA3A-48E6634F332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FADB2-CDF5-432C-A649-6AD8810A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House Divided</a:t>
            </a:r>
            <a:endParaRPr lang="en-US" b="1" u="sng" dirty="0">
              <a:solidFill>
                <a:srgbClr val="00206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Influence in</a:t>
            </a:r>
          </a:p>
          <a:p>
            <a:r>
              <a:rPr lang="en-US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114</a:t>
            </a:r>
            <a:r>
              <a:rPr lang="en-US" baseline="30000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</a:t>
            </a:r>
            <a:r>
              <a:rPr lang="en-US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United States Senate </a:t>
            </a:r>
            <a:endParaRPr lang="en-US" dirty="0">
              <a:solidFill>
                <a:srgbClr val="00206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0796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Voting Party Line</a:t>
            </a:r>
            <a:endParaRPr lang="en-US" dirty="0">
              <a:solidFill>
                <a:srgbClr val="00206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029" y="1444930"/>
            <a:ext cx="7029451" cy="5272088"/>
          </a:xfrm>
        </p:spPr>
      </p:pic>
    </p:spTree>
    <p:extLst>
      <p:ext uri="{BB962C8B-B14F-4D97-AF65-F5344CB8AC3E}">
        <p14:creationId xmlns:p14="http://schemas.microsoft.com/office/powerpoint/2010/main" val="427851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Clustering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831" y="1380392"/>
            <a:ext cx="7104675" cy="5328506"/>
          </a:xfrm>
        </p:spPr>
      </p:pic>
    </p:spTree>
    <p:extLst>
      <p:ext uri="{BB962C8B-B14F-4D97-AF65-F5344CB8AC3E}">
        <p14:creationId xmlns:p14="http://schemas.microsoft.com/office/powerpoint/2010/main" val="1731609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2003 US Senate</a:t>
            </a:r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732" y="1407990"/>
            <a:ext cx="7470044" cy="4918075"/>
          </a:xfrm>
        </p:spPr>
      </p:pic>
    </p:spTree>
    <p:extLst>
      <p:ext uri="{BB962C8B-B14F-4D97-AF65-F5344CB8AC3E}">
        <p14:creationId xmlns:p14="http://schemas.microsoft.com/office/powerpoint/2010/main" val="635219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Roll Call</a:t>
            </a:r>
            <a:endParaRPr lang="en-US" b="1" dirty="0">
              <a:solidFill>
                <a:srgbClr val="00206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837" y="2049462"/>
            <a:ext cx="7029451" cy="4351338"/>
          </a:xfrm>
        </p:spPr>
      </p:pic>
      <p:sp>
        <p:nvSpPr>
          <p:cNvPr id="8" name="TextBox 7"/>
          <p:cNvSpPr txBox="1"/>
          <p:nvPr/>
        </p:nvSpPr>
        <p:spPr>
          <a:xfrm>
            <a:off x="764929" y="3042140"/>
            <a:ext cx="5404043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similarity</a:t>
            </a:r>
            <a:r>
              <a:rPr lang="en-US" b="1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between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voting records of each Senator, 114</a:t>
            </a:r>
            <a:r>
              <a:rPr lang="en-US" b="1" baseline="30000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</a:t>
            </a:r>
            <a:r>
              <a:rPr lang="en-US" b="1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US Congress</a:t>
            </a:r>
          </a:p>
          <a:p>
            <a:endParaRPr lang="en-US" b="1" dirty="0">
              <a:solidFill>
                <a:srgbClr val="00206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b="1" dirty="0" smtClean="0">
              <a:solidFill>
                <a:srgbClr val="00206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Voting records follow party lines strongly. </a:t>
            </a:r>
          </a:p>
          <a:p>
            <a:endParaRPr lang="en-US" b="1" dirty="0">
              <a:solidFill>
                <a:srgbClr val="00206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2200" b="1" dirty="0" smtClean="0">
              <a:solidFill>
                <a:srgbClr val="00206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200" b="1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en-US" sz="2200" b="1" dirty="0">
              <a:solidFill>
                <a:srgbClr val="00206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75274" y="1812416"/>
            <a:ext cx="153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002060"/>
                </a:solidFill>
              </a:rPr>
              <a:t>The </a:t>
            </a:r>
            <a:r>
              <a:rPr lang="en-US" u="sng" dirty="0" smtClean="0">
                <a:solidFill>
                  <a:srgbClr val="002060"/>
                </a:solidFill>
              </a:rPr>
              <a:t>Party</a:t>
            </a:r>
            <a:r>
              <a:rPr lang="en-US" b="1" u="sng" dirty="0" smtClean="0">
                <a:solidFill>
                  <a:srgbClr val="002060"/>
                </a:solidFill>
              </a:rPr>
              <a:t> Line</a:t>
            </a:r>
            <a:endParaRPr lang="en-US" b="1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724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571D09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 Brass Tacks</a:t>
            </a:r>
            <a:endParaRPr lang="en-US" dirty="0">
              <a:solidFill>
                <a:srgbClr val="571D09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277" y="1447555"/>
            <a:ext cx="5471746" cy="4860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Can we find the source of the divide?</a:t>
            </a:r>
            <a:endParaRPr lang="en-US" sz="2200" dirty="0" smtClean="0">
              <a:solidFill>
                <a:srgbClr val="00206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en-US" sz="2200" b="1" i="1" u="sng" dirty="0" smtClean="0">
                <a:solidFill>
                  <a:srgbClr val="571D09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Influence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206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en-US" sz="2000" b="1" i="1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H(Y) – H(Y|X) = I(X;Y)</a:t>
            </a:r>
          </a:p>
          <a:p>
            <a:pPr marL="0" indent="0">
              <a:buNone/>
            </a:pPr>
            <a:endParaRPr lang="en-US" sz="2200" dirty="0">
              <a:solidFill>
                <a:srgbClr val="00206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Measuring Influence and the Theory of Mutual Information</a:t>
            </a:r>
          </a:p>
          <a:p>
            <a:pPr marL="0" indent="0">
              <a:buNone/>
            </a:pPr>
            <a:endParaRPr lang="en-US" sz="2200" dirty="0">
              <a:solidFill>
                <a:srgbClr val="00206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200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Influence is the reduction in uncertainty about one vote based on information about another vote</a:t>
            </a:r>
          </a:p>
          <a:p>
            <a:pPr marL="0" indent="0">
              <a:buNone/>
            </a:pPr>
            <a:endParaRPr lang="en-US" sz="2200" dirty="0">
              <a:solidFill>
                <a:srgbClr val="00206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77707" y="1447555"/>
            <a:ext cx="549519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u="sng" dirty="0" smtClean="0">
                <a:solidFill>
                  <a:srgbClr val="571D09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Distance Metric</a:t>
            </a:r>
          </a:p>
          <a:p>
            <a:endParaRPr lang="en-US" sz="2200" dirty="0" smtClean="0">
              <a:solidFill>
                <a:srgbClr val="00206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2200" dirty="0" smtClean="0">
              <a:solidFill>
                <a:srgbClr val="00206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2200" dirty="0" smtClean="0">
              <a:solidFill>
                <a:srgbClr val="00206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165" y="1953907"/>
            <a:ext cx="5370635" cy="275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434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88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 Unicode MS</vt:lpstr>
      <vt:lpstr>Arial</vt:lpstr>
      <vt:lpstr>Arial Narrow</vt:lpstr>
      <vt:lpstr>Calibri</vt:lpstr>
      <vt:lpstr>Calibri Light</vt:lpstr>
      <vt:lpstr>Office Theme</vt:lpstr>
      <vt:lpstr>A House Divided</vt:lpstr>
      <vt:lpstr>Voting Party Line</vt:lpstr>
      <vt:lpstr>Clustering</vt:lpstr>
      <vt:lpstr>2003 US Senate</vt:lpstr>
      <vt:lpstr>Roll Call</vt:lpstr>
      <vt:lpstr>No Brass Tacks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House Divided</dc:title>
  <dc:creator>Adam Massachi</dc:creator>
  <cp:lastModifiedBy>Adam Massachi</cp:lastModifiedBy>
  <cp:revision>16</cp:revision>
  <dcterms:created xsi:type="dcterms:W3CDTF">2017-04-11T00:25:53Z</dcterms:created>
  <dcterms:modified xsi:type="dcterms:W3CDTF">2017-04-11T14:07:19Z</dcterms:modified>
</cp:coreProperties>
</file>