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25"/>
  </p:notesMasterIdLst>
  <p:sldIdLst>
    <p:sldId id="256" r:id="rId2"/>
    <p:sldId id="257" r:id="rId3"/>
    <p:sldId id="261" r:id="rId4"/>
    <p:sldId id="269" r:id="rId5"/>
    <p:sldId id="268" r:id="rId6"/>
    <p:sldId id="263" r:id="rId7"/>
    <p:sldId id="264" r:id="rId8"/>
    <p:sldId id="265" r:id="rId9"/>
    <p:sldId id="266" r:id="rId10"/>
    <p:sldId id="267" r:id="rId11"/>
    <p:sldId id="260" r:id="rId12"/>
    <p:sldId id="274" r:id="rId13"/>
    <p:sldId id="276" r:id="rId14"/>
    <p:sldId id="275" r:id="rId15"/>
    <p:sldId id="258" r:id="rId16"/>
    <p:sldId id="270" r:id="rId17"/>
    <p:sldId id="271" r:id="rId18"/>
    <p:sldId id="273" r:id="rId19"/>
    <p:sldId id="272" r:id="rId20"/>
    <p:sldId id="278" r:id="rId21"/>
    <p:sldId id="277"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39BA031-A96F-4F96-A9E0-48D85E38AB23}">
          <p14:sldIdLst>
            <p14:sldId id="256"/>
            <p14:sldId id="257"/>
            <p14:sldId id="261"/>
            <p14:sldId id="269"/>
            <p14:sldId id="268"/>
            <p14:sldId id="263"/>
            <p14:sldId id="264"/>
            <p14:sldId id="265"/>
            <p14:sldId id="266"/>
            <p14:sldId id="267"/>
            <p14:sldId id="260"/>
            <p14:sldId id="274"/>
            <p14:sldId id="276"/>
            <p14:sldId id="275"/>
            <p14:sldId id="258"/>
            <p14:sldId id="270"/>
            <p14:sldId id="271"/>
            <p14:sldId id="273"/>
            <p14:sldId id="272"/>
            <p14:sldId id="278"/>
            <p14:sldId id="277"/>
            <p14:sldId id="279"/>
            <p14:sldId id="2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Massachi" initials="AM" lastIdx="1" clrIdx="0">
    <p:extLst>
      <p:ext uri="{19B8F6BF-5375-455C-9EA6-DF929625EA0E}">
        <p15:presenceInfo xmlns:p15="http://schemas.microsoft.com/office/powerpoint/2012/main" userId="Adam Massach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4119" autoAdjust="0"/>
  </p:normalViewPr>
  <p:slideViewPr>
    <p:cSldViewPr snapToGrid="0">
      <p:cViewPr>
        <p:scale>
          <a:sx n="63" d="100"/>
          <a:sy n="63" d="100"/>
        </p:scale>
        <p:origin x="31"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05T06:50:25.603" idx="1">
    <p:pos x="10" y="10"/>
    <p:text>In probability theory and information theory, the mutual information (MI) of two random variables is a measure of the mutual dependence between the two variables. More specifically, it quantifies the "amount of information" (in units such as bits) obtained about one random variable, through the other random variable. The concept of mutual information is intricately linked to that of entropy of a random variable, a fundamental notion in information theory, that defines the "amount of information" held in a random variable.</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B7442-3F1D-42F8-A966-24CDB1258A33}" type="datetimeFigureOut">
              <a:rPr lang="en-US" smtClean="0"/>
              <a:t>5/5/2017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EF6B21-2FA5-4D3A-93EB-F43ED0DE416F}" type="slidenum">
              <a:rPr lang="en-US" smtClean="0"/>
              <a:t>‹#›</a:t>
            </a:fld>
            <a:endParaRPr lang="en-US"/>
          </a:p>
        </p:txBody>
      </p:sp>
    </p:spTree>
    <p:extLst>
      <p:ext uri="{BB962C8B-B14F-4D97-AF65-F5344CB8AC3E}">
        <p14:creationId xmlns:p14="http://schemas.microsoft.com/office/powerpoint/2010/main" val="369006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n&lt;100</a:t>
            </a:r>
            <a:endParaRPr lang="en-US" dirty="0"/>
          </a:p>
        </p:txBody>
      </p:sp>
      <p:sp>
        <p:nvSpPr>
          <p:cNvPr id="4" name="Slide Number Placeholder 3"/>
          <p:cNvSpPr>
            <a:spLocks noGrp="1"/>
          </p:cNvSpPr>
          <p:nvPr>
            <p:ph type="sldNum" sz="quarter" idx="10"/>
          </p:nvPr>
        </p:nvSpPr>
        <p:spPr/>
        <p:txBody>
          <a:bodyPr/>
          <a:lstStyle/>
          <a:p>
            <a:fld id="{1BEF6B21-2FA5-4D3A-93EB-F43ED0DE416F}" type="slidenum">
              <a:rPr lang="en-US" smtClean="0"/>
              <a:t>2</a:t>
            </a:fld>
            <a:endParaRPr lang="en-US"/>
          </a:p>
        </p:txBody>
      </p:sp>
    </p:spTree>
    <p:extLst>
      <p:ext uri="{BB962C8B-B14F-4D97-AF65-F5344CB8AC3E}">
        <p14:creationId xmlns:p14="http://schemas.microsoft.com/office/powerpoint/2010/main" val="450012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distance metric</a:t>
            </a:r>
            <a:endParaRPr lang="en-US" dirty="0"/>
          </a:p>
        </p:txBody>
      </p:sp>
      <p:sp>
        <p:nvSpPr>
          <p:cNvPr id="4" name="Slide Number Placeholder 3"/>
          <p:cNvSpPr>
            <a:spLocks noGrp="1"/>
          </p:cNvSpPr>
          <p:nvPr>
            <p:ph type="sldNum" sz="quarter" idx="10"/>
          </p:nvPr>
        </p:nvSpPr>
        <p:spPr/>
        <p:txBody>
          <a:bodyPr/>
          <a:lstStyle/>
          <a:p>
            <a:fld id="{1BEF6B21-2FA5-4D3A-93EB-F43ED0DE416F}" type="slidenum">
              <a:rPr lang="en-US" smtClean="0"/>
              <a:t>14</a:t>
            </a:fld>
            <a:endParaRPr lang="en-US"/>
          </a:p>
        </p:txBody>
      </p:sp>
    </p:spTree>
    <p:extLst>
      <p:ext uri="{BB962C8B-B14F-4D97-AF65-F5344CB8AC3E}">
        <p14:creationId xmlns:p14="http://schemas.microsoft.com/office/powerpoint/2010/main" val="366295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influence model, predictions</a:t>
            </a:r>
            <a:endParaRPr lang="en-US" dirty="0"/>
          </a:p>
        </p:txBody>
      </p:sp>
      <p:sp>
        <p:nvSpPr>
          <p:cNvPr id="4" name="Slide Number Placeholder 3"/>
          <p:cNvSpPr>
            <a:spLocks noGrp="1"/>
          </p:cNvSpPr>
          <p:nvPr>
            <p:ph type="sldNum" sz="quarter" idx="10"/>
          </p:nvPr>
        </p:nvSpPr>
        <p:spPr/>
        <p:txBody>
          <a:bodyPr/>
          <a:lstStyle/>
          <a:p>
            <a:fld id="{1BEF6B21-2FA5-4D3A-93EB-F43ED0DE416F}" type="slidenum">
              <a:rPr lang="en-US" smtClean="0"/>
              <a:t>15</a:t>
            </a:fld>
            <a:endParaRPr lang="en-US"/>
          </a:p>
        </p:txBody>
      </p:sp>
    </p:spTree>
    <p:extLst>
      <p:ext uri="{BB962C8B-B14F-4D97-AF65-F5344CB8AC3E}">
        <p14:creationId xmlns:p14="http://schemas.microsoft.com/office/powerpoint/2010/main" val="3045524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Wikipedia link</a:t>
            </a:r>
            <a:endParaRPr lang="en-US" dirty="0"/>
          </a:p>
        </p:txBody>
      </p:sp>
      <p:sp>
        <p:nvSpPr>
          <p:cNvPr id="4" name="Slide Number Placeholder 3"/>
          <p:cNvSpPr>
            <a:spLocks noGrp="1"/>
          </p:cNvSpPr>
          <p:nvPr>
            <p:ph type="sldNum" sz="quarter" idx="10"/>
          </p:nvPr>
        </p:nvSpPr>
        <p:spPr/>
        <p:txBody>
          <a:bodyPr/>
          <a:lstStyle/>
          <a:p>
            <a:fld id="{1BEF6B21-2FA5-4D3A-93EB-F43ED0DE416F}" type="slidenum">
              <a:rPr lang="en-US" smtClean="0"/>
              <a:t>16</a:t>
            </a:fld>
            <a:endParaRPr lang="en-US"/>
          </a:p>
        </p:txBody>
      </p:sp>
    </p:spTree>
    <p:extLst>
      <p:ext uri="{BB962C8B-B14F-4D97-AF65-F5344CB8AC3E}">
        <p14:creationId xmlns:p14="http://schemas.microsoft.com/office/powerpoint/2010/main" val="2574609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Diagram showing additive and subtractive relationships for various information measures associated with correlated variables </a:t>
            </a:r>
            <a:r>
              <a:rPr lang="en-US" sz="1200" b="0" i="1"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Y</a:t>
            </a:r>
            <a:r>
              <a:rPr lang="en-US" sz="1200" b="0" i="0" kern="1200" dirty="0" smtClean="0">
                <a:solidFill>
                  <a:schemeClr val="tx1"/>
                </a:solidFill>
                <a:effectLst/>
                <a:latin typeface="+mn-lt"/>
                <a:ea typeface="+mn-ea"/>
                <a:cs typeface="+mn-cs"/>
              </a:rPr>
              <a:t>. The area contained by both circles is the joint entropy </a:t>
            </a:r>
            <a:r>
              <a:rPr lang="en-US" sz="1200" b="0" i="1" kern="1200" dirty="0" smtClean="0">
                <a:solidFill>
                  <a:schemeClr val="tx1"/>
                </a:solidFill>
                <a:effectLst/>
                <a:latin typeface="+mn-lt"/>
                <a:ea typeface="+mn-ea"/>
                <a:cs typeface="+mn-cs"/>
              </a:rPr>
              <a:t>H</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Y</a:t>
            </a:r>
            <a:r>
              <a:rPr lang="en-US" sz="1200" b="0" i="0" kern="1200" dirty="0" smtClean="0">
                <a:solidFill>
                  <a:schemeClr val="tx1"/>
                </a:solidFill>
                <a:effectLst/>
                <a:latin typeface="+mn-lt"/>
                <a:ea typeface="+mn-ea"/>
                <a:cs typeface="+mn-cs"/>
              </a:rPr>
              <a:t>). The circle on the left (red and violet) is the individual entropy </a:t>
            </a:r>
            <a:r>
              <a:rPr lang="en-US" sz="1200" b="0" i="1" kern="1200" dirty="0" smtClean="0">
                <a:solidFill>
                  <a:schemeClr val="tx1"/>
                </a:solidFill>
                <a:effectLst/>
                <a:latin typeface="+mn-lt"/>
                <a:ea typeface="+mn-ea"/>
                <a:cs typeface="+mn-cs"/>
              </a:rPr>
              <a:t>H</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with the red being the conditional entropy </a:t>
            </a:r>
            <a:r>
              <a:rPr lang="en-US" sz="1200" b="0" i="1" kern="1200" dirty="0" smtClean="0">
                <a:solidFill>
                  <a:schemeClr val="tx1"/>
                </a:solidFill>
                <a:effectLst/>
                <a:latin typeface="+mn-lt"/>
                <a:ea typeface="+mn-ea"/>
                <a:cs typeface="+mn-cs"/>
              </a:rPr>
              <a:t>H</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Y</a:t>
            </a:r>
            <a:r>
              <a:rPr lang="en-US" sz="1200" b="0" i="0" kern="1200" dirty="0" smtClean="0">
                <a:solidFill>
                  <a:schemeClr val="tx1"/>
                </a:solidFill>
                <a:effectLst/>
                <a:latin typeface="+mn-lt"/>
                <a:ea typeface="+mn-ea"/>
                <a:cs typeface="+mn-cs"/>
              </a:rPr>
              <a:t>). The circle on the right (blue and violet) is </a:t>
            </a:r>
            <a:r>
              <a:rPr lang="en-US" sz="1200" b="0" i="1" kern="1200" dirty="0" smtClean="0">
                <a:solidFill>
                  <a:schemeClr val="tx1"/>
                </a:solidFill>
                <a:effectLst/>
                <a:latin typeface="+mn-lt"/>
                <a:ea typeface="+mn-ea"/>
                <a:cs typeface="+mn-cs"/>
              </a:rPr>
              <a:t>H</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Y</a:t>
            </a:r>
            <a:r>
              <a:rPr lang="en-US" sz="1200" b="0" i="0" kern="1200" dirty="0" smtClean="0">
                <a:solidFill>
                  <a:schemeClr val="tx1"/>
                </a:solidFill>
                <a:effectLst/>
                <a:latin typeface="+mn-lt"/>
                <a:ea typeface="+mn-ea"/>
                <a:cs typeface="+mn-cs"/>
              </a:rPr>
              <a:t>), with the blue being </a:t>
            </a:r>
            <a:r>
              <a:rPr lang="en-US" sz="1200" b="0" i="1" kern="1200" dirty="0" smtClean="0">
                <a:solidFill>
                  <a:schemeClr val="tx1"/>
                </a:solidFill>
                <a:effectLst/>
                <a:latin typeface="+mn-lt"/>
                <a:ea typeface="+mn-ea"/>
                <a:cs typeface="+mn-cs"/>
              </a:rPr>
              <a:t>H</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Y</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The violet is the mutual information </a:t>
            </a:r>
            <a:r>
              <a:rPr lang="en-US" sz="1200" b="0" i="1" kern="1200" dirty="0"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Y</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BEF6B21-2FA5-4D3A-93EB-F43ED0DE416F}" type="slidenum">
              <a:rPr lang="en-US" smtClean="0"/>
              <a:t>17</a:t>
            </a:fld>
            <a:endParaRPr lang="en-US"/>
          </a:p>
        </p:txBody>
      </p:sp>
    </p:spTree>
    <p:extLst>
      <p:ext uri="{BB962C8B-B14F-4D97-AF65-F5344CB8AC3E}">
        <p14:creationId xmlns:p14="http://schemas.microsoft.com/office/powerpoint/2010/main" val="3418974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Cochran (R-MS) 0.165132 McConnell (R-KY) 0.163380 Alexander (R-TN) 0.155987 Hatch (R-UT) 0.146168 </a:t>
            </a:r>
            <a:r>
              <a:rPr lang="en-US" dirty="0" err="1" smtClean="0"/>
              <a:t>Capito</a:t>
            </a:r>
            <a:r>
              <a:rPr lang="en-US" dirty="0" smtClean="0"/>
              <a:t> (R-WV) 0.140117 Rounds (R-SD) 0.127858 Ayotte (R-NH) 0.114744 Isakson (R-GA) 0.105607 </a:t>
            </a:r>
            <a:r>
              <a:rPr lang="en-US" dirty="0" err="1" smtClean="0"/>
              <a:t>Cornyn</a:t>
            </a:r>
            <a:r>
              <a:rPr lang="en-US" dirty="0" smtClean="0"/>
              <a:t> (R-TX) 0.105307</a:t>
            </a:r>
            <a:endParaRPr lang="en-US" dirty="0"/>
          </a:p>
        </p:txBody>
      </p:sp>
      <p:sp>
        <p:nvSpPr>
          <p:cNvPr id="4" name="Slide Number Placeholder 3"/>
          <p:cNvSpPr>
            <a:spLocks noGrp="1"/>
          </p:cNvSpPr>
          <p:nvPr>
            <p:ph type="sldNum" sz="quarter" idx="10"/>
          </p:nvPr>
        </p:nvSpPr>
        <p:spPr/>
        <p:txBody>
          <a:bodyPr/>
          <a:lstStyle/>
          <a:p>
            <a:fld id="{1BEF6B21-2FA5-4D3A-93EB-F43ED0DE416F}" type="slidenum">
              <a:rPr lang="en-US" smtClean="0"/>
              <a:t>18</a:t>
            </a:fld>
            <a:endParaRPr lang="en-US"/>
          </a:p>
        </p:txBody>
      </p:sp>
    </p:spTree>
    <p:extLst>
      <p:ext uri="{BB962C8B-B14F-4D97-AF65-F5344CB8AC3E}">
        <p14:creationId xmlns:p14="http://schemas.microsoft.com/office/powerpoint/2010/main" val="2293248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the distance</a:t>
            </a:r>
            <a:r>
              <a:rPr lang="en-US" baseline="0" dirty="0" smtClean="0"/>
              <a:t> metric. </a:t>
            </a:r>
            <a:endParaRPr lang="en-US" dirty="0"/>
          </a:p>
        </p:txBody>
      </p:sp>
      <p:sp>
        <p:nvSpPr>
          <p:cNvPr id="4" name="Slide Number Placeholder 3"/>
          <p:cNvSpPr>
            <a:spLocks noGrp="1"/>
          </p:cNvSpPr>
          <p:nvPr>
            <p:ph type="sldNum" sz="quarter" idx="10"/>
          </p:nvPr>
        </p:nvSpPr>
        <p:spPr/>
        <p:txBody>
          <a:bodyPr/>
          <a:lstStyle/>
          <a:p>
            <a:fld id="{1BEF6B21-2FA5-4D3A-93EB-F43ED0DE416F}" type="slidenum">
              <a:rPr lang="en-US" smtClean="0"/>
              <a:t>19</a:t>
            </a:fld>
            <a:endParaRPr lang="en-US"/>
          </a:p>
        </p:txBody>
      </p:sp>
    </p:spTree>
    <p:extLst>
      <p:ext uri="{BB962C8B-B14F-4D97-AF65-F5344CB8AC3E}">
        <p14:creationId xmlns:p14="http://schemas.microsoft.com/office/powerpoint/2010/main" val="880278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the process,</a:t>
            </a:r>
            <a:r>
              <a:rPr lang="en-US" baseline="0" dirty="0" smtClean="0"/>
              <a:t> better than random</a:t>
            </a:r>
            <a:endParaRPr lang="en-US" dirty="0"/>
          </a:p>
        </p:txBody>
      </p:sp>
      <p:sp>
        <p:nvSpPr>
          <p:cNvPr id="4" name="Slide Number Placeholder 3"/>
          <p:cNvSpPr>
            <a:spLocks noGrp="1"/>
          </p:cNvSpPr>
          <p:nvPr>
            <p:ph type="sldNum" sz="quarter" idx="10"/>
          </p:nvPr>
        </p:nvSpPr>
        <p:spPr/>
        <p:txBody>
          <a:bodyPr/>
          <a:lstStyle/>
          <a:p>
            <a:fld id="{1BEF6B21-2FA5-4D3A-93EB-F43ED0DE416F}" type="slidenum">
              <a:rPr lang="en-US" smtClean="0"/>
              <a:t>20</a:t>
            </a:fld>
            <a:endParaRPr lang="en-US"/>
          </a:p>
        </p:txBody>
      </p:sp>
    </p:spTree>
    <p:extLst>
      <p:ext uri="{BB962C8B-B14F-4D97-AF65-F5344CB8AC3E}">
        <p14:creationId xmlns:p14="http://schemas.microsoft.com/office/powerpoint/2010/main" val="111528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10,000 trails</a:t>
            </a:r>
            <a:endParaRPr lang="en-US" dirty="0"/>
          </a:p>
        </p:txBody>
      </p:sp>
      <p:sp>
        <p:nvSpPr>
          <p:cNvPr id="4" name="Slide Number Placeholder 3"/>
          <p:cNvSpPr>
            <a:spLocks noGrp="1"/>
          </p:cNvSpPr>
          <p:nvPr>
            <p:ph type="sldNum" sz="quarter" idx="10"/>
          </p:nvPr>
        </p:nvSpPr>
        <p:spPr/>
        <p:txBody>
          <a:bodyPr/>
          <a:lstStyle/>
          <a:p>
            <a:fld id="{1BEF6B21-2FA5-4D3A-93EB-F43ED0DE416F}" type="slidenum">
              <a:rPr lang="en-US" smtClean="0"/>
              <a:t>21</a:t>
            </a:fld>
            <a:endParaRPr lang="en-US"/>
          </a:p>
        </p:txBody>
      </p:sp>
    </p:spTree>
    <p:extLst>
      <p:ext uri="{BB962C8B-B14F-4D97-AF65-F5344CB8AC3E}">
        <p14:creationId xmlns:p14="http://schemas.microsoft.com/office/powerpoint/2010/main" val="2056713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E78186-0855-49D0-B0CF-EE33C7425F2F}"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CB8B7-1B4A-4C1D-9250-013B6AF1E983}" type="slidenum">
              <a:rPr lang="en-US" smtClean="0"/>
              <a:t>‹#›</a:t>
            </a:fld>
            <a:endParaRPr lang="en-US"/>
          </a:p>
        </p:txBody>
      </p:sp>
    </p:spTree>
    <p:extLst>
      <p:ext uri="{BB962C8B-B14F-4D97-AF65-F5344CB8AC3E}">
        <p14:creationId xmlns:p14="http://schemas.microsoft.com/office/powerpoint/2010/main" val="143267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E78186-0855-49D0-B0CF-EE33C7425F2F}" type="datetimeFigureOut">
              <a:rPr lang="en-US" smtClean="0"/>
              <a:t>5/5/2017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2CB8B7-1B4A-4C1D-9250-013B6AF1E983}" type="slidenum">
              <a:rPr lang="en-US" smtClean="0"/>
              <a:t>‹#›</a:t>
            </a:fld>
            <a:endParaRPr lang="en-US"/>
          </a:p>
        </p:txBody>
      </p:sp>
    </p:spTree>
    <p:extLst>
      <p:ext uri="{BB962C8B-B14F-4D97-AF65-F5344CB8AC3E}">
        <p14:creationId xmlns:p14="http://schemas.microsoft.com/office/powerpoint/2010/main" val="1068452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E78186-0855-49D0-B0CF-EE33C7425F2F}" type="datetimeFigureOut">
              <a:rPr lang="en-US" smtClean="0"/>
              <a:t>5/5/2017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2CB8B7-1B4A-4C1D-9250-013B6AF1E983}" type="slidenum">
              <a:rPr lang="en-US" smtClean="0"/>
              <a:t>‹#›</a:t>
            </a:fld>
            <a:endParaRPr lang="en-US"/>
          </a:p>
        </p:txBody>
      </p:sp>
    </p:spTree>
    <p:extLst>
      <p:ext uri="{BB962C8B-B14F-4D97-AF65-F5344CB8AC3E}">
        <p14:creationId xmlns:p14="http://schemas.microsoft.com/office/powerpoint/2010/main" val="1768906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E78186-0855-49D0-B0CF-EE33C7425F2F}"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CB8B7-1B4A-4C1D-9250-013B6AF1E983}" type="slidenum">
              <a:rPr lang="en-US" smtClean="0"/>
              <a:t>‹#›</a:t>
            </a:fld>
            <a:endParaRPr lang="en-US"/>
          </a:p>
        </p:txBody>
      </p:sp>
    </p:spTree>
    <p:extLst>
      <p:ext uri="{BB962C8B-B14F-4D97-AF65-F5344CB8AC3E}">
        <p14:creationId xmlns:p14="http://schemas.microsoft.com/office/powerpoint/2010/main" val="216707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E78186-0855-49D0-B0CF-EE33C7425F2F}"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CB8B7-1B4A-4C1D-9250-013B6AF1E983}" type="slidenum">
              <a:rPr lang="en-US" smtClean="0"/>
              <a:t>‹#›</a:t>
            </a:fld>
            <a:endParaRPr lang="en-US"/>
          </a:p>
        </p:txBody>
      </p:sp>
    </p:spTree>
    <p:extLst>
      <p:ext uri="{BB962C8B-B14F-4D97-AF65-F5344CB8AC3E}">
        <p14:creationId xmlns:p14="http://schemas.microsoft.com/office/powerpoint/2010/main" val="164464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4E78186-0855-49D0-B0CF-EE33C7425F2F}" type="datetimeFigureOut">
              <a:rPr lang="en-US" smtClean="0"/>
              <a:t>5/5/2017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22CB8B7-1B4A-4C1D-9250-013B6AF1E983}" type="slidenum">
              <a:rPr lang="en-US" smtClean="0"/>
              <a:t>‹#›</a:t>
            </a:fld>
            <a:endParaRPr lang="en-US"/>
          </a:p>
        </p:txBody>
      </p:sp>
    </p:spTree>
    <p:extLst>
      <p:ext uri="{BB962C8B-B14F-4D97-AF65-F5344CB8AC3E}">
        <p14:creationId xmlns:p14="http://schemas.microsoft.com/office/powerpoint/2010/main" val="1358664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4E78186-0855-49D0-B0CF-EE33C7425F2F}" type="datetimeFigureOut">
              <a:rPr lang="en-US" smtClean="0"/>
              <a:t>5/5/2017</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F22CB8B7-1B4A-4C1D-9250-013B6AF1E983}" type="slidenum">
              <a:rPr lang="en-US" smtClean="0"/>
              <a:t>‹#›</a:t>
            </a:fld>
            <a:endParaRPr lang="en-US"/>
          </a:p>
        </p:txBody>
      </p:sp>
    </p:spTree>
    <p:extLst>
      <p:ext uri="{BB962C8B-B14F-4D97-AF65-F5344CB8AC3E}">
        <p14:creationId xmlns:p14="http://schemas.microsoft.com/office/powerpoint/2010/main" val="3735047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4E78186-0855-49D0-B0CF-EE33C7425F2F}" type="datetimeFigureOut">
              <a:rPr lang="en-US" smtClean="0"/>
              <a:t>5/5/2017</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F22CB8B7-1B4A-4C1D-9250-013B6AF1E983}" type="slidenum">
              <a:rPr lang="en-US" smtClean="0"/>
              <a:t>‹#›</a:t>
            </a:fld>
            <a:endParaRPr lang="en-US"/>
          </a:p>
        </p:txBody>
      </p:sp>
    </p:spTree>
    <p:extLst>
      <p:ext uri="{BB962C8B-B14F-4D97-AF65-F5344CB8AC3E}">
        <p14:creationId xmlns:p14="http://schemas.microsoft.com/office/powerpoint/2010/main" val="878270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E78186-0855-49D0-B0CF-EE33C7425F2F}" type="datetimeFigureOut">
              <a:rPr lang="en-US" smtClean="0"/>
              <a:t>5/5/2017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2CB8B7-1B4A-4C1D-9250-013B6AF1E983}" type="slidenum">
              <a:rPr lang="en-US" smtClean="0"/>
              <a:t>‹#›</a:t>
            </a:fld>
            <a:endParaRPr lang="en-US"/>
          </a:p>
        </p:txBody>
      </p:sp>
    </p:spTree>
    <p:extLst>
      <p:ext uri="{BB962C8B-B14F-4D97-AF65-F5344CB8AC3E}">
        <p14:creationId xmlns:p14="http://schemas.microsoft.com/office/powerpoint/2010/main" val="283591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4E78186-0855-49D0-B0CF-EE33C7425F2F}" type="datetimeFigureOut">
              <a:rPr lang="en-US" smtClean="0"/>
              <a:t>5/5/2017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22CB8B7-1B4A-4C1D-9250-013B6AF1E983}" type="slidenum">
              <a:rPr lang="en-US" smtClean="0"/>
              <a:t>‹#›</a:t>
            </a:fld>
            <a:endParaRPr lang="en-US"/>
          </a:p>
        </p:txBody>
      </p:sp>
    </p:spTree>
    <p:extLst>
      <p:ext uri="{BB962C8B-B14F-4D97-AF65-F5344CB8AC3E}">
        <p14:creationId xmlns:p14="http://schemas.microsoft.com/office/powerpoint/2010/main" val="1684230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4E78186-0855-49D0-B0CF-EE33C7425F2F}" type="datetimeFigureOut">
              <a:rPr lang="en-US" smtClean="0"/>
              <a:t>5/5/2017</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F22CB8B7-1B4A-4C1D-9250-013B6AF1E983}" type="slidenum">
              <a:rPr lang="en-US" smtClean="0"/>
              <a:t>‹#›</a:t>
            </a:fld>
            <a:endParaRPr lang="en-US"/>
          </a:p>
        </p:txBody>
      </p:sp>
    </p:spTree>
    <p:extLst>
      <p:ext uri="{BB962C8B-B14F-4D97-AF65-F5344CB8AC3E}">
        <p14:creationId xmlns:p14="http://schemas.microsoft.com/office/powerpoint/2010/main" val="3434026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4E78186-0855-49D0-B0CF-EE33C7425F2F}" type="datetimeFigureOut">
              <a:rPr lang="en-US" smtClean="0"/>
              <a:t>5/5/2017</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22CB8B7-1B4A-4C1D-9250-013B6AF1E983}" type="slidenum">
              <a:rPr lang="en-US" smtClean="0"/>
              <a:t>‹#›</a:t>
            </a:fld>
            <a:endParaRPr lang="en-US"/>
          </a:p>
        </p:txBody>
      </p:sp>
    </p:spTree>
    <p:extLst>
      <p:ext uri="{BB962C8B-B14F-4D97-AF65-F5344CB8AC3E}">
        <p14:creationId xmlns:p14="http://schemas.microsoft.com/office/powerpoint/2010/main" val="321650580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91493"/>
            <a:ext cx="9144000" cy="2387600"/>
          </a:xfrm>
        </p:spPr>
        <p:txBody>
          <a:bodyPr/>
          <a:lstStyle/>
          <a:p>
            <a:pPr algn="ctr"/>
            <a:r>
              <a:rPr lang="en-US" dirty="0" smtClean="0"/>
              <a:t>House Divided</a:t>
            </a:r>
            <a:endParaRPr lang="en-US" dirty="0"/>
          </a:p>
        </p:txBody>
      </p:sp>
      <p:sp>
        <p:nvSpPr>
          <p:cNvPr id="9" name="Subtitle 8"/>
          <p:cNvSpPr>
            <a:spLocks noGrp="1"/>
          </p:cNvSpPr>
          <p:nvPr>
            <p:ph type="subTitle" idx="1"/>
          </p:nvPr>
        </p:nvSpPr>
        <p:spPr>
          <a:xfrm>
            <a:off x="1524000" y="3602039"/>
            <a:ext cx="9144000" cy="591892"/>
          </a:xfrm>
        </p:spPr>
        <p:txBody>
          <a:bodyPr>
            <a:normAutofit fontScale="92500" lnSpcReduction="10000"/>
          </a:bodyPr>
          <a:lstStyle/>
          <a:p>
            <a:pPr algn="ctr"/>
            <a:r>
              <a:rPr lang="en-US" dirty="0" smtClean="0"/>
              <a:t>A Thought Experiment</a:t>
            </a:r>
            <a:br>
              <a:rPr lang="en-US" dirty="0" smtClean="0"/>
            </a:br>
            <a:endParaRPr lang="en-US" dirty="0" smtClean="0"/>
          </a:p>
          <a:p>
            <a:endParaRPr lang="en-US" dirty="0"/>
          </a:p>
          <a:p>
            <a:endParaRPr lang="en-US" dirty="0" smtClean="0"/>
          </a:p>
        </p:txBody>
      </p:sp>
    </p:spTree>
    <p:extLst>
      <p:ext uri="{BB962C8B-B14F-4D97-AF65-F5344CB8AC3E}">
        <p14:creationId xmlns:p14="http://schemas.microsoft.com/office/powerpoint/2010/main" val="4150709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Missed Votes:</a:t>
            </a:r>
            <a:br>
              <a:rPr lang="en-US" dirty="0" smtClean="0"/>
            </a:br>
            <a:r>
              <a:rPr lang="en-US" dirty="0"/>
              <a:t/>
            </a:r>
            <a:br>
              <a:rPr lang="en-US" dirty="0"/>
            </a:br>
            <a:r>
              <a:rPr lang="en-US" dirty="0" smtClean="0"/>
              <a:t>Party, Election Year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2350" y="786003"/>
            <a:ext cx="7969249" cy="5276850"/>
          </a:xfrm>
        </p:spPr>
      </p:pic>
    </p:spTree>
    <p:extLst>
      <p:ext uri="{BB962C8B-B14F-4D97-AF65-F5344CB8AC3E}">
        <p14:creationId xmlns:p14="http://schemas.microsoft.com/office/powerpoint/2010/main" val="1377956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Party Line:</a:t>
            </a:r>
            <a:br>
              <a:rPr lang="en-US" dirty="0" smtClean="0"/>
            </a:br>
            <a:r>
              <a:rPr lang="en-US" dirty="0" smtClean="0"/>
              <a:t/>
            </a:r>
            <a:br>
              <a:rPr lang="en-US" dirty="0" smtClean="0"/>
            </a:br>
            <a:r>
              <a:rPr lang="en-US" dirty="0" smtClean="0"/>
              <a:t>Easy</a:t>
            </a:r>
            <a:br>
              <a:rPr lang="en-US" dirty="0" smtClean="0"/>
            </a:br>
            <a:r>
              <a:rPr lang="en-US" dirty="0" smtClean="0"/>
              <a:t>Decisions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7942" y="771090"/>
            <a:ext cx="6267575" cy="5382917"/>
          </a:xfrm>
        </p:spPr>
      </p:pic>
    </p:spTree>
    <p:extLst>
      <p:ext uri="{BB962C8B-B14F-4D97-AF65-F5344CB8AC3E}">
        <p14:creationId xmlns:p14="http://schemas.microsoft.com/office/powerpoint/2010/main" val="3074109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Clusters:</a:t>
            </a:r>
            <a:br>
              <a:rPr lang="en-US" dirty="0" smtClean="0"/>
            </a:br>
            <a:r>
              <a:rPr lang="en-US" dirty="0" smtClean="0"/>
              <a:t/>
            </a:r>
            <a:br>
              <a:rPr lang="en-US" dirty="0" smtClean="0"/>
            </a:br>
            <a:r>
              <a:rPr lang="en-US" dirty="0" smtClean="0"/>
              <a:t>A Who’s Who</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75766" y="863600"/>
            <a:ext cx="7860207" cy="5391865"/>
          </a:xfrm>
        </p:spPr>
      </p:pic>
    </p:spTree>
    <p:extLst>
      <p:ext uri="{BB962C8B-B14F-4D97-AF65-F5344CB8AC3E}">
        <p14:creationId xmlns:p14="http://schemas.microsoft.com/office/powerpoint/2010/main" val="2526257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Clusters:</a:t>
            </a:r>
            <a:br>
              <a:rPr lang="en-US" dirty="0" smtClean="0"/>
            </a:br>
            <a:r>
              <a:rPr lang="en-US" dirty="0"/>
              <a:t/>
            </a:r>
            <a:br>
              <a:rPr lang="en-US" dirty="0"/>
            </a:br>
            <a:r>
              <a:rPr lang="en-US" dirty="0" smtClean="0"/>
              <a:t>Party Label Two</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57600" y="629785"/>
            <a:ext cx="7957097" cy="5534845"/>
          </a:xfrm>
        </p:spPr>
      </p:pic>
    </p:spTree>
    <p:extLst>
      <p:ext uri="{BB962C8B-B14F-4D97-AF65-F5344CB8AC3E}">
        <p14:creationId xmlns:p14="http://schemas.microsoft.com/office/powerpoint/2010/main" val="1054622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Clusters:</a:t>
            </a:r>
            <a:br>
              <a:rPr lang="en-US" dirty="0" smtClean="0"/>
            </a:br>
            <a:r>
              <a:rPr lang="en-US" dirty="0"/>
              <a:t/>
            </a:r>
            <a:br>
              <a:rPr lang="en-US" dirty="0"/>
            </a:br>
            <a:r>
              <a:rPr lang="en-US" dirty="0" smtClean="0"/>
              <a:t>Hierarchy</a:t>
            </a:r>
            <a:endParaRPr lang="en-US" dirty="0"/>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433543" y="175613"/>
            <a:ext cx="8235654" cy="6534024"/>
          </a:xfrm>
        </p:spPr>
      </p:pic>
    </p:spTree>
    <p:extLst>
      <p:ext uri="{BB962C8B-B14F-4D97-AF65-F5344CB8AC3E}">
        <p14:creationId xmlns:p14="http://schemas.microsoft.com/office/powerpoint/2010/main" val="1664083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6498" y="1911350"/>
            <a:ext cx="7315200" cy="1823212"/>
          </a:xfrm>
        </p:spPr>
        <p:txBody>
          <a:bodyPr/>
          <a:lstStyle/>
          <a:p>
            <a:pPr algn="ctr"/>
            <a:r>
              <a:rPr lang="en-US" dirty="0" smtClean="0"/>
              <a:t>Measuring Influence</a:t>
            </a:r>
            <a:endParaRPr lang="en-US" dirty="0"/>
          </a:p>
        </p:txBody>
      </p:sp>
      <p:sp>
        <p:nvSpPr>
          <p:cNvPr id="3" name="Content Placeholder 2"/>
          <p:cNvSpPr>
            <a:spLocks noGrp="1"/>
          </p:cNvSpPr>
          <p:nvPr>
            <p:ph type="subTitle" idx="1"/>
          </p:nvPr>
        </p:nvSpPr>
        <p:spPr/>
        <p:txBody>
          <a:bodyPr/>
          <a:lstStyle/>
          <a:p>
            <a:r>
              <a:rPr lang="en-US" dirty="0" smtClean="0"/>
              <a:t>Mathematical model of influence</a:t>
            </a:r>
          </a:p>
          <a:p>
            <a:r>
              <a:rPr lang="en-US" dirty="0" smtClean="0"/>
              <a:t>Entropy and Information</a:t>
            </a:r>
          </a:p>
          <a:p>
            <a:endParaRPr lang="en-US" dirty="0"/>
          </a:p>
        </p:txBody>
      </p:sp>
    </p:spTree>
    <p:extLst>
      <p:ext uri="{BB962C8B-B14F-4D97-AF65-F5344CB8AC3E}">
        <p14:creationId xmlns:p14="http://schemas.microsoft.com/office/powerpoint/2010/main" val="239258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Entropy:</a:t>
            </a:r>
            <a:br>
              <a:rPr lang="en-US" dirty="0" smtClean="0"/>
            </a:br>
            <a:r>
              <a:rPr lang="en-US" dirty="0" smtClean="0"/>
              <a:t/>
            </a:r>
            <a:br>
              <a:rPr lang="en-US" dirty="0" smtClean="0"/>
            </a:br>
            <a:r>
              <a:rPr lang="en-US" dirty="0" smtClean="0"/>
              <a:t>The Fair Coin</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572000" y="612161"/>
            <a:ext cx="5529430" cy="5172690"/>
          </a:xfrm>
        </p:spPr>
      </p:pic>
    </p:spTree>
    <p:extLst>
      <p:ext uri="{BB962C8B-B14F-4D97-AF65-F5344CB8AC3E}">
        <p14:creationId xmlns:p14="http://schemas.microsoft.com/office/powerpoint/2010/main" val="4258428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Entropy:</a:t>
            </a:r>
            <a:br>
              <a:rPr lang="en-US" dirty="0" smtClean="0"/>
            </a:br>
            <a:r>
              <a:rPr lang="en-US" dirty="0" smtClean="0"/>
              <a:t/>
            </a:r>
            <a:br>
              <a:rPr lang="en-US" dirty="0" smtClean="0"/>
            </a:br>
            <a:r>
              <a:rPr lang="en-US" dirty="0" smtClean="0"/>
              <a:t>Joint Entropy</a:t>
            </a:r>
            <a:br>
              <a:rPr lang="en-US" dirty="0" smtClean="0"/>
            </a:br>
            <a:r>
              <a:rPr lang="en-US" dirty="0" smtClean="0"/>
              <a:t>and Mutual Information</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83038" y="928687"/>
            <a:ext cx="7086600" cy="4991100"/>
          </a:xfrm>
        </p:spPr>
      </p:pic>
    </p:spTree>
    <p:extLst>
      <p:ext uri="{BB962C8B-B14F-4D97-AF65-F5344CB8AC3E}">
        <p14:creationId xmlns:p14="http://schemas.microsoft.com/office/powerpoint/2010/main" val="2769498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Influence:</a:t>
            </a:r>
            <a:br>
              <a:rPr lang="en-US" dirty="0" smtClean="0"/>
            </a:br>
            <a:r>
              <a:rPr lang="en-US" dirty="0"/>
              <a:t/>
            </a:r>
            <a:br>
              <a:rPr lang="en-US" dirty="0"/>
            </a:br>
            <a:r>
              <a:rPr lang="en-US" dirty="0" smtClean="0"/>
              <a:t>Rank Order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57836" y="639953"/>
            <a:ext cx="7718214" cy="5568950"/>
          </a:xfrm>
        </p:spPr>
      </p:pic>
    </p:spTree>
    <p:extLst>
      <p:ext uri="{BB962C8B-B14F-4D97-AF65-F5344CB8AC3E}">
        <p14:creationId xmlns:p14="http://schemas.microsoft.com/office/powerpoint/2010/main" val="1137846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Influence:</a:t>
            </a:r>
            <a:br>
              <a:rPr lang="en-US" dirty="0" smtClean="0"/>
            </a:br>
            <a:r>
              <a:rPr lang="en-US" dirty="0" smtClean="0"/>
              <a:t/>
            </a:r>
            <a:br>
              <a:rPr lang="en-US" dirty="0" smtClean="0"/>
            </a:br>
            <a:r>
              <a:rPr lang="en-US" dirty="0" smtClean="0"/>
              <a:t>Distribution</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65700" y="863600"/>
            <a:ext cx="5121275" cy="5121275"/>
          </a:xfrm>
        </p:spPr>
      </p:pic>
    </p:spTree>
    <p:extLst>
      <p:ext uri="{BB962C8B-B14F-4D97-AF65-F5344CB8AC3E}">
        <p14:creationId xmlns:p14="http://schemas.microsoft.com/office/powerpoint/2010/main" val="246621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a:t>
            </a:r>
            <a:br>
              <a:rPr lang="en-US" dirty="0" smtClean="0"/>
            </a:br>
            <a:r>
              <a:rPr lang="en-US" dirty="0" smtClean="0"/>
              <a:t>Thought </a:t>
            </a:r>
            <a:r>
              <a:rPr lang="en-US" dirty="0" smtClean="0"/>
              <a:t>Experiment</a:t>
            </a:r>
            <a:endParaRPr lang="en-US" dirty="0"/>
          </a:p>
        </p:txBody>
      </p:sp>
      <p:sp>
        <p:nvSpPr>
          <p:cNvPr id="3" name="Content Placeholder 2"/>
          <p:cNvSpPr>
            <a:spLocks noGrp="1"/>
          </p:cNvSpPr>
          <p:nvPr>
            <p:ph idx="1"/>
          </p:nvPr>
        </p:nvSpPr>
        <p:spPr/>
        <p:txBody>
          <a:bodyPr>
            <a:normAutofit/>
          </a:bodyPr>
          <a:lstStyle/>
          <a:p>
            <a:pPr marL="0" indent="0">
              <a:buNone/>
            </a:pPr>
            <a:r>
              <a:rPr lang="en-US" dirty="0"/>
              <a:t>Imagine that you are standing outside of the Senate Chamber, attempting to discover the outcome of a roll call vote. The vote has just taken place. You walk into the chamber and find that all 100 senators have just voted.</a:t>
            </a:r>
          </a:p>
          <a:p>
            <a:endParaRPr lang="en-US" dirty="0"/>
          </a:p>
          <a:p>
            <a:pPr marL="0" indent="0">
              <a:buNone/>
            </a:pPr>
            <a:r>
              <a:rPr lang="en-US" dirty="0"/>
              <a:t>You are allowed to ask 1 senator of your choice how they voted, and they will respond truthfully. Then, you must guess the outcome of the vote -- passed or rejected.</a:t>
            </a:r>
          </a:p>
          <a:p>
            <a:endParaRPr lang="en-US" dirty="0"/>
          </a:p>
          <a:p>
            <a:pPr marL="0" indent="0">
              <a:buNone/>
            </a:pPr>
            <a:r>
              <a:rPr lang="en-US" b="1" dirty="0"/>
              <a:t>So, who should you ask</a:t>
            </a:r>
            <a:r>
              <a:rPr lang="en-US" b="1" dirty="0" smtClean="0"/>
              <a:t>?</a:t>
            </a:r>
            <a:endParaRPr lang="en-US" b="1" dirty="0"/>
          </a:p>
        </p:txBody>
      </p:sp>
    </p:spTree>
    <p:extLst>
      <p:ext uri="{BB962C8B-B14F-4D97-AF65-F5344CB8AC3E}">
        <p14:creationId xmlns:p14="http://schemas.microsoft.com/office/powerpoint/2010/main" val="206654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Predictions:</a:t>
            </a:r>
            <a:br>
              <a:rPr lang="en-US" dirty="0" smtClean="0"/>
            </a:br>
            <a:r>
              <a:rPr lang="en-US" dirty="0"/>
              <a:t/>
            </a:r>
            <a:br>
              <a:rPr lang="en-US" dirty="0"/>
            </a:br>
            <a:r>
              <a:rPr lang="en-US" dirty="0" smtClean="0"/>
              <a:t>First Look</a:t>
            </a:r>
            <a:endParaRPr lang="en-US" dirty="0"/>
          </a:p>
        </p:txBody>
      </p:sp>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80320" y="863600"/>
            <a:ext cx="7289370" cy="5337364"/>
          </a:xfrm>
        </p:spPr>
      </p:pic>
    </p:spTree>
    <p:extLst>
      <p:ext uri="{BB962C8B-B14F-4D97-AF65-F5344CB8AC3E}">
        <p14:creationId xmlns:p14="http://schemas.microsoft.com/office/powerpoint/2010/main" val="1600556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Predictions:</a:t>
            </a:r>
            <a:br>
              <a:rPr lang="en-US" dirty="0" smtClean="0"/>
            </a:br>
            <a:r>
              <a:rPr lang="en-US" dirty="0"/>
              <a:t/>
            </a:r>
            <a:br>
              <a:rPr lang="en-US" dirty="0"/>
            </a:br>
            <a:r>
              <a:rPr lang="en-US" dirty="0" smtClean="0"/>
              <a:t>10,000 trials</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87714" y="362350"/>
            <a:ext cx="7167584" cy="6124155"/>
          </a:xfrm>
        </p:spPr>
      </p:pic>
    </p:spTree>
    <p:extLst>
      <p:ext uri="{BB962C8B-B14F-4D97-AF65-F5344CB8AC3E}">
        <p14:creationId xmlns:p14="http://schemas.microsoft.com/office/powerpoint/2010/main" val="298140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States:</a:t>
            </a:r>
            <a:br>
              <a:rPr lang="en-US" dirty="0" smtClean="0"/>
            </a:br>
            <a:r>
              <a:rPr lang="en-US" dirty="0"/>
              <a:t/>
            </a:r>
            <a:br>
              <a:rPr lang="en-US" dirty="0"/>
            </a:br>
            <a:r>
              <a:rPr lang="en-US" dirty="0" smtClean="0"/>
              <a:t>Agreement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0268" y="369393"/>
            <a:ext cx="7768151" cy="5975911"/>
          </a:xfrm>
        </p:spPr>
      </p:pic>
    </p:spTree>
    <p:extLst>
      <p:ext uri="{BB962C8B-B14F-4D97-AF65-F5344CB8AC3E}">
        <p14:creationId xmlns:p14="http://schemas.microsoft.com/office/powerpoint/2010/main" val="1641050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States:</a:t>
            </a:r>
            <a:br>
              <a:rPr lang="en-US" dirty="0" smtClean="0"/>
            </a:br>
            <a:r>
              <a:rPr lang="en-US" dirty="0" smtClean="0"/>
              <a:t>Information Rank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9831" y="705056"/>
            <a:ext cx="7977255" cy="5538298"/>
          </a:xfrm>
        </p:spPr>
      </p:pic>
    </p:spTree>
    <p:extLst>
      <p:ext uri="{BB962C8B-B14F-4D97-AF65-F5344CB8AC3E}">
        <p14:creationId xmlns:p14="http://schemas.microsoft.com/office/powerpoint/2010/main" val="193276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t>
            </a:r>
            <a:r>
              <a:rPr lang="en-US" dirty="0" smtClean="0"/>
              <a:t>Data:</a:t>
            </a:r>
            <a:br>
              <a:rPr lang="en-US" dirty="0" smtClean="0"/>
            </a:br>
            <a:r>
              <a:rPr lang="en-US" dirty="0"/>
              <a:t/>
            </a:r>
            <a:br>
              <a:rPr lang="en-US" dirty="0"/>
            </a:br>
            <a:r>
              <a:rPr lang="en-US" dirty="0" smtClean="0"/>
              <a:t>Outcomes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1400" y="863600"/>
            <a:ext cx="8042563" cy="5121275"/>
          </a:xfrm>
        </p:spPr>
      </p:pic>
    </p:spTree>
    <p:extLst>
      <p:ext uri="{BB962C8B-B14F-4D97-AF65-F5344CB8AC3E}">
        <p14:creationId xmlns:p14="http://schemas.microsoft.com/office/powerpoint/2010/main" val="1697502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Issues:</a:t>
            </a:r>
            <a:br>
              <a:rPr lang="en-US" dirty="0" smtClean="0"/>
            </a:br>
            <a:r>
              <a:rPr lang="en-US" dirty="0"/>
              <a:t/>
            </a:r>
            <a:br>
              <a:rPr lang="en-US" dirty="0"/>
            </a:br>
            <a:r>
              <a:rPr lang="en-US" dirty="0" smtClean="0"/>
              <a:t>Vote Share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8700" y="762190"/>
            <a:ext cx="8267699" cy="5324475"/>
          </a:xfrm>
        </p:spPr>
      </p:pic>
    </p:spTree>
    <p:extLst>
      <p:ext uri="{BB962C8B-B14F-4D97-AF65-F5344CB8AC3E}">
        <p14:creationId xmlns:p14="http://schemas.microsoft.com/office/powerpoint/2010/main" val="1879709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Issues:</a:t>
            </a:r>
            <a:br>
              <a:rPr lang="en-US" dirty="0" smtClean="0"/>
            </a:br>
            <a:r>
              <a:rPr lang="en-US" dirty="0"/>
              <a:t/>
            </a:r>
            <a:br>
              <a:rPr lang="en-US" dirty="0"/>
            </a:br>
            <a:r>
              <a:rPr lang="en-US" dirty="0" smtClean="0"/>
              <a:t>Question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3150" y="736600"/>
            <a:ext cx="8153399" cy="5372100"/>
          </a:xfrm>
        </p:spPr>
      </p:pic>
    </p:spTree>
    <p:extLst>
      <p:ext uri="{BB962C8B-B14F-4D97-AF65-F5344CB8AC3E}">
        <p14:creationId xmlns:p14="http://schemas.microsoft.com/office/powerpoint/2010/main" val="3584079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Missed Votes:</a:t>
            </a:r>
            <a:br>
              <a:rPr lang="en-US" dirty="0" smtClean="0"/>
            </a:br>
            <a:r>
              <a:rPr lang="en-US" dirty="0"/>
              <a:t/>
            </a:r>
            <a:br>
              <a:rPr lang="en-US" dirty="0"/>
            </a:br>
            <a:r>
              <a:rPr lang="en-US" dirty="0" smtClean="0"/>
              <a:t>Distribution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2355" y="794327"/>
            <a:ext cx="7357427" cy="5121275"/>
          </a:xfrm>
        </p:spPr>
      </p:pic>
    </p:spTree>
    <p:extLst>
      <p:ext uri="{BB962C8B-B14F-4D97-AF65-F5344CB8AC3E}">
        <p14:creationId xmlns:p14="http://schemas.microsoft.com/office/powerpoint/2010/main" val="209104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Missed Votes:</a:t>
            </a:r>
            <a:br>
              <a:rPr lang="en-US" dirty="0" smtClean="0"/>
            </a:br>
            <a:r>
              <a:rPr lang="en-US" dirty="0" smtClean="0"/>
              <a:t/>
            </a:r>
            <a:br>
              <a:rPr lang="en-US" dirty="0" smtClean="0"/>
            </a:br>
            <a:r>
              <a:rPr lang="en-US" dirty="0" smtClean="0"/>
              <a:t>States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6954" y="789272"/>
            <a:ext cx="8069875" cy="5270311"/>
          </a:xfrm>
        </p:spPr>
      </p:pic>
    </p:spTree>
    <p:extLst>
      <p:ext uri="{BB962C8B-B14F-4D97-AF65-F5344CB8AC3E}">
        <p14:creationId xmlns:p14="http://schemas.microsoft.com/office/powerpoint/2010/main" val="4218288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Missed Votes:</a:t>
            </a:r>
            <a:br>
              <a:rPr lang="en-US" dirty="0"/>
            </a:br>
            <a:r>
              <a:rPr lang="en-US" dirty="0"/>
              <a:t/>
            </a:r>
            <a:br>
              <a:rPr lang="en-US" dirty="0"/>
            </a:br>
            <a:r>
              <a:rPr lang="en-US" dirty="0" smtClean="0"/>
              <a:t>Senator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055" y="863600"/>
            <a:ext cx="8118763" cy="5121275"/>
          </a:xfrm>
        </p:spPr>
      </p:pic>
    </p:spTree>
    <p:extLst>
      <p:ext uri="{BB962C8B-B14F-4D97-AF65-F5344CB8AC3E}">
        <p14:creationId xmlns:p14="http://schemas.microsoft.com/office/powerpoint/2010/main" val="476319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Missed Votes:</a:t>
            </a:r>
            <a:br>
              <a:rPr lang="en-US" dirty="0" smtClean="0"/>
            </a:br>
            <a:r>
              <a:rPr lang="en-US" dirty="0" smtClean="0"/>
              <a:t/>
            </a:r>
            <a:br>
              <a:rPr lang="en-US" dirty="0" smtClean="0"/>
            </a:br>
            <a:r>
              <a:rPr lang="en-US" dirty="0" smtClean="0"/>
              <a:t>Election Year</a:t>
            </a:r>
            <a:endParaRPr lang="en-US"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89400" y="799391"/>
            <a:ext cx="6610350" cy="5512575"/>
          </a:xfrm>
        </p:spPr>
      </p:pic>
      <p:sp>
        <p:nvSpPr>
          <p:cNvPr id="4" name="Text Placeholder 3"/>
          <p:cNvSpPr>
            <a:spLocks noGrp="1"/>
          </p:cNvSpPr>
          <p:nvPr>
            <p:ph type="body" idx="4294967295"/>
          </p:nvPr>
        </p:nvSpPr>
        <p:spPr>
          <a:xfrm>
            <a:off x="0" y="238125"/>
            <a:ext cx="3475038" cy="808038"/>
          </a:xfrm>
        </p:spPr>
        <p:txBody>
          <a:bodyPr/>
          <a:lstStyle/>
          <a:p>
            <a:r>
              <a:rPr lang="en-US" dirty="0" smtClean="0"/>
              <a:t>By Year	</a:t>
            </a:r>
            <a:endParaRPr lang="en-US" dirty="0"/>
          </a:p>
        </p:txBody>
      </p:sp>
      <p:sp>
        <p:nvSpPr>
          <p:cNvPr id="6" name="Text Placeholder 5"/>
          <p:cNvSpPr>
            <a:spLocks noGrp="1"/>
          </p:cNvSpPr>
          <p:nvPr>
            <p:ph type="body" sz="quarter" idx="4294967295"/>
          </p:nvPr>
        </p:nvSpPr>
        <p:spPr>
          <a:xfrm flipH="1">
            <a:off x="9645649" y="-1073858"/>
            <a:ext cx="50801" cy="251532"/>
          </a:xfrm>
        </p:spPr>
        <p:txBody>
          <a:bodyPr>
            <a:normAutofit fontScale="70000" lnSpcReduction="20000"/>
          </a:bodyPr>
          <a:lstStyle/>
          <a:p>
            <a:pPr marL="0" indent="0">
              <a:buNone/>
            </a:pPr>
            <a:endParaRPr lang="en-US" dirty="0"/>
          </a:p>
        </p:txBody>
      </p:sp>
    </p:spTree>
    <p:extLst>
      <p:ext uri="{BB962C8B-B14F-4D97-AF65-F5344CB8AC3E}">
        <p14:creationId xmlns:p14="http://schemas.microsoft.com/office/powerpoint/2010/main" val="1514898461"/>
      </p:ext>
    </p:extLst>
  </p:cSld>
  <p:clrMapOvr>
    <a:masterClrMapping/>
  </p:clrMapOvr>
</p:sld>
</file>

<file path=ppt/theme/theme1.xml><?xml version="1.0" encoding="utf-8"?>
<a:theme xmlns:a="http://schemas.openxmlformats.org/drawingml/2006/main" name="Fra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479</TotalTime>
  <Words>251</Words>
  <Application>Microsoft Office PowerPoint</Application>
  <PresentationFormat>Widescreen</PresentationFormat>
  <Paragraphs>50</Paragraphs>
  <Slides>23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Corbel</vt:lpstr>
      <vt:lpstr>Wingdings 2</vt:lpstr>
      <vt:lpstr>Frame</vt:lpstr>
      <vt:lpstr>House Divided</vt:lpstr>
      <vt:lpstr>The Thought Experiment</vt:lpstr>
      <vt:lpstr>The Data:  Outcomes</vt:lpstr>
      <vt:lpstr>The Issues:  Vote Share</vt:lpstr>
      <vt:lpstr>The Issues:  Question</vt:lpstr>
      <vt:lpstr>Missed Votes:  Distribution</vt:lpstr>
      <vt:lpstr>Missed Votes:  States</vt:lpstr>
      <vt:lpstr>Missed Votes:  Senator</vt:lpstr>
      <vt:lpstr>Missed Votes:  Election Year</vt:lpstr>
      <vt:lpstr>Missed Votes:  Party, Election Year</vt:lpstr>
      <vt:lpstr>The Party Line:  Easy Decisions</vt:lpstr>
      <vt:lpstr>Clusters:  A Who’s Who</vt:lpstr>
      <vt:lpstr>Clusters:  Party Label Two</vt:lpstr>
      <vt:lpstr>Clusters:  Hierarchy</vt:lpstr>
      <vt:lpstr>Measuring Influence</vt:lpstr>
      <vt:lpstr>Entropy:  The Fair Coin</vt:lpstr>
      <vt:lpstr>Entropy:  Joint Entropy and Mutual Information</vt:lpstr>
      <vt:lpstr>Influence:  Rank Order</vt:lpstr>
      <vt:lpstr>Influence:  Distribution</vt:lpstr>
      <vt:lpstr>Predictions:  First Look</vt:lpstr>
      <vt:lpstr>Predictions:  10,000 trials</vt:lpstr>
      <vt:lpstr>The States:  Agreement</vt:lpstr>
      <vt:lpstr>The States: Information Rank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Divided</dc:title>
  <dc:creator>Adam Massachi</dc:creator>
  <cp:lastModifiedBy>Adam Massachi</cp:lastModifiedBy>
  <cp:revision>37</cp:revision>
  <dcterms:created xsi:type="dcterms:W3CDTF">2017-05-03T21:42:11Z</dcterms:created>
  <dcterms:modified xsi:type="dcterms:W3CDTF">2017-05-05T12:35:04Z</dcterms:modified>
</cp:coreProperties>
</file>