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Bernoulli(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692440" y="3105720"/>
            <a:ext cx="2264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i.i.d. Bernoulli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561360" y="1245960"/>
            <a:ext cx="11199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5697720" y="1908720"/>
            <a:ext cx="284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successes 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trials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562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NB(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4956840" y="3428280"/>
            <a:ext cx="1604880" cy="214776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5698440" y="441468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failures before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9523080" y="5303520"/>
            <a:ext cx="13618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Geom(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8289360" y="5208120"/>
            <a:ext cx="868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 =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7924320" y="5576400"/>
            <a:ext cx="1598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8817120" y="2609280"/>
            <a:ext cx="158976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r, 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53960" y="3361680"/>
            <a:ext cx="2777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obtain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r-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success in the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x-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 trial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flipV="1">
            <a:off x="4956840" y="2882160"/>
            <a:ext cx="3859920" cy="545760"/>
          </a:xfrm>
          <a:prstGeom prst="curvedConnector3">
            <a:avLst>
              <a:gd name="adj1" fmla="val 500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68560" y="3155400"/>
            <a:ext cx="1689480" cy="545760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Poisson(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858040" y="3428280"/>
            <a:ext cx="1932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2692440" y="3105720"/>
            <a:ext cx="226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rate </a:t>
            </a:r>
            <a:r>
              <a:rPr lang="en-US" sz="1800" b="0" i="1" strike="noStrike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</a:rPr>
              <a:t>λ</a:t>
            </a:r>
            <a:endParaRPr lang="en-US" sz="1800" b="0" i="1" strike="noStrike" spc="-1">
              <a:solidFill>
                <a:srgbClr val="000000"/>
              </a:solidFill>
              <a:latin typeface="FreeSerif" panose="02020603050405020304" charset="0"/>
              <a:ea typeface="FreeSerif" panose="02020603050405020304" charset="0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6561455" y="1245870"/>
            <a:ext cx="172720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" altLang="en-US" sz="1800" b="0" strike="noStrike" spc="-1">
                <a:solidFill>
                  <a:srgbClr val="000000"/>
                </a:solidFill>
                <a:latin typeface="Calibri"/>
              </a:rPr>
              <a:t>Exp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β </a:t>
            </a:r>
            <a:r>
              <a:rPr lang="" altLang="en-US" i="1" spc="-1">
                <a:solidFill>
                  <a:srgbClr val="000000"/>
                </a:solidFill>
                <a:latin typeface="DejaVu Serif" panose="02060603050605020204" charset="0"/>
                <a:cs typeface="DejaVu Serif" panose="0206060305060502020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" altLang="en-US" sz="1800" b="0" i="1" strike="noStrike" spc="-1">
              <a:solidFill>
                <a:srgbClr val="000000"/>
              </a:solidFill>
              <a:latin typeface="DejaVu Serif" panose="02060603050605020204" charset="0"/>
              <a:cs typeface="DejaVu Serif" panose="02060603050605020204" charset="0"/>
              <a:sym typeface="+mn-ea"/>
            </a:endParaRPr>
          </a:p>
        </p:txBody>
      </p:sp>
      <p:sp>
        <p:nvSpPr>
          <p:cNvPr id="60" name="CustomShape 5"/>
          <p:cNvSpPr/>
          <p:nvPr/>
        </p:nvSpPr>
        <p:spPr>
          <a:xfrm flipV="1">
            <a:off x="4956840" y="1518120"/>
            <a:ext cx="1604160" cy="1909080"/>
          </a:xfrm>
          <a:prstGeom prst="curvedConnector3">
            <a:avLst>
              <a:gd name="adj1" fmla="val 5002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5685790" y="5027295"/>
            <a:ext cx="1840230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" altLang="en-US" sz="1800" b="0" strike="noStrike" spc="-1">
                <a:solidFill>
                  <a:srgbClr val="000000"/>
                </a:solidFill>
                <a:latin typeface="Calibri"/>
              </a:rPr>
              <a:t>Gamma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α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" alt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α </a:t>
            </a:r>
            <a:r>
              <a:rPr lang="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r, </a:t>
            </a:r>
            <a:r>
              <a:rPr 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β </a:t>
            </a:r>
            <a:r>
              <a:rPr lang="" altLang="en-US" i="1" spc="-1">
                <a:solidFill>
                  <a:srgbClr val="000000"/>
                </a:solidFill>
                <a:latin typeface="Arial" panose="02080604020202020204" pitchFamily="34" charset="0"/>
                <a:cs typeface="Arial" panose="02080604020202020204" pitchFamily="34" charset="0"/>
                <a:sym typeface="+mn-ea"/>
              </a:rPr>
              <a:t>= </a:t>
            </a:r>
            <a:r>
              <a:rPr lang="en-US" i="1" spc="-1">
                <a:solidFill>
                  <a:srgbClr val="000000"/>
                </a:solidFill>
                <a:latin typeface="FreeSerif" panose="02020603050405020304" charset="0"/>
                <a:ea typeface="FreeSerif" panose="02020603050405020304" charset="0"/>
                <a:sym typeface="+mn-ea"/>
              </a:rPr>
              <a:t>λ</a:t>
            </a:r>
            <a:endParaRPr lang="" altLang="en-US" sz="1800" b="0" i="1" strike="noStrike" spc="-1">
              <a:solidFill>
                <a:srgbClr val="000000"/>
              </a:solidFill>
              <a:latin typeface="Arial" panose="02080604020202020204" pitchFamily="34" charset="0"/>
              <a:cs typeface="Arial" panose="02080604020202020204" pitchFamily="34" charset="0"/>
              <a:sym typeface="+mn-ea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4956810" y="3428365"/>
            <a:ext cx="728980" cy="1875155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5808295" y="1902620"/>
            <a:ext cx="2378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time between successive arrivals</a:t>
            </a:r>
            <a:endParaRPr lang="" altLang="en-US" sz="1800" b="0" strike="noStrike" spc="-1">
              <a:latin typeface="Arial"/>
            </a:endParaRPr>
          </a:p>
        </p:txBody>
      </p:sp>
      <p:sp>
        <p:nvSpPr>
          <p:cNvPr id="65" name="CustomShape 10"/>
          <p:cNvSpPr/>
          <p:nvPr/>
        </p:nvSpPr>
        <p:spPr>
          <a:xfrm>
            <a:off x="9318625" y="5027295"/>
            <a:ext cx="1952625" cy="545465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" altLang="en-US" sz="1800" b="0" strike="noStrike" spc="-1">
                <a:solidFill>
                  <a:srgbClr val="000000"/>
                </a:solidFill>
                <a:latin typeface="Calibri"/>
              </a:rPr>
              <a:t>Chi-squared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γ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1"/>
          <p:cNvSpPr/>
          <p:nvPr/>
        </p:nvSpPr>
        <p:spPr>
          <a:xfrm>
            <a:off x="7787005" y="4980305"/>
            <a:ext cx="1105535" cy="6407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α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γ</a:t>
            </a:r>
            <a:r>
              <a:rPr lang="" altLang="en-US" i="1" spc="-1">
                <a:solidFill>
                  <a:srgbClr val="000000"/>
                </a:solidFill>
                <a:cs typeface="+mn-lt"/>
                <a:sym typeface="+mn-ea"/>
              </a:rPr>
              <a:t>/2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, </a:t>
            </a:r>
            <a:r>
              <a:rPr lang="en-US" i="1" spc="-1">
                <a:solidFill>
                  <a:srgbClr val="000000"/>
                </a:solidFill>
                <a:cs typeface="+mn-lt"/>
                <a:sym typeface="+mn-ea"/>
              </a:rPr>
              <a:t>β </a:t>
            </a:r>
            <a:r>
              <a:rPr lang="en-US" altLang="en-US" i="1" spc="-1">
                <a:solidFill>
                  <a:srgbClr val="000000"/>
                </a:solidFill>
                <a:cs typeface="+mn-lt"/>
                <a:sym typeface="+mn-ea"/>
              </a:rPr>
              <a:t>= </a:t>
            </a:r>
            <a:r>
              <a:rPr lang="" altLang="en-US" i="1" spc="-1">
                <a:solidFill>
                  <a:srgbClr val="000000"/>
                </a:solidFill>
                <a:cs typeface="+mn-lt"/>
                <a:sym typeface="+mn-ea"/>
              </a:rPr>
              <a:t>1/2</a:t>
            </a:r>
            <a:endParaRPr lang="" altLang="en-US" sz="1800" b="0" i="1" strike="noStrike" spc="-1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2" name="CustomShape 9"/>
          <p:cNvSpPr/>
          <p:nvPr/>
        </p:nvSpPr>
        <p:spPr>
          <a:xfrm>
            <a:off x="5285105" y="3907790"/>
            <a:ext cx="203898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altLang="en-US" sz="1800" b="0" strike="noStrike" spc="-1">
                <a:latin typeface="Arial"/>
              </a:rPr>
              <a:t>time </a:t>
            </a:r>
            <a:r>
              <a:rPr lang="" altLang="en-US" sz="1800" b="0" strike="noStrike" spc="-1">
                <a:latin typeface="Arial"/>
              </a:rPr>
              <a:t>needed for next </a:t>
            </a:r>
            <a:r>
              <a:rPr lang="" altLang="en-US" sz="1800" b="0" i="1" strike="noStrike" spc="-1">
                <a:latin typeface="Arial"/>
              </a:rPr>
              <a:t>r</a:t>
            </a:r>
            <a:r>
              <a:rPr lang="" altLang="en-US" sz="1800" b="0" strike="noStrike" spc="-1">
                <a:latin typeface="Arial"/>
              </a:rPr>
              <a:t> arrivals</a:t>
            </a:r>
            <a:endParaRPr lang="" altLang="en-US" sz="18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3"/>
            <a:endCxn id="65" idx="1"/>
          </p:cNvCxnSpPr>
          <p:nvPr/>
        </p:nvCxnSpPr>
        <p:spPr>
          <a:xfrm>
            <a:off x="7526020" y="5300345"/>
            <a:ext cx="1792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761365" y="1602105"/>
            <a:ext cx="10669270" cy="2032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49352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49352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49352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aircraft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9352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store</a:t>
            </a:r>
            <a:endParaRPr lang="" altLang="en-US"/>
          </a:p>
        </p:txBody>
      </p:sp>
      <p:sp>
        <p:nvSpPr>
          <p:cNvPr id="10" name="Oval 9"/>
          <p:cNvSpPr/>
          <p:nvPr/>
        </p:nvSpPr>
        <p:spPr>
          <a:xfrm>
            <a:off x="175831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831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189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07772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...</a:t>
            </a:r>
            <a:endParaRPr lang="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394208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394208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94208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94208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18" name="Oval 17"/>
          <p:cNvSpPr/>
          <p:nvPr/>
        </p:nvSpPr>
        <p:spPr>
          <a:xfrm>
            <a:off x="4206875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68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7045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52628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6390005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6390005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0005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390005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6654800" y="2974975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548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8375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974205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8837930" y="46469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8837930" y="2602230"/>
            <a:ext cx="1511935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8837930" y="36823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aircraft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837930" y="5727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store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9102725" y="29749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02725" y="5019675"/>
            <a:ext cx="319405" cy="3346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66300" y="5019675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422130" y="4986020"/>
            <a:ext cx="34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1091565" y="306705"/>
            <a:ext cx="10008870" cy="108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3190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81095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2902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76310" y="2264410"/>
            <a:ext cx="2034540" cy="40024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26" idx="0"/>
            <a:endCxn id="44" idx="4"/>
          </p:cNvCxnSpPr>
          <p:nvPr/>
        </p:nvCxnSpPr>
        <p:spPr>
          <a:xfrm flipV="1">
            <a:off x="6814820" y="1014095"/>
            <a:ext cx="1270" cy="1960880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56070" y="679450"/>
            <a:ext cx="319405" cy="3346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7" idx="0"/>
            <a:endCxn id="26" idx="4"/>
          </p:cNvCxnSpPr>
          <p:nvPr/>
        </p:nvCxnSpPr>
        <p:spPr>
          <a:xfrm flipV="1">
            <a:off x="6814820" y="3309620"/>
            <a:ext cx="0" cy="1710055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02725" y="679450"/>
            <a:ext cx="319405" cy="3346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694940" y="6794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repair</a:t>
            </a:r>
            <a:endParaRPr lang="" altLang="en-US"/>
          </a:p>
        </p:txBody>
      </p:sp>
      <p:sp>
        <p:nvSpPr>
          <p:cNvPr id="51" name="Oval 50"/>
          <p:cNvSpPr/>
          <p:nvPr/>
        </p:nvSpPr>
        <p:spPr>
          <a:xfrm>
            <a:off x="218440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3359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2155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30080" y="1553210"/>
            <a:ext cx="128905" cy="1181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9" idx="0"/>
            <a:endCxn id="51" idx="4"/>
          </p:cNvCxnSpPr>
          <p:nvPr/>
        </p:nvCxnSpPr>
        <p:spPr>
          <a:xfrm flipV="1">
            <a:off x="2249170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52" idx="4"/>
          </p:cNvCxnSpPr>
          <p:nvPr/>
        </p:nvCxnSpPr>
        <p:spPr>
          <a:xfrm flipV="1">
            <a:off x="4698365" y="1671320"/>
            <a:ext cx="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0"/>
            <a:endCxn id="53" idx="4"/>
          </p:cNvCxnSpPr>
          <p:nvPr/>
        </p:nvCxnSpPr>
        <p:spPr>
          <a:xfrm flipV="1">
            <a:off x="7146290" y="1671320"/>
            <a:ext cx="635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0"/>
            <a:endCxn id="54" idx="4"/>
          </p:cNvCxnSpPr>
          <p:nvPr/>
        </p:nvCxnSpPr>
        <p:spPr>
          <a:xfrm flipV="1">
            <a:off x="9593580" y="1671320"/>
            <a:ext cx="1270" cy="5930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11207115" y="1671320"/>
            <a:ext cx="52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i="1"/>
              <a:t>t</a:t>
            </a:r>
            <a:endParaRPr lang="" altLang="en-US" i="1"/>
          </a:p>
        </p:txBody>
      </p:sp>
      <p:sp>
        <p:nvSpPr>
          <p:cNvPr id="70" name="Text Box 69"/>
          <p:cNvSpPr txBox="1"/>
          <p:nvPr/>
        </p:nvSpPr>
        <p:spPr>
          <a:xfrm>
            <a:off x="10610850" y="4864735"/>
            <a:ext cx="1511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rgbClr val="C00000"/>
                </a:solidFill>
              </a:rPr>
              <a:t>#. of stored?</a:t>
            </a:r>
            <a:endParaRPr lang="" altLang="en-US">
              <a:solidFill>
                <a:srgbClr val="C00000"/>
              </a:solidFill>
            </a:endParaRPr>
          </a:p>
        </p:txBody>
      </p:sp>
      <p:cxnSp>
        <p:nvCxnSpPr>
          <p:cNvPr id="71" name="Elbow Connector 70"/>
          <p:cNvCxnSpPr>
            <a:stCxn id="46" idx="2"/>
            <a:endCxn id="35" idx="2"/>
          </p:cNvCxnSpPr>
          <p:nvPr/>
        </p:nvCxnSpPr>
        <p:spPr>
          <a:xfrm rot="10800000" flipV="1">
            <a:off x="9102725" y="846455"/>
            <a:ext cx="3175" cy="4340225"/>
          </a:xfrm>
          <a:prstGeom prst="bentConnector3">
            <a:avLst>
              <a:gd name="adj1" fmla="val 4120000"/>
            </a:avLst>
          </a:prstGeom>
          <a:ln w="127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/>
          <p:cNvSpPr/>
          <p:nvPr/>
        </p:nvSpPr>
        <p:spPr>
          <a:xfrm rot="16200000">
            <a:off x="8208645" y="606425"/>
            <a:ext cx="325755" cy="2319020"/>
          </a:xfrm>
          <a:prstGeom prst="leftBrace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7615555" y="192913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rgbClr val="C00000"/>
                </a:solidFill>
              </a:rPr>
              <a:t>lead time</a:t>
            </a:r>
            <a:endParaRPr lang="" altLang="en-US">
              <a:solidFill>
                <a:srgbClr val="C00000"/>
              </a:solidFill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3942715" y="3314065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rgbClr val="C00000"/>
                </a:solidFill>
              </a:rPr>
              <a:t>demand</a:t>
            </a:r>
            <a:endParaRPr lang="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Presentation</Application>
  <PresentationFormat/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Latin Modern Math</vt:lpstr>
      <vt:lpstr>DejaVu Sans</vt:lpstr>
      <vt:lpstr>微软雅黑</vt:lpstr>
      <vt:lpstr>Droid Sans Fallback</vt:lpstr>
      <vt:lpstr>Arial Unicode MS</vt:lpstr>
      <vt:lpstr>OpenSymbol</vt:lpstr>
      <vt:lpstr>Gubbi</vt:lpstr>
      <vt:lpstr>BatangChe</vt:lpstr>
      <vt:lpstr>Noto Sans CJK JP</vt:lpstr>
      <vt:lpstr>FreeSerif</vt:lpstr>
      <vt:lpstr>DejaVu Serif</vt:lpstr>
      <vt:lpstr>aakar</vt:lpstr>
      <vt:lpstr>DejaVu Sans Mono</vt:lpstr>
      <vt:lpstr>Chilanka</vt:lpstr>
      <vt:lpstr>Chandas</vt:lpstr>
      <vt:lpstr>Dingbats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chxw</dc:creator>
  <cp:lastModifiedBy>chxw</cp:lastModifiedBy>
  <cp:revision>14</cp:revision>
  <dcterms:created xsi:type="dcterms:W3CDTF">2020-03-14T10:48:55Z</dcterms:created>
  <dcterms:modified xsi:type="dcterms:W3CDTF">2020-03-14T10:48:55Z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