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4"/>
  </p:sldIdLst>
  <p:sldSz cx="12192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504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504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8680" y="1257300"/>
            <a:ext cx="6035040" cy="339471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240" y="4840605"/>
            <a:ext cx="6217920" cy="39604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734"/>
            <a:ext cx="3368040" cy="504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9553734"/>
            <a:ext cx="3368040" cy="504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168560" y="3155400"/>
            <a:ext cx="168948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Bernoulli(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2858040" y="3428280"/>
            <a:ext cx="1932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2692440" y="3105720"/>
            <a:ext cx="2264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i.i.d. Bernoulli trials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6561360" y="1245960"/>
            <a:ext cx="111996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n, 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 flipV="1">
            <a:off x="4956840" y="1518120"/>
            <a:ext cx="1604160" cy="1909080"/>
          </a:xfrm>
          <a:prstGeom prst="curvedConnector3">
            <a:avLst>
              <a:gd name="adj1" fmla="val 5002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5697720" y="1908720"/>
            <a:ext cx="2847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x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successes in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n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trials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6562080" y="5303520"/>
            <a:ext cx="136188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NB(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r, 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4956840" y="3428280"/>
            <a:ext cx="1604880" cy="2147760"/>
          </a:xfrm>
          <a:prstGeom prst="curved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9" name="CustomShape 9"/>
          <p:cNvSpPr/>
          <p:nvPr/>
        </p:nvSpPr>
        <p:spPr>
          <a:xfrm>
            <a:off x="5698440" y="4414680"/>
            <a:ext cx="2378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x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failures before the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r-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 success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9523080" y="5303520"/>
            <a:ext cx="136188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Geom(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8289360" y="5208120"/>
            <a:ext cx="868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r =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7924320" y="5576400"/>
            <a:ext cx="1598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3" name="CustomShape 13"/>
          <p:cNvSpPr/>
          <p:nvPr/>
        </p:nvSpPr>
        <p:spPr>
          <a:xfrm>
            <a:off x="8817120" y="2609280"/>
            <a:ext cx="158976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Pascal(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r, 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5853960" y="3361680"/>
            <a:ext cx="27777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obtain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r-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 success in the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x-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 trial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 flipV="1">
            <a:off x="4956840" y="2882160"/>
            <a:ext cx="3859920" cy="545760"/>
          </a:xfrm>
          <a:prstGeom prst="curvedConnector3">
            <a:avLst>
              <a:gd name="adj1" fmla="val 50008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45" y="12065"/>
            <a:ext cx="11650345" cy="683387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415415" y="4220845"/>
            <a:ext cx="1008380" cy="0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52040" y="4220845"/>
            <a:ext cx="0" cy="1008380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530" y="24765"/>
            <a:ext cx="10823575" cy="680847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576070" y="4004945"/>
            <a:ext cx="559435" cy="0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35505" y="4004945"/>
            <a:ext cx="0" cy="1656080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1168560" y="3155400"/>
            <a:ext cx="168948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Poisson(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2858040" y="3428280"/>
            <a:ext cx="1932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2692440" y="3105720"/>
            <a:ext cx="2264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rate </a:t>
            </a:r>
            <a:r>
              <a:rPr lang="en-US" sz="1800" b="0" i="1" strike="noStrike" spc="-1">
                <a:solidFill>
                  <a:srgbClr val="000000"/>
                </a:solidFill>
                <a:latin typeface="FreeSerif" panose="02020603050405020304" charset="0"/>
                <a:ea typeface="FreeSerif" panose="02020603050405020304" charset="0"/>
              </a:rPr>
              <a:t>λ</a:t>
            </a:r>
            <a:endParaRPr lang="en-US" sz="1800" b="0" i="1" strike="noStrike" spc="-1">
              <a:solidFill>
                <a:srgbClr val="000000"/>
              </a:solidFill>
              <a:latin typeface="FreeSerif" panose="02020603050405020304" charset="0"/>
              <a:ea typeface="FreeSerif" panose="02020603050405020304" charset="0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6561455" y="1245870"/>
            <a:ext cx="1727200" cy="545465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solidFill>
                  <a:srgbClr val="000000"/>
                </a:solidFill>
                <a:latin typeface="Calibri"/>
              </a:rPr>
              <a:t>Exp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en-US" sz="1800" b="0" i="1" strike="noStrike" spc="-1">
                <a:solidFill>
                  <a:srgbClr val="000000"/>
                </a:solidFill>
                <a:latin typeface="DejaVu Serif" panose="02060603050605020204" charset="0"/>
                <a:cs typeface="DejaVu Serif" panose="02060603050605020204" charset="0"/>
              </a:rPr>
              <a:t>β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r>
              <a:rPr lang="en-US" altLang="en-US" sz="18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i="1" spc="-1">
                <a:solidFill>
                  <a:srgbClr val="000000"/>
                </a:solidFill>
                <a:latin typeface="DejaVu Serif" panose="02060603050605020204" charset="0"/>
                <a:cs typeface="DejaVu Serif" panose="02060603050605020204" charset="0"/>
                <a:sym typeface="+mn-ea"/>
              </a:rPr>
              <a:t>β </a:t>
            </a:r>
            <a:r>
              <a:rPr lang="en-US" altLang="en-US" i="1" spc="-1">
                <a:solidFill>
                  <a:srgbClr val="000000"/>
                </a:solidFill>
                <a:latin typeface="DejaVu Serif" panose="02060603050605020204" charset="0"/>
                <a:cs typeface="DejaVu Serif" panose="02060603050605020204" charset="0"/>
                <a:sym typeface="+mn-ea"/>
              </a:rPr>
              <a:t>= </a:t>
            </a:r>
            <a:r>
              <a:rPr lang="en-US" i="1" spc="-1">
                <a:solidFill>
                  <a:srgbClr val="000000"/>
                </a:solidFill>
                <a:latin typeface="FreeSerif" panose="02020603050405020304" charset="0"/>
                <a:ea typeface="FreeSerif" panose="02020603050405020304" charset="0"/>
                <a:sym typeface="+mn-ea"/>
              </a:rPr>
              <a:t>λ</a:t>
            </a:r>
            <a:endParaRPr lang="en-US" altLang="en-US" sz="1800" b="0" i="1" strike="noStrike" spc="-1">
              <a:solidFill>
                <a:srgbClr val="000000"/>
              </a:solidFill>
              <a:latin typeface="DejaVu Serif" panose="02060603050605020204" charset="0"/>
              <a:cs typeface="DejaVu Serif" panose="02060603050605020204" charset="0"/>
              <a:sym typeface="+mn-ea"/>
            </a:endParaRPr>
          </a:p>
        </p:txBody>
      </p:sp>
      <p:sp>
        <p:nvSpPr>
          <p:cNvPr id="60" name="CustomShape 5"/>
          <p:cNvSpPr/>
          <p:nvPr/>
        </p:nvSpPr>
        <p:spPr>
          <a:xfrm flipV="1">
            <a:off x="4956840" y="1518120"/>
            <a:ext cx="1604160" cy="1909080"/>
          </a:xfrm>
          <a:prstGeom prst="curvedConnector3">
            <a:avLst>
              <a:gd name="adj1" fmla="val 5002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2" name="CustomShape 7"/>
          <p:cNvSpPr/>
          <p:nvPr/>
        </p:nvSpPr>
        <p:spPr>
          <a:xfrm>
            <a:off x="5685790" y="5027295"/>
            <a:ext cx="1840230" cy="545465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solidFill>
                  <a:srgbClr val="000000"/>
                </a:solidFill>
                <a:latin typeface="Calibri"/>
              </a:rPr>
              <a:t>Gamma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en-US" sz="1800" b="0" i="1" strike="noStrike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α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1800" b="0" i="1" strike="noStrike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β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r>
              <a:rPr lang="en-US" altLang="en-US" sz="18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i="1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α </a:t>
            </a:r>
            <a:r>
              <a:rPr lang="en-US" altLang="en-US" i="1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= r, </a:t>
            </a:r>
            <a:r>
              <a:rPr lang="en-US" i="1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β </a:t>
            </a:r>
            <a:r>
              <a:rPr lang="en-US" altLang="en-US" i="1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= </a:t>
            </a:r>
            <a:r>
              <a:rPr lang="en-US" i="1" spc="-1">
                <a:solidFill>
                  <a:srgbClr val="000000"/>
                </a:solidFill>
                <a:latin typeface="FreeSerif" panose="02020603050405020304" charset="0"/>
                <a:ea typeface="FreeSerif" panose="02020603050405020304" charset="0"/>
                <a:sym typeface="+mn-ea"/>
              </a:rPr>
              <a:t>λ</a:t>
            </a:r>
            <a:endParaRPr lang="en-US" altLang="en-US" sz="1800" b="0" i="1" strike="noStrike" spc="-1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  <p:sp>
        <p:nvSpPr>
          <p:cNvPr id="63" name="CustomShape 8"/>
          <p:cNvSpPr/>
          <p:nvPr/>
        </p:nvSpPr>
        <p:spPr>
          <a:xfrm>
            <a:off x="4956810" y="3428365"/>
            <a:ext cx="728980" cy="1875155"/>
          </a:xfrm>
          <a:prstGeom prst="curved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4" name="CustomShape 9"/>
          <p:cNvSpPr/>
          <p:nvPr/>
        </p:nvSpPr>
        <p:spPr>
          <a:xfrm>
            <a:off x="5808295" y="1902620"/>
            <a:ext cx="2378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latin typeface="Arial"/>
              </a:rPr>
              <a:t>time between successive arrivals</a:t>
            </a:r>
            <a:endParaRPr lang="en-US" altLang="en-US" sz="1800" b="0" strike="noStrike" spc="-1">
              <a:latin typeface="Arial"/>
            </a:endParaRPr>
          </a:p>
        </p:txBody>
      </p:sp>
      <p:sp>
        <p:nvSpPr>
          <p:cNvPr id="65" name="CustomShape 10"/>
          <p:cNvSpPr/>
          <p:nvPr/>
        </p:nvSpPr>
        <p:spPr>
          <a:xfrm>
            <a:off x="9318625" y="5027295"/>
            <a:ext cx="1952625" cy="545465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solidFill>
                  <a:srgbClr val="000000"/>
                </a:solidFill>
                <a:latin typeface="Calibri"/>
              </a:rPr>
              <a:t>Chi-squared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en-US" altLang="en-US" i="1" spc="-1">
                <a:solidFill>
                  <a:srgbClr val="000000"/>
                </a:solidFill>
                <a:cs typeface="+mn-lt"/>
                <a:sym typeface="+mn-ea"/>
              </a:rPr>
              <a:t>γ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" name="CustomShape 11"/>
          <p:cNvSpPr/>
          <p:nvPr/>
        </p:nvSpPr>
        <p:spPr>
          <a:xfrm>
            <a:off x="7787005" y="4980305"/>
            <a:ext cx="1105535" cy="6407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i="1" spc="-1">
                <a:solidFill>
                  <a:srgbClr val="000000"/>
                </a:solidFill>
                <a:cs typeface="+mn-lt"/>
                <a:sym typeface="+mn-ea"/>
              </a:rPr>
              <a:t>α </a:t>
            </a:r>
            <a:r>
              <a:rPr lang="en-US" altLang="en-US" i="1" spc="-1">
                <a:solidFill>
                  <a:srgbClr val="000000"/>
                </a:solidFill>
                <a:cs typeface="+mn-lt"/>
                <a:sym typeface="+mn-ea"/>
              </a:rPr>
              <a:t>= γ/2, </a:t>
            </a:r>
            <a:r>
              <a:rPr lang="en-US" i="1" spc="-1">
                <a:solidFill>
                  <a:srgbClr val="000000"/>
                </a:solidFill>
                <a:cs typeface="+mn-lt"/>
                <a:sym typeface="+mn-ea"/>
              </a:rPr>
              <a:t>β </a:t>
            </a:r>
            <a:r>
              <a:rPr lang="en-US" altLang="en-US" i="1" spc="-1">
                <a:solidFill>
                  <a:srgbClr val="000000"/>
                </a:solidFill>
                <a:cs typeface="+mn-lt"/>
                <a:sym typeface="+mn-ea"/>
              </a:rPr>
              <a:t>= 1/2</a:t>
            </a:r>
            <a:endParaRPr lang="en-US" altLang="en-US" sz="1800" b="0" i="1" strike="noStrike" spc="-1">
              <a:solidFill>
                <a:srgbClr val="000000"/>
              </a:solidFill>
              <a:cs typeface="+mn-lt"/>
              <a:sym typeface="+mn-ea"/>
            </a:endParaRPr>
          </a:p>
        </p:txBody>
      </p:sp>
      <p:sp>
        <p:nvSpPr>
          <p:cNvPr id="2" name="CustomShape 9"/>
          <p:cNvSpPr/>
          <p:nvPr/>
        </p:nvSpPr>
        <p:spPr>
          <a:xfrm>
            <a:off x="5285105" y="3907790"/>
            <a:ext cx="2038985" cy="6388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latin typeface="Arial"/>
              </a:rPr>
              <a:t>time needed for next </a:t>
            </a:r>
            <a:r>
              <a:rPr lang="en-US" altLang="en-US" sz="1800" b="0" i="1" strike="noStrike" spc="-1">
                <a:latin typeface="Arial"/>
              </a:rPr>
              <a:t>r</a:t>
            </a:r>
            <a:r>
              <a:rPr lang="en-US" altLang="en-US" sz="1800" b="0" strike="noStrike" spc="-1">
                <a:latin typeface="Arial"/>
              </a:rPr>
              <a:t> arrivals</a:t>
            </a:r>
            <a:endParaRPr lang="en-US" altLang="en-US" sz="1800" b="0" strike="noStrike" spc="-1">
              <a:latin typeface="Arial"/>
            </a:endParaRPr>
          </a:p>
        </p:txBody>
      </p:sp>
      <p:cxnSp>
        <p:nvCxnSpPr>
          <p:cNvPr id="3" name="Straight Arrow Connector 2"/>
          <p:cNvCxnSpPr>
            <a:stCxn id="62" idx="3"/>
            <a:endCxn id="65" idx="1"/>
          </p:cNvCxnSpPr>
          <p:nvPr/>
        </p:nvCxnSpPr>
        <p:spPr>
          <a:xfrm>
            <a:off x="7526020" y="5300345"/>
            <a:ext cx="17926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761365" y="1602105"/>
            <a:ext cx="10669270" cy="2032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493520" y="46469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7" name="Rounded Rectangle 6"/>
          <p:cNvSpPr/>
          <p:nvPr/>
        </p:nvSpPr>
        <p:spPr>
          <a:xfrm>
            <a:off x="1493520" y="26022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493520" y="36823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aircraft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493520" y="57270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store</a:t>
            </a:r>
            <a:endParaRPr lang="en-US" altLang="en-US"/>
          </a:p>
        </p:txBody>
      </p:sp>
      <p:sp>
        <p:nvSpPr>
          <p:cNvPr id="10" name="Oval 9"/>
          <p:cNvSpPr/>
          <p:nvPr/>
        </p:nvSpPr>
        <p:spPr>
          <a:xfrm>
            <a:off x="1758315" y="29749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58315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21890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077720" y="4986020"/>
            <a:ext cx="344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3942080" y="46469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3942080" y="26022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3942080" y="36823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aircraft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3942080" y="57270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store</a:t>
            </a:r>
            <a:endParaRPr lang="en-US" altLang="en-US"/>
          </a:p>
        </p:txBody>
      </p:sp>
      <p:sp>
        <p:nvSpPr>
          <p:cNvPr id="18" name="Oval 17"/>
          <p:cNvSpPr/>
          <p:nvPr/>
        </p:nvSpPr>
        <p:spPr>
          <a:xfrm>
            <a:off x="4206875" y="2974975"/>
            <a:ext cx="319405" cy="3346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06875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70450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4526280" y="4986020"/>
            <a:ext cx="344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22" name="Rounded Rectangle 21"/>
          <p:cNvSpPr/>
          <p:nvPr/>
        </p:nvSpPr>
        <p:spPr>
          <a:xfrm>
            <a:off x="6390005" y="46469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3" name="Rounded Rectangle 22"/>
          <p:cNvSpPr/>
          <p:nvPr/>
        </p:nvSpPr>
        <p:spPr>
          <a:xfrm>
            <a:off x="6390005" y="26022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6390005" y="36823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aircraft</a:t>
            </a:r>
            <a:endParaRPr lang="en-US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6390005" y="57270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store</a:t>
            </a:r>
            <a:endParaRPr lang="en-US" altLang="en-US"/>
          </a:p>
        </p:txBody>
      </p:sp>
      <p:sp>
        <p:nvSpPr>
          <p:cNvPr id="26" name="Oval 25"/>
          <p:cNvSpPr/>
          <p:nvPr/>
        </p:nvSpPr>
        <p:spPr>
          <a:xfrm>
            <a:off x="6654800" y="2974975"/>
            <a:ext cx="319405" cy="3346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54800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318375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6974205" y="4986020"/>
            <a:ext cx="344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30" name="Rounded Rectangle 29"/>
          <p:cNvSpPr/>
          <p:nvPr/>
        </p:nvSpPr>
        <p:spPr>
          <a:xfrm>
            <a:off x="8837930" y="46469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1" name="Rounded Rectangle 30"/>
          <p:cNvSpPr/>
          <p:nvPr/>
        </p:nvSpPr>
        <p:spPr>
          <a:xfrm>
            <a:off x="8837930" y="26022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8837930" y="36823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aircraft</a:t>
            </a:r>
            <a:endParaRPr lang="en-US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8837930" y="57270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store</a:t>
            </a:r>
            <a:endParaRPr lang="en-US" altLang="en-US"/>
          </a:p>
        </p:txBody>
      </p:sp>
      <p:sp>
        <p:nvSpPr>
          <p:cNvPr id="34" name="Oval 33"/>
          <p:cNvSpPr/>
          <p:nvPr/>
        </p:nvSpPr>
        <p:spPr>
          <a:xfrm>
            <a:off x="9102725" y="29749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102725" y="5019675"/>
            <a:ext cx="319405" cy="3346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766300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9422130" y="4986020"/>
            <a:ext cx="344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1091565" y="306705"/>
            <a:ext cx="10008870" cy="1080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31900" y="2264410"/>
            <a:ext cx="2034540" cy="40024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681095" y="2264410"/>
            <a:ext cx="2034540" cy="40024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129020" y="2264410"/>
            <a:ext cx="2034540" cy="40024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576310" y="2264410"/>
            <a:ext cx="2034540" cy="40024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26" idx="0"/>
            <a:endCxn id="44" idx="4"/>
          </p:cNvCxnSpPr>
          <p:nvPr/>
        </p:nvCxnSpPr>
        <p:spPr>
          <a:xfrm flipV="1">
            <a:off x="6814820" y="1014095"/>
            <a:ext cx="1270" cy="1960880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656070" y="679450"/>
            <a:ext cx="319405" cy="3346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7" idx="0"/>
            <a:endCxn id="26" idx="4"/>
          </p:cNvCxnSpPr>
          <p:nvPr/>
        </p:nvCxnSpPr>
        <p:spPr>
          <a:xfrm flipV="1">
            <a:off x="6814820" y="3309620"/>
            <a:ext cx="0" cy="1710055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9102725" y="679450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Text Box 48"/>
          <p:cNvSpPr txBox="1"/>
          <p:nvPr/>
        </p:nvSpPr>
        <p:spPr>
          <a:xfrm>
            <a:off x="2694940" y="679450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repair</a:t>
            </a:r>
            <a:endParaRPr lang="en-US" altLang="en-US"/>
          </a:p>
        </p:txBody>
      </p:sp>
      <p:sp>
        <p:nvSpPr>
          <p:cNvPr id="51" name="Oval 50"/>
          <p:cNvSpPr/>
          <p:nvPr/>
        </p:nvSpPr>
        <p:spPr>
          <a:xfrm>
            <a:off x="2184400" y="1553210"/>
            <a:ext cx="128905" cy="1181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633595" y="1553210"/>
            <a:ext cx="128905" cy="1181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082155" y="1553210"/>
            <a:ext cx="128905" cy="1181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530080" y="1553210"/>
            <a:ext cx="128905" cy="1181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39" idx="0"/>
            <a:endCxn id="51" idx="4"/>
          </p:cNvCxnSpPr>
          <p:nvPr/>
        </p:nvCxnSpPr>
        <p:spPr>
          <a:xfrm flipV="1">
            <a:off x="2249170" y="1671320"/>
            <a:ext cx="0" cy="59309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lg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0" idx="0"/>
            <a:endCxn id="52" idx="4"/>
          </p:cNvCxnSpPr>
          <p:nvPr/>
        </p:nvCxnSpPr>
        <p:spPr>
          <a:xfrm flipV="1">
            <a:off x="4698365" y="1671320"/>
            <a:ext cx="0" cy="59309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lg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1" idx="0"/>
            <a:endCxn id="53" idx="4"/>
          </p:cNvCxnSpPr>
          <p:nvPr/>
        </p:nvCxnSpPr>
        <p:spPr>
          <a:xfrm flipV="1">
            <a:off x="7146290" y="1671320"/>
            <a:ext cx="635" cy="59309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lg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2" idx="0"/>
            <a:endCxn id="54" idx="4"/>
          </p:cNvCxnSpPr>
          <p:nvPr/>
        </p:nvCxnSpPr>
        <p:spPr>
          <a:xfrm flipV="1">
            <a:off x="9593580" y="1671320"/>
            <a:ext cx="1270" cy="59309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lg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 Box 68"/>
          <p:cNvSpPr txBox="1"/>
          <p:nvPr/>
        </p:nvSpPr>
        <p:spPr>
          <a:xfrm>
            <a:off x="11207115" y="1671320"/>
            <a:ext cx="525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i="1"/>
              <a:t>t</a:t>
            </a:r>
            <a:endParaRPr lang="en-US" altLang="en-US" i="1"/>
          </a:p>
        </p:txBody>
      </p:sp>
      <p:sp>
        <p:nvSpPr>
          <p:cNvPr id="70" name="Text Box 69"/>
          <p:cNvSpPr txBox="1"/>
          <p:nvPr/>
        </p:nvSpPr>
        <p:spPr>
          <a:xfrm>
            <a:off x="10610850" y="4864735"/>
            <a:ext cx="1511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C00000"/>
                </a:solidFill>
              </a:rPr>
              <a:t>#. of stored?</a:t>
            </a:r>
            <a:endParaRPr lang="en-US" altLang="en-US">
              <a:solidFill>
                <a:srgbClr val="C00000"/>
              </a:solidFill>
            </a:endParaRPr>
          </a:p>
        </p:txBody>
      </p:sp>
      <p:cxnSp>
        <p:nvCxnSpPr>
          <p:cNvPr id="71" name="Elbow Connector 70"/>
          <p:cNvCxnSpPr>
            <a:stCxn id="46" idx="2"/>
            <a:endCxn id="35" idx="2"/>
          </p:cNvCxnSpPr>
          <p:nvPr/>
        </p:nvCxnSpPr>
        <p:spPr>
          <a:xfrm rot="10800000" flipV="1">
            <a:off x="9102725" y="846455"/>
            <a:ext cx="3175" cy="4340225"/>
          </a:xfrm>
          <a:prstGeom prst="bentConnector3">
            <a:avLst>
              <a:gd name="adj1" fmla="val 4120000"/>
            </a:avLst>
          </a:prstGeom>
          <a:ln w="12700">
            <a:solidFill>
              <a:schemeClr val="tx1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Left Brace 71"/>
          <p:cNvSpPr/>
          <p:nvPr/>
        </p:nvSpPr>
        <p:spPr>
          <a:xfrm rot="16200000">
            <a:off x="8208645" y="606425"/>
            <a:ext cx="325755" cy="2319020"/>
          </a:xfrm>
          <a:prstGeom prst="leftBrace">
            <a:avLst/>
          </a:prstGeom>
          <a:noFill/>
          <a:ln w="127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Text Box 72"/>
          <p:cNvSpPr txBox="1"/>
          <p:nvPr/>
        </p:nvSpPr>
        <p:spPr>
          <a:xfrm>
            <a:off x="7615555" y="1929130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C00000"/>
                </a:solidFill>
              </a:rPr>
              <a:t>lead time</a:t>
            </a:r>
            <a:endParaRPr lang="en-US" altLang="en-US">
              <a:solidFill>
                <a:srgbClr val="C00000"/>
              </a:solidFill>
            </a:endParaRPr>
          </a:p>
        </p:txBody>
      </p:sp>
      <p:sp>
        <p:nvSpPr>
          <p:cNvPr id="74" name="Text Box 73"/>
          <p:cNvSpPr txBox="1"/>
          <p:nvPr/>
        </p:nvSpPr>
        <p:spPr>
          <a:xfrm>
            <a:off x="3942715" y="33140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C00000"/>
                </a:solidFill>
              </a:rPr>
              <a:t>demand</a:t>
            </a:r>
            <a:endParaRPr lang="en-US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c4fi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" y="1369060"/>
            <a:ext cx="12200255" cy="384746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51180" y="1772920"/>
            <a:ext cx="432435" cy="280797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9695" y="4741545"/>
            <a:ext cx="3006090" cy="37973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ounded Rectangle 6"/>
          <p:cNvSpPr/>
          <p:nvPr/>
        </p:nvSpPr>
        <p:spPr>
          <a:xfrm>
            <a:off x="880745" y="1788160"/>
            <a:ext cx="574675" cy="3486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a1</a:t>
            </a:r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95" y="2247900"/>
            <a:ext cx="11869420" cy="199898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405755" y="4246880"/>
            <a:ext cx="574675" cy="3486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a3</a:t>
            </a:r>
            <a:endParaRPr lang="en-US" altLang="en-US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8" idx="0"/>
            <a:endCxn id="7" idx="2"/>
          </p:cNvCxnSpPr>
          <p:nvPr/>
        </p:nvCxnSpPr>
        <p:spPr>
          <a:xfrm flipV="1">
            <a:off x="880745" y="2136775"/>
            <a:ext cx="287655" cy="894080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64845" y="3030855"/>
            <a:ext cx="431800" cy="432435"/>
          </a:xfrm>
          <a:prstGeom prst="ellipse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61610" y="3030855"/>
            <a:ext cx="431800" cy="432435"/>
          </a:xfrm>
          <a:prstGeom prst="ellipse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4"/>
            <a:endCxn id="3" idx="0"/>
          </p:cNvCxnSpPr>
          <p:nvPr/>
        </p:nvCxnSpPr>
        <p:spPr>
          <a:xfrm>
            <a:off x="5477510" y="3463290"/>
            <a:ext cx="215900" cy="783590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789930" y="2132965"/>
            <a:ext cx="17780" cy="1834515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511800" y="1788160"/>
            <a:ext cx="574675" cy="3486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f1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4fi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313055"/>
            <a:ext cx="10058400" cy="623189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4267200" y="2493010"/>
            <a:ext cx="28575" cy="3672205"/>
          </a:xfrm>
          <a:prstGeom prst="line">
            <a:avLst/>
          </a:prstGeom>
          <a:ln w="2857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494020" y="1412875"/>
            <a:ext cx="26035" cy="4752340"/>
          </a:xfrm>
          <a:prstGeom prst="line">
            <a:avLst/>
          </a:prstGeom>
          <a:ln w="2857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4018280" y="6394450"/>
            <a:ext cx="526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olidFill>
                  <a:srgbClr val="C00000"/>
                </a:solidFill>
              </a:rPr>
              <a:t>x</a:t>
            </a:r>
            <a:r>
              <a:rPr lang="en-US" altLang="en-US" b="1" i="1" baseline="-25000">
                <a:solidFill>
                  <a:srgbClr val="C00000"/>
                </a:solidFill>
              </a:rPr>
              <a:t>1</a:t>
            </a:r>
            <a:endParaRPr lang="en-US" altLang="en-US" b="1" i="1" baseline="-25000">
              <a:solidFill>
                <a:srgbClr val="C0000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243830" y="6394450"/>
            <a:ext cx="526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olidFill>
                  <a:srgbClr val="C00000"/>
                </a:solidFill>
              </a:rPr>
              <a:t>x</a:t>
            </a:r>
            <a:r>
              <a:rPr lang="en-US" altLang="en-US" b="1" i="1" baseline="-25000">
                <a:solidFill>
                  <a:srgbClr val="C00000"/>
                </a:solidFill>
              </a:rPr>
              <a:t>2</a:t>
            </a:r>
            <a:endParaRPr lang="en-US" altLang="en-US" b="1" i="1" baseline="-250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rc4fig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27965"/>
            <a:ext cx="10058400" cy="64014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153150" y="6287135"/>
            <a:ext cx="699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+mn-ea"/>
                <a:cs typeface="+mn-ea"/>
              </a:rPr>
              <a:t>ᵪ</a:t>
            </a:r>
            <a:r>
              <a:rPr lang="en-US" sz="2400" baseline="-25000">
                <a:latin typeface="Arial" panose="02080604020202020204" pitchFamily="34" charset="0"/>
                <a:cs typeface="Arial" panose="02080604020202020204" pitchFamily="34" charset="0"/>
              </a:rPr>
              <a:t>α</a:t>
            </a:r>
            <a:r>
              <a:rPr lang="en-US" altLang="en-US" sz="2400" baseline="-25000">
                <a:latin typeface="Arial" panose="02080604020202020204" pitchFamily="34" charset="0"/>
                <a:cs typeface="Arial" panose="02080604020202020204" pitchFamily="34" charset="0"/>
              </a:rPr>
              <a:t>/2</a:t>
            </a:r>
            <a:endParaRPr lang="en-US" altLang="en-US" sz="2400" baseline="-2500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423670" y="6287135"/>
            <a:ext cx="1101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+mn-ea"/>
                <a:cs typeface="+mn-ea"/>
              </a:rPr>
              <a:t>ᵪ</a:t>
            </a:r>
            <a:r>
              <a:rPr lang="en-US" altLang="en-US" sz="2400" baseline="-25000">
                <a:latin typeface="+mn-ea"/>
                <a:cs typeface="+mn-ea"/>
              </a:rPr>
              <a:t>1-</a:t>
            </a:r>
            <a:r>
              <a:rPr lang="en-US" sz="2400" baseline="-25000">
                <a:latin typeface="Arial" panose="02080604020202020204" pitchFamily="34" charset="0"/>
                <a:cs typeface="Arial" panose="02080604020202020204" pitchFamily="34" charset="0"/>
              </a:rPr>
              <a:t>α</a:t>
            </a:r>
            <a:r>
              <a:rPr lang="en-US" altLang="en-US" sz="2400" baseline="-25000">
                <a:latin typeface="Arial" panose="02080604020202020204" pitchFamily="34" charset="0"/>
                <a:cs typeface="Arial" panose="02080604020202020204" pitchFamily="34" charset="0"/>
              </a:rPr>
              <a:t>/2</a:t>
            </a:r>
            <a:endParaRPr lang="en-US" altLang="en-US" sz="2400" baseline="-2500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5fi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295" y="55245"/>
            <a:ext cx="10264775" cy="674751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1936750" y="5445125"/>
            <a:ext cx="1135380" cy="3810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072130" y="5445125"/>
            <a:ext cx="2540" cy="237490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6970" y="22225"/>
            <a:ext cx="9877425" cy="681291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913255" y="5368925"/>
            <a:ext cx="2166620" cy="4445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076700" y="5373370"/>
            <a:ext cx="0" cy="287655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WPS Presentation</Application>
  <PresentationFormat/>
  <Paragraphs>84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SimSun</vt:lpstr>
      <vt:lpstr>Wingdings</vt:lpstr>
      <vt:lpstr>Calibri Light</vt:lpstr>
      <vt:lpstr>Calibri</vt:lpstr>
      <vt:lpstr>Times New Roman</vt:lpstr>
      <vt:lpstr>Symbol</vt:lpstr>
      <vt:lpstr>Arial</vt:lpstr>
      <vt:lpstr>FreeSerif</vt:lpstr>
      <vt:lpstr>DejaVu Serif</vt:lpstr>
      <vt:lpstr>DejaVu Sans</vt:lpstr>
      <vt:lpstr>微软雅黑</vt:lpstr>
      <vt:lpstr>Droid Sans Fallback</vt:lpstr>
      <vt:lpstr>Arial Unicode MS</vt:lpstr>
      <vt:lpstr>OpenSymbol</vt:lpstr>
      <vt:lpstr>Gubbi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chxw</dc:creator>
  <cp:lastModifiedBy>chxw</cp:lastModifiedBy>
  <cp:revision>29</cp:revision>
  <dcterms:created xsi:type="dcterms:W3CDTF">2020-04-17T11:39:33Z</dcterms:created>
  <dcterms:modified xsi:type="dcterms:W3CDTF">2020-04-17T11:39:33Z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1033-10.1.0.6757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