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3" r:id="rId5"/>
    <p:sldId id="268" r:id="rId6"/>
    <p:sldId id="270" r:id="rId7"/>
    <p:sldId id="269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714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건물, 옅은, 우산, 대형이(가) 표시된 사진&#10;&#10;자동 생성된 설명">
            <a:extLst>
              <a:ext uri="{FF2B5EF4-FFF2-40B4-BE49-F238E27FC236}">
                <a16:creationId xmlns:a16="http://schemas.microsoft.com/office/drawing/2014/main" xmlns="" id="{2BBCEC0A-1DE6-4B20-B1D3-C6F3948ABB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1F2066-6FDD-4CF6-B205-A747BD7E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5553"/>
            <a:ext cx="9144000" cy="165073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642270C-4BD8-4069-A0C3-93F61CC9F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2061"/>
            <a:ext cx="9144000" cy="9697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3861C5F-F680-486A-AF87-4DB7C6610347}"/>
              </a:ext>
            </a:extLst>
          </p:cNvPr>
          <p:cNvSpPr txBox="1"/>
          <p:nvPr userDrawn="1"/>
        </p:nvSpPr>
        <p:spPr>
          <a:xfrm>
            <a:off x="109728" y="101084"/>
            <a:ext cx="1198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0" spc="600" dirty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Miriam Fixed" panose="020B0604020202020204" pitchFamily="49" charset="-79"/>
              </a:rPr>
              <a:t>FACTORY</a:t>
            </a:r>
            <a:r>
              <a:rPr lang="en-US" altLang="ko-KR" b="1" spc="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riam Fixed" panose="020B0604020202020204" pitchFamily="49" charset="-79"/>
              </a:rPr>
              <a:t>HACK</a:t>
            </a:r>
            <a:r>
              <a:rPr lang="en-US" altLang="ko-KR" b="0" spc="600" dirty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Miriam Fixed" panose="020B0604020202020204" pitchFamily="49" charset="-79"/>
              </a:rPr>
              <a:t>KOREA2020</a:t>
            </a:r>
            <a:endParaRPr lang="ko-KR" altLang="en-US" b="0" spc="600" dirty="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Miriam Fixed" panose="020B0604020202020204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80534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64D6A7-B491-499C-A5BE-79A497C9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073F4C-30A9-4EA3-A7AA-F25C994C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7B0C1D-0104-4F6E-8442-076FFA3B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5AF-280E-4BAC-A72B-417553863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7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3E6A32-B4F5-4E2C-A5A0-D5C7B52CA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8" y="1984443"/>
            <a:ext cx="5679332" cy="432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A2F13FC-93A2-4B02-AF32-6B3CC2E16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984443"/>
            <a:ext cx="5679333" cy="432880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E09A4F01-BA7E-47ED-9B55-5B7CF553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68" y="672584"/>
            <a:ext cx="11517549" cy="12107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xmlns="" id="{DB51D99F-BAD4-46A4-A0AC-5C8E59B0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4817" y="6391791"/>
            <a:ext cx="2743200" cy="365125"/>
          </a:xfrm>
        </p:spPr>
        <p:txBody>
          <a:bodyPr/>
          <a:lstStyle/>
          <a:p>
            <a:fld id="{14CA35AF-280E-4BAC-A72B-417553863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2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F500A5-5589-48D4-A121-6BCACF9B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4E40806-E35A-4223-8A9B-37229EBF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5AF-280E-4BAC-A72B-417553863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3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82274D2-5983-44EA-B66B-9BD381C5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5AF-280E-4BAC-A72B-417553863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4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 배경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건물, 옅은, 우산, 대형이(가) 표시된 사진&#10;&#10;자동 생성된 설명">
            <a:extLst>
              <a:ext uri="{FF2B5EF4-FFF2-40B4-BE49-F238E27FC236}">
                <a16:creationId xmlns:a16="http://schemas.microsoft.com/office/drawing/2014/main" xmlns="" id="{D25ECBE8-92B9-43A9-A5B9-DF854B4C0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7534B2-774D-49C3-8270-3AFC84958E90}"/>
              </a:ext>
            </a:extLst>
          </p:cNvPr>
          <p:cNvSpPr txBox="1"/>
          <p:nvPr userDrawn="1"/>
        </p:nvSpPr>
        <p:spPr>
          <a:xfrm>
            <a:off x="109728" y="101084"/>
            <a:ext cx="1198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0" spc="600" dirty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Miriam Fixed" panose="020B0604020202020204" pitchFamily="49" charset="-79"/>
              </a:rPr>
              <a:t>FACTORY</a:t>
            </a:r>
            <a:r>
              <a:rPr lang="en-US" altLang="ko-KR" b="1" spc="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riam Fixed" panose="020B0604020202020204" pitchFamily="49" charset="-79"/>
              </a:rPr>
              <a:t>HACK</a:t>
            </a:r>
            <a:r>
              <a:rPr lang="en-US" altLang="ko-KR" b="0" spc="600" dirty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Miriam Fixed" panose="020B0604020202020204" pitchFamily="49" charset="-79"/>
              </a:rPr>
              <a:t>KOREA2020</a:t>
            </a:r>
            <a:endParaRPr lang="ko-KR" altLang="en-US" b="0" spc="600" dirty="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Miriam Fixed" panose="020B0604020202020204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437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B64BC0F8-F614-419A-8127-F104F1FC273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150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F18505-ED4A-40A1-B8BB-B84A63A6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68" y="672584"/>
            <a:ext cx="11517549" cy="121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3DBCA60-8938-4B96-A471-B8B86724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468" y="1984443"/>
            <a:ext cx="11517549" cy="432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11EFE9-2500-45A9-A420-D7A681CE1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4817" y="63917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35AF-280E-4BAC-A72B-4175538636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B7B502C-1A54-4A6E-BAF0-68FBCF1133F5}"/>
              </a:ext>
            </a:extLst>
          </p:cNvPr>
          <p:cNvSpPr txBox="1"/>
          <p:nvPr userDrawn="1"/>
        </p:nvSpPr>
        <p:spPr>
          <a:xfrm>
            <a:off x="109728" y="101084"/>
            <a:ext cx="1198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0" spc="600" dirty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Miriam Fixed" panose="020B0604020202020204" pitchFamily="49" charset="-79"/>
              </a:rPr>
              <a:t>FACTORY</a:t>
            </a:r>
            <a:r>
              <a:rPr lang="en-US" altLang="ko-KR" b="1" spc="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riam Fixed" panose="020B0604020202020204" pitchFamily="49" charset="-79"/>
              </a:rPr>
              <a:t>HACK</a:t>
            </a:r>
            <a:r>
              <a:rPr lang="en-US" altLang="ko-KR" b="0" spc="600" dirty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Miriam Fixed" panose="020B0604020202020204" pitchFamily="49" charset="-79"/>
              </a:rPr>
              <a:t>KOREA2020</a:t>
            </a:r>
            <a:endParaRPr lang="ko-KR" altLang="en-US" b="0" spc="600" dirty="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Miriam Fixed" panose="020B0604020202020204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968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155CB0-054D-4100-BEA6-9BB5A1CFB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Miners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0DBE4D6-2B86-4454-965C-FA49B6C874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2020. 1. 18</a:t>
            </a:r>
          </a:p>
          <a:p>
            <a:r>
              <a:rPr lang="ko-KR" altLang="en-US" b="1" dirty="0" smtClean="0"/>
              <a:t>고영</a:t>
            </a:r>
            <a:r>
              <a:rPr lang="ko-KR" altLang="en-US" b="1" dirty="0"/>
              <a:t>빈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박소희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60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507" y="82636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분석 기법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323" y="1225238"/>
            <a:ext cx="45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) Logistic Regression</a:t>
            </a:r>
            <a:r>
              <a:rPr lang="ko-KR" altLang="en-US" dirty="0" smtClean="0"/>
              <a:t> 모델 검증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464" y="1596372"/>
            <a:ext cx="371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  <a:defRPr b="1"/>
            </a:lvl1pPr>
          </a:lstStyle>
          <a:p>
            <a:r>
              <a:rPr lang="en-US" altLang="ko-KR" dirty="0" smtClean="0"/>
              <a:t>K-fold cross validation</a:t>
            </a:r>
            <a:endParaRPr lang="ko-KR" altLang="en-US" dirty="0"/>
          </a:p>
        </p:txBody>
      </p:sp>
      <p:pic>
        <p:nvPicPr>
          <p:cNvPr id="9" name="내용 개체 틀 3">
            <a:extLst>
              <a:ext uri="{FF2B5EF4-FFF2-40B4-BE49-F238E27FC236}">
                <a16:creationId xmlns:a16="http://schemas.microsoft.com/office/drawing/2014/main" xmlns="" id="{1ED22C2E-B9AF-4B91-9F78-4B434169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19" y="873400"/>
            <a:ext cx="7053944" cy="566697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952496" y="2132789"/>
            <a:ext cx="8025679" cy="1931211"/>
            <a:chOff x="6413863" y="5613669"/>
            <a:chExt cx="5617027" cy="107451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954CFFF8-53E7-4168-8D2C-55CE14504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3863" y="5613670"/>
              <a:ext cx="5617027" cy="1074513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6413863" y="6095999"/>
              <a:ext cx="3105150" cy="200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66438" y="5613669"/>
              <a:ext cx="3105150" cy="200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7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507" y="82636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한계점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3322" y="1225238"/>
            <a:ext cx="937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도메인 지식이 부족하여 데이터에 대한 명확한 이해가 불가능하였습니다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2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5E62241C-61C4-4E02-9E6E-FFA30C27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65" y="849865"/>
            <a:ext cx="3031045" cy="1210775"/>
          </a:xfrm>
        </p:spPr>
        <p:txBody>
          <a:bodyPr/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목차 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44915" y="2481942"/>
            <a:ext cx="355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ko-KR" altLang="en-US" sz="3600" b="1" dirty="0" smtClean="0"/>
              <a:t>문제</a:t>
            </a:r>
            <a:endParaRPr lang="en-US" altLang="ko-KR" sz="3600" b="1" dirty="0" smtClean="0"/>
          </a:p>
          <a:p>
            <a:endParaRPr lang="en-US" altLang="ko-KR" sz="3600" b="1" dirty="0"/>
          </a:p>
          <a:p>
            <a:endParaRPr lang="en-US" altLang="ko-KR" sz="3600" b="1" dirty="0" smtClean="0"/>
          </a:p>
          <a:p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데이터 확인</a:t>
            </a:r>
            <a:endParaRPr lang="en-US" altLang="ko-KR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3600" b="1" dirty="0"/>
          </a:p>
        </p:txBody>
      </p:sp>
      <p:sp>
        <p:nvSpPr>
          <p:cNvPr id="6" name="직사각형 5"/>
          <p:cNvSpPr/>
          <p:nvPr/>
        </p:nvSpPr>
        <p:spPr>
          <a:xfrm>
            <a:off x="6662057" y="2481942"/>
            <a:ext cx="4484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3. </a:t>
            </a:r>
            <a:r>
              <a:rPr lang="ko-KR" altLang="en-US" sz="3600" b="1" dirty="0" smtClean="0"/>
              <a:t>분석 기법</a:t>
            </a:r>
            <a:endParaRPr lang="en-US" altLang="ko-KR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en-US" altLang="ko-KR" sz="3600" b="1" dirty="0" smtClean="0"/>
              <a:t>4. </a:t>
            </a:r>
            <a:r>
              <a:rPr lang="ko-KR" altLang="en-US" sz="3600" b="1" dirty="0" smtClean="0"/>
              <a:t>한계점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6840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E3155CB0-054D-4100-BEA6-9BB5A1CFB8E5}"/>
              </a:ext>
            </a:extLst>
          </p:cNvPr>
          <p:cNvSpPr txBox="1">
            <a:spLocks/>
          </p:cNvSpPr>
          <p:nvPr/>
        </p:nvSpPr>
        <p:spPr>
          <a:xfrm>
            <a:off x="243835" y="722328"/>
            <a:ext cx="10789922" cy="1145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n-lt"/>
              </a:rPr>
              <a:t>[ </a:t>
            </a:r>
            <a:r>
              <a:rPr lang="ko-KR" altLang="en-US" sz="3200" b="1" dirty="0" smtClean="0">
                <a:latin typeface="+mn-lt"/>
              </a:rPr>
              <a:t>문제</a:t>
            </a:r>
            <a:r>
              <a:rPr lang="en-US" altLang="ko-KR" sz="3200" b="1" dirty="0" smtClean="0">
                <a:latin typeface="+mn-lt"/>
              </a:rPr>
              <a:t>: A-1. </a:t>
            </a:r>
            <a:r>
              <a:rPr lang="ko-KR" altLang="en-US" sz="3200" b="1" dirty="0" smtClean="0">
                <a:latin typeface="+mn-lt"/>
              </a:rPr>
              <a:t>양</a:t>
            </a:r>
            <a:r>
              <a:rPr lang="en-US" altLang="ko-KR" sz="3200" b="1" dirty="0" smtClean="0">
                <a:latin typeface="+mn-lt"/>
              </a:rPr>
              <a:t>/</a:t>
            </a:r>
            <a:r>
              <a:rPr lang="ko-KR" altLang="en-US" sz="3200" b="1" dirty="0" smtClean="0">
                <a:latin typeface="+mn-lt"/>
              </a:rPr>
              <a:t>불량 예측 모델 개발 </a:t>
            </a:r>
            <a:r>
              <a:rPr lang="en-US" altLang="ko-KR" sz="3200" b="1" dirty="0" smtClean="0">
                <a:latin typeface="+mn-lt"/>
              </a:rPr>
              <a:t>]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465" y="1557882"/>
            <a:ext cx="1052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트레이닝 </a:t>
            </a:r>
            <a:r>
              <a:rPr lang="ko-KR" altLang="en-US" dirty="0" err="1" smtClean="0"/>
              <a:t>데이터셋으로</a:t>
            </a:r>
            <a:r>
              <a:rPr lang="ko-KR" altLang="en-US" dirty="0" smtClean="0"/>
              <a:t> 예측 모델을 </a:t>
            </a:r>
            <a:r>
              <a:rPr lang="en-US" altLang="ko-KR" dirty="0" smtClean="0"/>
              <a:t>training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모델을 평가하기 위해 적합한 </a:t>
            </a:r>
            <a:r>
              <a:rPr lang="en-US" altLang="ko-KR" dirty="0" smtClean="0"/>
              <a:t>metric</a:t>
            </a:r>
            <a:r>
              <a:rPr lang="ko-KR" altLang="en-US" dirty="0" smtClean="0"/>
              <a:t>을 선정하고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해당 </a:t>
            </a:r>
            <a:r>
              <a:rPr lang="en-US" altLang="ko-KR" dirty="0" smtClean="0"/>
              <a:t>metric </a:t>
            </a:r>
            <a:r>
              <a:rPr lang="ko-KR" altLang="en-US" dirty="0" smtClean="0"/>
              <a:t>기반의 예측 모델을 적용하여 모델의 성능을 평가하라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E3155CB0-054D-4100-BEA6-9BB5A1CFB8E5}"/>
              </a:ext>
            </a:extLst>
          </p:cNvPr>
          <p:cNvSpPr txBox="1">
            <a:spLocks/>
          </p:cNvSpPr>
          <p:nvPr/>
        </p:nvSpPr>
        <p:spPr>
          <a:xfrm>
            <a:off x="313507" y="2507586"/>
            <a:ext cx="10789922" cy="1145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n-lt"/>
              </a:rPr>
              <a:t>[ </a:t>
            </a:r>
            <a:r>
              <a:rPr lang="ko-KR" altLang="en-US" sz="3200" b="1" dirty="0" smtClean="0">
                <a:latin typeface="+mn-lt"/>
              </a:rPr>
              <a:t>문제</a:t>
            </a:r>
            <a:r>
              <a:rPr lang="en-US" altLang="ko-KR" sz="3200" b="1" dirty="0" smtClean="0">
                <a:latin typeface="+mn-lt"/>
              </a:rPr>
              <a:t>: A-2. </a:t>
            </a:r>
            <a:r>
              <a:rPr lang="ko-KR" altLang="en-US" sz="3200" b="1" dirty="0" smtClean="0">
                <a:latin typeface="+mn-lt"/>
              </a:rPr>
              <a:t>양</a:t>
            </a:r>
            <a:r>
              <a:rPr lang="en-US" altLang="ko-KR" sz="3200" b="1" dirty="0" smtClean="0">
                <a:latin typeface="+mn-lt"/>
              </a:rPr>
              <a:t>/</a:t>
            </a:r>
            <a:r>
              <a:rPr lang="ko-KR" altLang="en-US" sz="3200" b="1" dirty="0" smtClean="0">
                <a:latin typeface="+mn-lt"/>
              </a:rPr>
              <a:t>불량 예측 모델 정확도 모니터링 방안 </a:t>
            </a:r>
            <a:r>
              <a:rPr lang="en-US" altLang="ko-KR" sz="3200" b="1" dirty="0">
                <a:latin typeface="+mn-lt"/>
              </a:rPr>
              <a:t>]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E3155CB0-054D-4100-BEA6-9BB5A1CFB8E5}"/>
              </a:ext>
            </a:extLst>
          </p:cNvPr>
          <p:cNvSpPr txBox="1">
            <a:spLocks/>
          </p:cNvSpPr>
          <p:nvPr/>
        </p:nvSpPr>
        <p:spPr>
          <a:xfrm>
            <a:off x="374466" y="4453951"/>
            <a:ext cx="10789922" cy="1145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n-lt"/>
              </a:rPr>
              <a:t>[ </a:t>
            </a:r>
            <a:r>
              <a:rPr lang="ko-KR" altLang="en-US" sz="3200" b="1" dirty="0" smtClean="0">
                <a:latin typeface="+mn-lt"/>
              </a:rPr>
              <a:t>문제</a:t>
            </a:r>
            <a:r>
              <a:rPr lang="en-US" altLang="ko-KR" sz="3200" b="1" dirty="0" smtClean="0">
                <a:latin typeface="+mn-lt"/>
              </a:rPr>
              <a:t>: A-3. </a:t>
            </a:r>
            <a:r>
              <a:rPr lang="ko-KR" altLang="en-US" sz="3200" b="1" dirty="0" smtClean="0">
                <a:latin typeface="+mn-lt"/>
              </a:rPr>
              <a:t>양</a:t>
            </a:r>
            <a:r>
              <a:rPr lang="en-US" altLang="ko-KR" sz="3200" b="1" dirty="0" smtClean="0">
                <a:latin typeface="+mn-lt"/>
              </a:rPr>
              <a:t>/</a:t>
            </a:r>
            <a:r>
              <a:rPr lang="ko-KR" altLang="en-US" sz="3200" b="1" dirty="0" smtClean="0">
                <a:latin typeface="+mn-lt"/>
              </a:rPr>
              <a:t>불량 예측 모델 업데이트 방안 </a:t>
            </a:r>
            <a:r>
              <a:rPr lang="en-US" altLang="ko-KR" sz="3200" b="1" dirty="0">
                <a:latin typeface="+mn-lt"/>
              </a:rPr>
              <a:t>]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464" y="3460707"/>
            <a:ext cx="1052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일반적으로 한번 트레이닝 된 모델은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 변화하고 새로운 데이터가 들어오며 그 성능이 감소한다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</a:t>
            </a:r>
            <a:r>
              <a:rPr lang="ko-KR" altLang="en-US" dirty="0" err="1" smtClean="0"/>
              <a:t>모니터링하기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metric</a:t>
            </a:r>
            <a:r>
              <a:rPr lang="ko-KR" altLang="en-US" dirty="0" smtClean="0"/>
              <a:t>과 방안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정확도를 계산할 시간단위를 제시하고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구현하라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5095" y="5340808"/>
            <a:ext cx="1052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A-2 </a:t>
            </a:r>
            <a:r>
              <a:rPr lang="ko-KR" altLang="en-US" dirty="0" smtClean="0"/>
              <a:t>문제에서 제시한 방법에 따른 모델 성능 감소를 해소할 수 있는 지속적인 예측 모델 업데이트 방안을 고안하여 발표하라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4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507" y="82636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 확인 </a:t>
            </a:r>
            <a:endParaRPr lang="ko-KR" altLang="en-US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561700" y="1780041"/>
            <a:ext cx="5256032" cy="2501089"/>
            <a:chOff x="452437" y="1195700"/>
            <a:chExt cx="5256032" cy="250108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38" y="1195700"/>
              <a:ext cx="5256031" cy="25010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452437" y="1195700"/>
              <a:ext cx="1062853" cy="25010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83323" y="1225238"/>
            <a:ext cx="394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데이터의 변화 확인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278470" y="826369"/>
            <a:ext cx="5402171" cy="4370558"/>
            <a:chOff x="6278470" y="826368"/>
            <a:chExt cx="5402171" cy="5295397"/>
          </a:xfrm>
        </p:grpSpPr>
        <p:grpSp>
          <p:nvGrpSpPr>
            <p:cNvPr id="11" name="그룹 10"/>
            <p:cNvGrpSpPr/>
            <p:nvPr/>
          </p:nvGrpSpPr>
          <p:grpSpPr>
            <a:xfrm>
              <a:off x="6278470" y="826368"/>
              <a:ext cx="5402171" cy="5295397"/>
              <a:chOff x="6278470" y="1044878"/>
              <a:chExt cx="5402171" cy="5295397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6278470" y="1396430"/>
                <a:ext cx="5402171" cy="4943845"/>
                <a:chOff x="6278471" y="1195699"/>
                <a:chExt cx="5402171" cy="4943845"/>
              </a:xfrm>
            </p:grpSpPr>
            <p:pic>
              <p:nvPicPr>
                <p:cNvPr id="8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78471" y="1195699"/>
                  <a:ext cx="5402171" cy="4943845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" name="직사각형 8"/>
                <p:cNvSpPr/>
                <p:nvPr/>
              </p:nvSpPr>
              <p:spPr>
                <a:xfrm>
                  <a:off x="9150532" y="5214705"/>
                  <a:ext cx="2530110" cy="50596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9137469" y="1382071"/>
                  <a:ext cx="2543173" cy="39448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78470" y="1044878"/>
                <a:ext cx="5402171" cy="30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왼쪽으로 구부러진 화살표 11"/>
            <p:cNvSpPr/>
            <p:nvPr/>
          </p:nvSpPr>
          <p:spPr>
            <a:xfrm flipH="1">
              <a:off x="8497386" y="1163897"/>
              <a:ext cx="627017" cy="675365"/>
            </a:xfrm>
            <a:prstGeom prst="curved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70" y="5375320"/>
            <a:ext cx="5402171" cy="107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9150531" y="6047645"/>
            <a:ext cx="2530110" cy="4175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으로 구부러진 화살표 21"/>
          <p:cNvSpPr/>
          <p:nvPr/>
        </p:nvSpPr>
        <p:spPr>
          <a:xfrm flipH="1">
            <a:off x="8497384" y="4154904"/>
            <a:ext cx="627017" cy="557413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왼쪽으로 구부러진 화살표 22"/>
          <p:cNvSpPr/>
          <p:nvPr/>
        </p:nvSpPr>
        <p:spPr>
          <a:xfrm flipH="1">
            <a:off x="8497375" y="5768938"/>
            <a:ext cx="627017" cy="557413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700" y="4642409"/>
            <a:ext cx="345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공정 </a:t>
            </a:r>
            <a:r>
              <a:rPr lang="ko-KR" altLang="en-US" sz="2400" b="1" dirty="0" err="1" smtClean="0"/>
              <a:t>비가동</a:t>
            </a:r>
            <a:r>
              <a:rPr lang="ko-KR" altLang="en-US" sz="2400" b="1" dirty="0" smtClean="0"/>
              <a:t> 중</a:t>
            </a:r>
            <a:endParaRPr lang="en-US" altLang="ko-K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공정 가동 중</a:t>
            </a:r>
            <a:endParaRPr lang="en-US" altLang="ko-K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공정 완료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불</a:t>
            </a:r>
            <a:r>
              <a:rPr lang="ko-KR" altLang="en-US" sz="2400" b="1" dirty="0"/>
              <a:t>량</a:t>
            </a:r>
            <a:r>
              <a:rPr lang="ko-KR" altLang="en-US" sz="2400" b="1" dirty="0" smtClean="0"/>
              <a:t>품</a:t>
            </a:r>
            <a:endParaRPr lang="en-US" altLang="ko-K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공정 완료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양품</a:t>
            </a:r>
            <a:r>
              <a:rPr lang="en-US" altLang="ko-KR" sz="2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47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3323" y="122523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) values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69" y="1703070"/>
            <a:ext cx="3762375" cy="491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363" y="1579245"/>
            <a:ext cx="5485176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92332" y="3407643"/>
            <a:ext cx="3736112" cy="197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6069" y="6290180"/>
            <a:ext cx="392022" cy="327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  <a:endCxn id="2052" idx="1"/>
          </p:cNvCxnSpPr>
          <p:nvPr/>
        </p:nvCxnSpPr>
        <p:spPr>
          <a:xfrm flipV="1">
            <a:off x="1058091" y="4574374"/>
            <a:ext cx="4092273" cy="18797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47"/>
          <a:stretch/>
        </p:blipFill>
        <p:spPr bwMode="auto">
          <a:xfrm>
            <a:off x="5150364" y="4455311"/>
            <a:ext cx="205796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2" r="12527"/>
          <a:stretch/>
        </p:blipFill>
        <p:spPr bwMode="auto">
          <a:xfrm>
            <a:off x="5150363" y="5367959"/>
            <a:ext cx="6215309" cy="29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150364" y="4841927"/>
            <a:ext cx="4766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“d1”~”d14”, “d38”~”d90” </a:t>
            </a:r>
            <a:r>
              <a:rPr lang="ko-KR" altLang="en-US" sz="2000" b="1" dirty="0" smtClean="0"/>
              <a:t>제외</a:t>
            </a:r>
            <a:endParaRPr lang="ko-KR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150363" y="5875336"/>
            <a:ext cx="476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“d15” ~ “d37”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3507" y="82636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 확인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95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3" y="1594570"/>
            <a:ext cx="11229975" cy="4323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3323" y="1225238"/>
            <a:ext cx="657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3 ) </a:t>
            </a:r>
            <a:r>
              <a:rPr lang="ko-KR" altLang="en-US" dirty="0" smtClean="0"/>
              <a:t>최종 데이터 </a:t>
            </a:r>
            <a:r>
              <a:rPr lang="en-US" altLang="ko-KR" dirty="0" smtClean="0"/>
              <a:t>: 430156 rows * 30 columns 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507" y="82636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 확인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507" y="82636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분석 기법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323" y="1225238"/>
            <a:ext cx="45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1 ) Multinomial Classification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4" y="1753109"/>
            <a:ext cx="3040379" cy="28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531323" y="2112948"/>
            <a:ext cx="2985749" cy="1480122"/>
            <a:chOff x="3893343" y="2123552"/>
            <a:chExt cx="2985749" cy="1480122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3893343" y="2308218"/>
              <a:ext cx="4957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3893343" y="2682687"/>
              <a:ext cx="4957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3893343" y="3035384"/>
              <a:ext cx="4957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893343" y="3401144"/>
              <a:ext cx="4957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96006" y="2123552"/>
              <a:ext cx="238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공정 </a:t>
              </a:r>
              <a:r>
                <a:rPr lang="ko-KR" altLang="en-US" dirty="0" err="1" smtClean="0"/>
                <a:t>비가동중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96006" y="2510527"/>
              <a:ext cx="238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공정 </a:t>
              </a:r>
              <a:r>
                <a:rPr lang="ko-KR" altLang="en-US" dirty="0" err="1" smtClean="0"/>
                <a:t>가동중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96006" y="3234342"/>
              <a:ext cx="238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공정 완료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양품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96006" y="2894151"/>
              <a:ext cx="238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공정 완료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불량품</a:t>
              </a:r>
              <a:endParaRPr lang="ko-KR" altLang="en-US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3" y="2081346"/>
            <a:ext cx="3048000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6109846" y="1674971"/>
            <a:ext cx="1205354" cy="1928703"/>
            <a:chOff x="6561161" y="1674971"/>
            <a:chExt cx="1205354" cy="1928703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6561161" y="2308218"/>
              <a:ext cx="4957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6561161" y="2682687"/>
              <a:ext cx="4957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6561161" y="3035384"/>
              <a:ext cx="4957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561161" y="3401144"/>
              <a:ext cx="4957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182601" y="2117145"/>
              <a:ext cx="58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82601" y="2486477"/>
              <a:ext cx="58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82601" y="3234342"/>
              <a:ext cx="58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82601" y="2894151"/>
              <a:ext cx="58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95604" y="1674971"/>
              <a:ext cx="62898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mtClean="0">
                  <a:ln w="3175">
                    <a:solidFill>
                      <a:schemeClr val="tx1"/>
                    </a:solidFill>
                  </a:ln>
                </a:rPr>
                <a:t>Y</a:t>
              </a:r>
              <a:r>
                <a:rPr lang="ko-KR" altLang="en-US" dirty="0" smtClean="0">
                  <a:ln w="3175">
                    <a:solidFill>
                      <a:schemeClr val="tx1"/>
                    </a:solidFill>
                  </a:ln>
                </a:rPr>
                <a:t>값</a:t>
              </a:r>
              <a:endParaRPr lang="ko-KR" altLang="en-US" dirty="0">
                <a:ln w="3175">
                  <a:solidFill>
                    <a:schemeClr val="tx1"/>
                  </a:solidFill>
                </a:ln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AFEF2A27-3583-4EA1-9C1D-0F83C8D4A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92" y="3782529"/>
            <a:ext cx="6652837" cy="2796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4DA6B379-5B3E-4A59-80BF-A60253068E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000"/>
          <a:stretch/>
        </p:blipFill>
        <p:spPr>
          <a:xfrm>
            <a:off x="7476565" y="2035080"/>
            <a:ext cx="4715435" cy="1355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" name="그룹 27"/>
          <p:cNvGrpSpPr/>
          <p:nvPr/>
        </p:nvGrpSpPr>
        <p:grpSpPr>
          <a:xfrm>
            <a:off x="8227358" y="3603674"/>
            <a:ext cx="3213847" cy="2992605"/>
            <a:chOff x="8227358" y="3603674"/>
            <a:chExt cx="3213847" cy="2992605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7B4BE117-8840-4D40-90BC-FA2587719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27358" y="3603674"/>
              <a:ext cx="3213847" cy="29926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5" name="직사각형 34"/>
            <p:cNvSpPr/>
            <p:nvPr/>
          </p:nvSpPr>
          <p:spPr>
            <a:xfrm>
              <a:off x="8227358" y="6270171"/>
              <a:ext cx="3213847" cy="3091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59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1" y="1941224"/>
            <a:ext cx="2907711" cy="269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3507" y="82636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분석 기법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323" y="1225238"/>
            <a:ext cx="275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2 ) Logistic Regression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736822" y="2228851"/>
            <a:ext cx="2907711" cy="4352287"/>
            <a:chOff x="736822" y="2228851"/>
            <a:chExt cx="2907711" cy="435228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2" y="2228851"/>
              <a:ext cx="2907711" cy="43522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736822" y="6330589"/>
              <a:ext cx="2907710" cy="2505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36821" y="1594570"/>
            <a:ext cx="275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양품</a:t>
            </a:r>
            <a:endParaRPr lang="ko-KR" altLang="en-US" b="1" dirty="0"/>
          </a:p>
        </p:txBody>
      </p:sp>
      <p:sp>
        <p:nvSpPr>
          <p:cNvPr id="2" name="오른쪽 중괄호 1"/>
          <p:cNvSpPr/>
          <p:nvPr/>
        </p:nvSpPr>
        <p:spPr>
          <a:xfrm>
            <a:off x="3644533" y="2228851"/>
            <a:ext cx="1175661" cy="4101738"/>
          </a:xfrm>
          <a:prstGeom prst="rightBrace">
            <a:avLst>
              <a:gd name="adj1" fmla="val 8333"/>
              <a:gd name="adj2" fmla="val 5063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079575" y="4079665"/>
            <a:ext cx="119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로 대체</a:t>
            </a:r>
            <a:endParaRPr lang="ko-KR" altLang="en-US" sz="2000" b="1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AFEF2A27-3583-4EA1-9C1D-0F83C8D4A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534" y="1011034"/>
            <a:ext cx="6652837" cy="2796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C9020D27-2AA4-4F06-B46F-C969FB577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662" y="4079665"/>
            <a:ext cx="3280731" cy="2700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직사각형 33"/>
          <p:cNvSpPr/>
          <p:nvPr/>
        </p:nvSpPr>
        <p:spPr>
          <a:xfrm>
            <a:off x="8792249" y="4079665"/>
            <a:ext cx="952641" cy="2501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507" y="82636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분석 기법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323" y="1225238"/>
            <a:ext cx="45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) Logistic Regression</a:t>
            </a:r>
            <a:r>
              <a:rPr lang="ko-KR" altLang="en-US" dirty="0" smtClean="0"/>
              <a:t> 모델 검증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6821" y="1571892"/>
            <a:ext cx="275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  <a:defRPr b="1"/>
            </a:lvl1pPr>
          </a:lstStyle>
          <a:p>
            <a:r>
              <a:rPr lang="en-US" altLang="ko-KR" dirty="0" smtClean="0"/>
              <a:t>7 : 3 = train : test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57D0437-B72C-4B92-9D73-38693DFE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1" y="2058790"/>
            <a:ext cx="5422024" cy="4497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736821" y="6265917"/>
            <a:ext cx="1986492" cy="290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286</Words>
  <Application>Microsoft Office PowerPoint</Application>
  <PresentationFormat>사용자 지정</PresentationFormat>
  <Paragraphs>53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Miners</vt:lpstr>
      <vt:lpstr>[ 목차 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재현</dc:creator>
  <cp:lastModifiedBy>박소희</cp:lastModifiedBy>
  <cp:revision>51</cp:revision>
  <dcterms:created xsi:type="dcterms:W3CDTF">2019-12-20T07:12:28Z</dcterms:created>
  <dcterms:modified xsi:type="dcterms:W3CDTF">2020-01-17T22:16:45Z</dcterms:modified>
</cp:coreProperties>
</file>