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803.03635" TargetMode="External"/><Relationship Id="rId3" Type="http://schemas.openxmlformats.org/officeDocument/2006/relationships/hyperlink" Target="https://www.youtube.com/watch?v=s7DqRZVvRiQ&amp;t=773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rain-a-neural-network-on-multi-gpu-with-tensorflow-42fa5f51b8af" TargetMode="External"/><Relationship Id="rId3" Type="http://schemas.openxmlformats.org/officeDocument/2006/relationships/hyperlink" Target="https://docs.nvidia.com/gameworks/content/developertools/desktop/analysis/report/cudaexperiments/kernellevel/achievedoccupancy.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3f316c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d3f316c7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5066e728b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5066e728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5066e728b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5066e728b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5066e728b_4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5066e728b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5066e728b_4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5066e728b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5066e728b_4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5066e728b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5066e728b_4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5066e728b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5066e728b_4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5066e728b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plans were also to be Using Elephas for Spark should we need further </a:t>
            </a:r>
            <a:r>
              <a:rPr lang="en"/>
              <a:t>acceleration</a:t>
            </a:r>
            <a:r>
              <a:rPr lang="en"/>
              <a:t> in the training</a:t>
            </a:r>
            <a:endParaRPr/>
          </a:p>
          <a:p>
            <a:pPr indent="-298450" lvl="0" marL="457200" rtl="0" algn="l">
              <a:spcBef>
                <a:spcPts val="0"/>
              </a:spcBef>
              <a:spcAft>
                <a:spcPts val="0"/>
              </a:spcAft>
              <a:buSzPts val="1100"/>
              <a:buChar char="+"/>
            </a:pPr>
            <a:r>
              <a:rPr lang="en"/>
              <a:t>Data was stored as TF Tensors in order to gain memory + speed up when loading the data in tensorflow (TF Record is the native data format).</a:t>
            </a:r>
            <a:endParaRPr/>
          </a:p>
          <a:p>
            <a:pPr indent="-298450" lvl="0" marL="457200" rtl="0" algn="l">
              <a:spcBef>
                <a:spcPts val="0"/>
              </a:spcBef>
              <a:spcAft>
                <a:spcPts val="0"/>
              </a:spcAft>
              <a:buSzPts val="1100"/>
              <a:buChar char="+"/>
            </a:pPr>
            <a:r>
              <a:rPr lang="en"/>
              <a:t>1024 folders of 1024 images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5066e728b_4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5066e728b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plans were also to be Using Elephas for Spark should we need further acceleration in the training</a:t>
            </a:r>
            <a:endParaRPr/>
          </a:p>
          <a:p>
            <a:pPr indent="-298450" lvl="0" marL="457200" rtl="0" algn="l">
              <a:spcBef>
                <a:spcPts val="0"/>
              </a:spcBef>
              <a:spcAft>
                <a:spcPts val="0"/>
              </a:spcAft>
              <a:buSzPts val="1100"/>
              <a:buChar char="+"/>
            </a:pPr>
            <a:r>
              <a:rPr lang="en"/>
              <a:t>Data was stored as TF Tensors in order to gain memory + speed up when loading the data in tensorflow (TF Record is the native data format).</a:t>
            </a:r>
            <a:endParaRPr/>
          </a:p>
          <a:p>
            <a:pPr indent="-298450" lvl="0" marL="457200" rtl="0" algn="l">
              <a:spcBef>
                <a:spcPts val="0"/>
              </a:spcBef>
              <a:spcAft>
                <a:spcPts val="0"/>
              </a:spcAft>
              <a:buSzPts val="1100"/>
              <a:buChar char="+"/>
            </a:pPr>
            <a:r>
              <a:rPr lang="en"/>
              <a:t>1024 folders of 1024 images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5066e728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5066e72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28571"/>
              </a:lnSpc>
              <a:spcBef>
                <a:spcPts val="0"/>
              </a:spcBef>
              <a:spcAft>
                <a:spcPts val="0"/>
              </a:spcAft>
              <a:buSzPts val="1100"/>
              <a:buChar char="+"/>
            </a:pPr>
            <a:r>
              <a:rPr lang="en" sz="1600">
                <a:solidFill>
                  <a:schemeClr val="dk1"/>
                </a:solidFill>
              </a:rPr>
              <a:t>Advantage: effective speed-up = theoretical speed-up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5066e728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5066e728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3f316c7f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3f316c7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highlight>
                  <a:srgbClr val="FFFFFF"/>
                </a:highlight>
              </a:rPr>
              <a:t>Overview: the Lottery Ticket Hypothesis (LTH)</a:t>
            </a:r>
            <a:endParaRPr b="1" sz="17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Our project is based on the paper: </a:t>
            </a:r>
            <a:r>
              <a:rPr lang="en" sz="1200">
                <a:solidFill>
                  <a:schemeClr val="hlink"/>
                </a:solidFill>
                <a:highlight>
                  <a:srgbClr val="FFFFFF"/>
                </a:highlight>
                <a:uFill>
                  <a:noFill/>
                </a:uFill>
                <a:hlinkClick r:id="rId2"/>
              </a:rPr>
              <a:t>The Lottery Ticket Hypothesis: Finding Sparse, Trainable Neural Networks</a:t>
            </a:r>
            <a:r>
              <a:rPr lang="en" sz="1200">
                <a:solidFill>
                  <a:srgbClr val="24292E"/>
                </a:solidFill>
                <a:highlight>
                  <a:srgbClr val="FFFFFF"/>
                </a:highlight>
              </a:rPr>
              <a:t> by Jonathan Frankle and Michael Carbin. The Lottery Ticket Hypothesis (LTH) builds on the notion of network pruning. The idea is to reduce the extent [of a neural network] by removing superfluous or unwanted parts. Network pruning is used to reduce the storage costs and computational requirements of dealing with the network.</a:t>
            </a:r>
            <a:endParaRPr sz="12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The basic idea of the LTH is the following. Initially, we begin with a Neural Network where each connection has been set to a random weight. We the train the Neural Network and remove the superfluous structure. Here, we focus on pruning weights: this is called sparse pruning. We look at the magnitude of the weights and we prune the weights with the lowest magnitude. We then reset the remaining weights to their initial value - or to their value at a given epoch - and we retrain the sparse subnetwork. It’s important to reset the weights to their original value or to a value they took during training and not to random values.</a:t>
            </a:r>
            <a:endParaRPr sz="12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Once we have pruned the Neural Network, we have damaged the function that we have learnt. We thus perform some fine tuning (further training).</a:t>
            </a:r>
            <a:endParaRPr sz="12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We then arrive at networks that are 15% to 1% of their original size. Those sub-networks require fewer iterations to learn and they match the accuracy of the original network.</a:t>
            </a:r>
            <a:endParaRPr sz="12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There is a great talk by Jonathan Frankle at ICLR2019 that summarises these ideas: </a:t>
            </a:r>
            <a:r>
              <a:rPr lang="en" sz="1200">
                <a:solidFill>
                  <a:schemeClr val="hlink"/>
                </a:solidFill>
                <a:highlight>
                  <a:srgbClr val="FFFFFF"/>
                </a:highlight>
                <a:uFill>
                  <a:noFill/>
                </a:uFill>
                <a:hlinkClick r:id="rId3"/>
              </a:rPr>
              <a:t>J. Frankle &amp; M. Carbin: The Lottery Ticket Hypothesis: Finding Sparse, Trainable Neural Networks</a:t>
            </a:r>
            <a:r>
              <a:rPr lang="en" sz="1200">
                <a:solidFill>
                  <a:srgbClr val="24292E"/>
                </a:solidFill>
                <a:highlight>
                  <a:srgbClr val="FFFFFF"/>
                </a:highlight>
              </a:rPr>
              <a:t>.</a:t>
            </a:r>
            <a:endParaRPr sz="12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We have two loops to parallelize: we first need to study different possible thresholds for our masks (a bigger threshold means that we throw away more weights). We also need to decide on the epoch N which we will use as our baseline when we reset the weights of our subnetwork.</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Note that it is also possible to do the pruning procedure iteratively: this is called Iterative Magnitude Pruning in the paper.</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The original paper only provides experiments for MNIST and CIFAR-10, which are relatively small datasets.</a:t>
            </a:r>
            <a:endParaRPr sz="1200">
              <a:solidFill>
                <a:srgbClr val="24292E"/>
              </a:solidFill>
              <a:highlight>
                <a:srgbClr val="FFFFFF"/>
              </a:highlight>
            </a:endParaRPr>
          </a:p>
          <a:p>
            <a:pPr indent="0" lvl="0" marL="0" rtl="0" algn="l">
              <a:lnSpc>
                <a:spcPct val="115000"/>
              </a:lnSpc>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5066e728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5066e728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50b5ea0e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50b5ea0e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50b5ea0e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50b5ea0e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3f316c7fb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3f316c7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3f316c7fb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3f316c7f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5066e728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5066e728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5066e728b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5066e728b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066e728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066e728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4292E"/>
                </a:solidFill>
                <a:highlight>
                  <a:srgbClr val="FFFFFF"/>
                </a:highlight>
              </a:rPr>
              <a:t>We use 20 worker nodes. Each worker needs to do several late resetting for the particular structure found after masking. Afterwards, there is no communication between the worker nodes. The communication time at the beginning is negligible compared to training time. The computation time per epoch is 4.5 minutes at best. We have 350 epochs, and perform 5 late resetting. Thus we achieve a run time of 131 h 15 min at best per worker node. This corresponds to a speed up of 20.</a:t>
            </a:r>
            <a:endParaRPr sz="1200">
              <a:solidFill>
                <a:srgbClr val="24292E"/>
              </a:solidFill>
              <a:highlight>
                <a:srgbClr val="FFFFFF"/>
              </a:highlight>
            </a:endParaRPr>
          </a:p>
          <a:p>
            <a:pPr indent="0" lvl="0" marL="0" marR="38100" rtl="0" algn="l">
              <a:spcBef>
                <a:spcPts val="1800"/>
              </a:spcBef>
              <a:spcAft>
                <a:spcPts val="0"/>
              </a:spcAft>
              <a:buNone/>
            </a:pPr>
            <a:r>
              <a:rPr b="1" lang="en" sz="1200">
                <a:solidFill>
                  <a:srgbClr val="24292E"/>
                </a:solidFill>
                <a:highlight>
                  <a:srgbClr val="FFFFFF"/>
                </a:highlight>
              </a:rPr>
              <a:t>Amdahl Law (1967)</a:t>
            </a:r>
            <a:endParaRPr b="1"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Parallel execution Speed-up and Efficiency for a given problem size and a number of processors are given by:</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In our case S=20 and E=1.</a:t>
            </a:r>
            <a:endParaRPr sz="1200">
              <a:solidFill>
                <a:srgbClr val="24292E"/>
              </a:solidFill>
              <a:highlight>
                <a:srgbClr val="FFFFFF"/>
              </a:highlight>
            </a:endParaRPr>
          </a:p>
          <a:p>
            <a:pPr indent="0" lvl="0" marL="0" marR="38100" rtl="0" algn="l">
              <a:spcBef>
                <a:spcPts val="1800"/>
              </a:spcBef>
              <a:spcAft>
                <a:spcPts val="0"/>
              </a:spcAft>
              <a:buNone/>
            </a:pPr>
            <a:r>
              <a:rPr b="1" lang="en" sz="1700">
                <a:solidFill>
                  <a:srgbClr val="24292E"/>
                </a:solidFill>
                <a:highlight>
                  <a:srgbClr val="FFFFFF"/>
                </a:highlight>
              </a:rPr>
              <a:t>CPU and GPU training</a:t>
            </a:r>
            <a:endParaRPr b="1" sz="17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We use the following link to train on multiple GPUs: </a:t>
            </a:r>
            <a:r>
              <a:rPr lang="en" sz="1200">
                <a:solidFill>
                  <a:schemeClr val="hlink"/>
                </a:solidFill>
                <a:highlight>
                  <a:srgbClr val="FFFFFF"/>
                </a:highlight>
                <a:uFill>
                  <a:noFill/>
                </a:uFill>
                <a:hlinkClick r:id="rId2"/>
              </a:rPr>
              <a:t>https://towardsdatascience.com/train-a-neural-network-on-multi-gpu-with-tensorflow-42fa5f51b8af</a:t>
            </a:r>
            <a:r>
              <a:rPr lang="en" sz="1200">
                <a:solidFill>
                  <a:srgbClr val="24292E"/>
                </a:solidFill>
                <a:highlight>
                  <a:srgbClr val="FFFFFF"/>
                </a:highlight>
              </a:rPr>
              <a:t>.</a:t>
            </a:r>
            <a:endParaRPr sz="1200">
              <a:solidFill>
                <a:srgbClr val="24292E"/>
              </a:solidFill>
              <a:highlight>
                <a:srgbClr val="FFFFFF"/>
              </a:highlight>
            </a:endParaRPr>
          </a:p>
          <a:p>
            <a:pPr indent="0" lvl="0" marL="0" rtl="0" algn="l">
              <a:spcBef>
                <a:spcPts val="1200"/>
              </a:spcBef>
              <a:spcAft>
                <a:spcPts val="0"/>
              </a:spcAft>
              <a:buNone/>
            </a:pPr>
            <a:r>
              <a:rPr lang="en" sz="1000">
                <a:solidFill>
                  <a:srgbClr val="24292E"/>
                </a:solidFill>
                <a:latin typeface="Courier New"/>
                <a:ea typeface="Courier New"/>
                <a:cs typeface="Courier New"/>
                <a:sym typeface="Courier New"/>
              </a:rPr>
              <a:t>tf.distribute.Strategy</a:t>
            </a:r>
            <a:endParaRPr sz="1000">
              <a:solidFill>
                <a:srgbClr val="24292E"/>
              </a:solidFill>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000">
              <a:solidFill>
                <a:srgbClr val="24292E"/>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solidFill>
                  <a:srgbClr val="24292E"/>
                </a:solidFill>
                <a:highlight>
                  <a:srgbClr val="FFFFFF"/>
                </a:highlight>
              </a:rPr>
              <a:t>is a TensorFlow API to distribute training across multiple GPU. We use the mirrored stratedy which send splits the batches and sends them to the four different GPUs.</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We bring down the time with GPUs:</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With 4 GPUs and a batch size of 96:</a:t>
            </a:r>
            <a:endParaRPr sz="1200">
              <a:solidFill>
                <a:srgbClr val="24292E"/>
              </a:solidFill>
              <a:highlight>
                <a:srgbClr val="FFFFFF"/>
              </a:highlight>
            </a:endParaRPr>
          </a:p>
          <a:p>
            <a:pPr indent="0" lvl="0" marL="0" marR="38100" rtl="0" algn="l">
              <a:spcBef>
                <a:spcPts val="1800"/>
              </a:spcBef>
              <a:spcAft>
                <a:spcPts val="0"/>
              </a:spcAft>
              <a:buNone/>
            </a:pPr>
            <a:r>
              <a:rPr b="1" lang="en" sz="1700">
                <a:solidFill>
                  <a:srgbClr val="24292E"/>
                </a:solidFill>
                <a:highlight>
                  <a:srgbClr val="FFFFFF"/>
                </a:highlight>
              </a:rPr>
              <a:t>GPU occupancy</a:t>
            </a:r>
            <a:endParaRPr b="1" sz="170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 A CUDA device's hardware implementation groups adjacent threads within a block into warps. A warp is active from the time its threads begin executing to the time when all threads in the warp have exited from the kernel. Occupancy is the ratio of active warps on an SM to the maximum number of active warps supported by the SM. Occupancy varies over time as warps begin and end, and can be different for each SM. "</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Source: </a:t>
            </a:r>
            <a:r>
              <a:rPr lang="en" sz="1200">
                <a:solidFill>
                  <a:schemeClr val="hlink"/>
                </a:solidFill>
                <a:highlight>
                  <a:srgbClr val="FFFFFF"/>
                </a:highlight>
                <a:uFill>
                  <a:noFill/>
                </a:uFill>
                <a:hlinkClick r:id="rId3"/>
              </a:rPr>
              <a:t>https://docs.nvidia.com/gameworks/content/developertools/desktop/analysis/report/cudaexperiments/kernellevel/achievedoccupancy.htm</a:t>
            </a:r>
            <a:endParaRPr sz="1200">
              <a:solidFill>
                <a:schemeClr val="hlink"/>
              </a:solidFill>
              <a:highlight>
                <a:srgbClr val="FFFFFF"/>
              </a:highlight>
            </a:endParaRPr>
          </a:p>
          <a:p>
            <a:pPr indent="0" lvl="0" marL="0" marR="38100" rtl="0" algn="l">
              <a:spcBef>
                <a:spcPts val="1800"/>
              </a:spcBef>
              <a:spcAft>
                <a:spcPts val="0"/>
              </a:spcAft>
              <a:buNone/>
            </a:pPr>
            <a:r>
              <a:rPr b="1" lang="en" sz="1650">
                <a:solidFill>
                  <a:srgbClr val="24292E"/>
                </a:solidFill>
                <a:highlight>
                  <a:srgbClr val="FFFFFF"/>
                </a:highlight>
              </a:rPr>
              <a:t>Increasing the GPU occupancy</a:t>
            </a:r>
            <a:endParaRPr b="1" sz="1650">
              <a:solidFill>
                <a:srgbClr val="24292E"/>
              </a:solidFill>
              <a:highlight>
                <a:srgbClr val="FFFFFF"/>
              </a:highlight>
            </a:endParaRPr>
          </a:p>
          <a:p>
            <a:pPr indent="0" lvl="0" marL="0" rtl="0" algn="just">
              <a:lnSpc>
                <a:spcPct val="115000"/>
              </a:lnSpc>
              <a:spcBef>
                <a:spcPts val="1200"/>
              </a:spcBef>
              <a:spcAft>
                <a:spcPts val="0"/>
              </a:spcAft>
              <a:buNone/>
            </a:pPr>
            <a:r>
              <a:rPr lang="en" sz="1200">
                <a:solidFill>
                  <a:srgbClr val="24292E"/>
                </a:solidFill>
                <a:highlight>
                  <a:srgbClr val="FFFFFF"/>
                </a:highlight>
              </a:rPr>
              <a:t>We see that initially, the GPU occupancy is 0%. At this stage, the bottleneck of our architecture was the preprocessing, which prevented our GPUs from efficiently accessing the data. Besides, we couldn't do the batching before the mapping because of the inconsistencies of size in ImageNet. The first step we took to adress this issue was to transform the data to shapes of (64, 64). With image sizes of (64, 64), one epoch runs for 15 mins while for shapes of (224, 224) one epoch took 1h. Need to do some preprocessing here.After resolving the preprocessing issues, we manageed to increase the GPU occupancy:</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Finally, we were able to reach 100% GPU occupancy.</a:t>
            </a:r>
            <a:endParaRPr sz="1200">
              <a:solidFill>
                <a:srgbClr val="24292E"/>
              </a:solidFill>
              <a:highlight>
                <a:srgbClr val="FFFFFF"/>
              </a:highlight>
            </a:endParaRPr>
          </a:p>
          <a:p>
            <a:pPr indent="0" lvl="0" marL="0" marR="38100" rtl="0" algn="l">
              <a:spcBef>
                <a:spcPts val="1800"/>
              </a:spcBef>
              <a:spcAft>
                <a:spcPts val="0"/>
              </a:spcAft>
              <a:buNone/>
            </a:pPr>
            <a:r>
              <a:rPr b="1" lang="en" sz="1700">
                <a:solidFill>
                  <a:srgbClr val="24292E"/>
                </a:solidFill>
                <a:highlight>
                  <a:srgbClr val="FFFFFF"/>
                </a:highlight>
              </a:rPr>
              <a:t>Spark for offline processing of the data</a:t>
            </a:r>
            <a:endParaRPr b="1" sz="17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We reshaped the data as tf tensors before loading it.</a:t>
            </a:r>
            <a:endParaRPr sz="12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3f316c7f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3f316c7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f316c7fb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3f316c7f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50b5ea0ec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50b5ea0e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3f316c7fb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3f316c7f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066e728b_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066e728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Cover ">
  <p:cSld name="Harvard SEAS_Cover ">
    <p:spTree>
      <p:nvGrpSpPr>
        <p:cNvPr id="50" name="Shape 50"/>
        <p:cNvGrpSpPr/>
        <p:nvPr/>
      </p:nvGrpSpPr>
      <p:grpSpPr>
        <a:xfrm>
          <a:off x="0" y="0"/>
          <a:ext cx="0" cy="0"/>
          <a:chOff x="0" y="0"/>
          <a:chExt cx="0" cy="0"/>
        </a:xfrm>
      </p:grpSpPr>
      <p:sp>
        <p:nvSpPr>
          <p:cNvPr id="51" name="Google Shape;51;p13"/>
          <p:cNvSpPr/>
          <p:nvPr/>
        </p:nvSpPr>
        <p:spPr>
          <a:xfrm>
            <a:off x="0" y="240786"/>
            <a:ext cx="8507700" cy="49110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3"/>
          <p:cNvSpPr/>
          <p:nvPr/>
        </p:nvSpPr>
        <p:spPr>
          <a:xfrm>
            <a:off x="5541012" y="-11190"/>
            <a:ext cx="3603000" cy="12741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13"/>
          <p:cNvSpPr/>
          <p:nvPr/>
        </p:nvSpPr>
        <p:spPr>
          <a:xfrm>
            <a:off x="5541012" y="240300"/>
            <a:ext cx="2966700" cy="10227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 name="Google Shape;54;p13"/>
          <p:cNvPicPr preferRelativeResize="0"/>
          <p:nvPr/>
        </p:nvPicPr>
        <p:blipFill rotWithShape="1">
          <a:blip r:embed="rId2">
            <a:alphaModFix/>
          </a:blip>
          <a:srcRect b="0" l="0" r="0" t="0"/>
          <a:stretch/>
        </p:blipFill>
        <p:spPr>
          <a:xfrm>
            <a:off x="5800275" y="410022"/>
            <a:ext cx="2426500" cy="692266"/>
          </a:xfrm>
          <a:prstGeom prst="rect">
            <a:avLst/>
          </a:prstGeom>
          <a:noFill/>
          <a:ln>
            <a:noFill/>
          </a:ln>
        </p:spPr>
      </p:pic>
      <p:sp>
        <p:nvSpPr>
          <p:cNvPr id="55" name="Google Shape;55;p13"/>
          <p:cNvSpPr txBox="1"/>
          <p:nvPr>
            <p:ph idx="1" type="body"/>
          </p:nvPr>
        </p:nvSpPr>
        <p:spPr>
          <a:xfrm>
            <a:off x="665847" y="3439306"/>
            <a:ext cx="6654600" cy="11250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520"/>
              </a:spcBef>
              <a:spcAft>
                <a:spcPts val="0"/>
              </a:spcAft>
              <a:buClr>
                <a:srgbClr val="FFFFFF"/>
              </a:buClr>
              <a:buSzPts val="2600"/>
              <a:buFont typeface="Arial"/>
              <a:buNone/>
              <a:defRPr b="0" i="0" sz="2600" u="none" cap="none" strike="noStrike">
                <a:solidFill>
                  <a:srgbClr val="FFFFFF"/>
                </a:solidFill>
                <a:latin typeface="Arial"/>
                <a:ea typeface="Arial"/>
                <a:cs typeface="Arial"/>
                <a:sym typeface="Arial"/>
              </a:defRPr>
            </a:lvl1pPr>
            <a:lvl2pPr indent="-228600" lvl="1" marL="914400" marR="0" rtl="0" algn="l">
              <a:spcBef>
                <a:spcPts val="12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12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1200"/>
              </a:spcBef>
              <a:spcAft>
                <a:spcPts val="120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13"/>
          <p:cNvSpPr txBox="1"/>
          <p:nvPr>
            <p:ph idx="2" type="body"/>
          </p:nvPr>
        </p:nvSpPr>
        <p:spPr>
          <a:xfrm>
            <a:off x="665847" y="1837115"/>
            <a:ext cx="6654600" cy="16023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1">
  <p:cSld name="1_Harvard SEAS_Layout1">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59" name="Google Shape;59;p14"/>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14"/>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14"/>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Google Shape;62;p14"/>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Cover ">
  <p:cSld name="Harvard SEAS_Cover ">
    <p:spTree>
      <p:nvGrpSpPr>
        <p:cNvPr id="68" name="Shape 68"/>
        <p:cNvGrpSpPr/>
        <p:nvPr/>
      </p:nvGrpSpPr>
      <p:grpSpPr>
        <a:xfrm>
          <a:off x="0" y="0"/>
          <a:ext cx="0" cy="0"/>
          <a:chOff x="0" y="0"/>
          <a:chExt cx="0" cy="0"/>
        </a:xfrm>
      </p:grpSpPr>
      <p:sp>
        <p:nvSpPr>
          <p:cNvPr id="69" name="Google Shape;69;p16"/>
          <p:cNvSpPr/>
          <p:nvPr/>
        </p:nvSpPr>
        <p:spPr>
          <a:xfrm>
            <a:off x="0" y="240786"/>
            <a:ext cx="8507700" cy="49110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6"/>
          <p:cNvSpPr/>
          <p:nvPr/>
        </p:nvSpPr>
        <p:spPr>
          <a:xfrm>
            <a:off x="5541012" y="-11190"/>
            <a:ext cx="3603000" cy="12741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16"/>
          <p:cNvSpPr/>
          <p:nvPr/>
        </p:nvSpPr>
        <p:spPr>
          <a:xfrm>
            <a:off x="5541012" y="240300"/>
            <a:ext cx="2966700" cy="10227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72" name="Google Shape;72;p16"/>
          <p:cNvPicPr preferRelativeResize="0"/>
          <p:nvPr/>
        </p:nvPicPr>
        <p:blipFill rotWithShape="1">
          <a:blip r:embed="rId2">
            <a:alphaModFix/>
          </a:blip>
          <a:srcRect b="0" l="0" r="0" t="0"/>
          <a:stretch/>
        </p:blipFill>
        <p:spPr>
          <a:xfrm>
            <a:off x="5800275" y="410022"/>
            <a:ext cx="2426500" cy="692266"/>
          </a:xfrm>
          <a:prstGeom prst="rect">
            <a:avLst/>
          </a:prstGeom>
          <a:noFill/>
          <a:ln>
            <a:noFill/>
          </a:ln>
        </p:spPr>
      </p:pic>
      <p:sp>
        <p:nvSpPr>
          <p:cNvPr id="73" name="Google Shape;73;p16"/>
          <p:cNvSpPr txBox="1"/>
          <p:nvPr>
            <p:ph idx="1" type="body"/>
          </p:nvPr>
        </p:nvSpPr>
        <p:spPr>
          <a:xfrm>
            <a:off x="665847" y="3439306"/>
            <a:ext cx="6654600" cy="1125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20"/>
              </a:spcBef>
              <a:spcAft>
                <a:spcPts val="0"/>
              </a:spcAft>
              <a:buClr>
                <a:srgbClr val="FFFFFF"/>
              </a:buClr>
              <a:buSzPts val="2600"/>
              <a:buFont typeface="Arial"/>
              <a:buNone/>
              <a:defRPr b="0" i="0" sz="26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4" name="Google Shape;74;p16"/>
          <p:cNvSpPr txBox="1"/>
          <p:nvPr>
            <p:ph idx="2" type="body"/>
          </p:nvPr>
        </p:nvSpPr>
        <p:spPr>
          <a:xfrm>
            <a:off x="665847" y="1837115"/>
            <a:ext cx="6654600" cy="1602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Title">
  <p:cSld name="Harvard SEAS_Title">
    <p:spTree>
      <p:nvGrpSpPr>
        <p:cNvPr id="75" name="Shape 75"/>
        <p:cNvGrpSpPr/>
        <p:nvPr/>
      </p:nvGrpSpPr>
      <p:grpSpPr>
        <a:xfrm>
          <a:off x="0" y="0"/>
          <a:ext cx="0" cy="0"/>
          <a:chOff x="0" y="0"/>
          <a:chExt cx="0" cy="0"/>
        </a:xfrm>
      </p:grpSpPr>
      <p:sp>
        <p:nvSpPr>
          <p:cNvPr id="76" name="Google Shape;76;p17"/>
          <p:cNvSpPr/>
          <p:nvPr/>
        </p:nvSpPr>
        <p:spPr>
          <a:xfrm>
            <a:off x="7690592" y="324022"/>
            <a:ext cx="1453500" cy="9975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Google Shape;77;p17"/>
          <p:cNvSpPr/>
          <p:nvPr/>
        </p:nvSpPr>
        <p:spPr>
          <a:xfrm>
            <a:off x="0" y="-6196"/>
            <a:ext cx="8491200" cy="11523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Google Shape;78;p17"/>
          <p:cNvSpPr/>
          <p:nvPr/>
        </p:nvSpPr>
        <p:spPr>
          <a:xfrm>
            <a:off x="7688146" y="324022"/>
            <a:ext cx="803100" cy="8220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 name="Google Shape;79;p17"/>
          <p:cNvSpPr txBox="1"/>
          <p:nvPr>
            <p:ph idx="1" type="body"/>
          </p:nvPr>
        </p:nvSpPr>
        <p:spPr>
          <a:xfrm>
            <a:off x="919093" y="3621503"/>
            <a:ext cx="6654600" cy="132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pic>
        <p:nvPicPr>
          <p:cNvPr id="80" name="Google Shape;80;p17"/>
          <p:cNvPicPr preferRelativeResize="0"/>
          <p:nvPr/>
        </p:nvPicPr>
        <p:blipFill rotWithShape="1">
          <a:blip r:embed="rId2">
            <a:alphaModFix/>
          </a:blip>
          <a:srcRect b="0" l="0" r="0" t="0"/>
          <a:stretch/>
        </p:blipFill>
        <p:spPr>
          <a:xfrm>
            <a:off x="527904" y="262856"/>
            <a:ext cx="2421671" cy="690889"/>
          </a:xfrm>
          <a:prstGeom prst="rect">
            <a:avLst/>
          </a:prstGeom>
          <a:noFill/>
          <a:ln>
            <a:noFill/>
          </a:ln>
        </p:spPr>
      </p:pic>
      <p:pic>
        <p:nvPicPr>
          <p:cNvPr id="81" name="Google Shape;81;p17"/>
          <p:cNvPicPr preferRelativeResize="0"/>
          <p:nvPr/>
        </p:nvPicPr>
        <p:blipFill rotWithShape="1">
          <a:blip r:embed="rId3">
            <a:alphaModFix/>
          </a:blip>
          <a:srcRect b="0" l="0" r="0" t="0"/>
          <a:stretch/>
        </p:blipFill>
        <p:spPr>
          <a:xfrm>
            <a:off x="7826375" y="472367"/>
            <a:ext cx="511175" cy="433079"/>
          </a:xfrm>
          <a:prstGeom prst="rect">
            <a:avLst/>
          </a:prstGeom>
          <a:noFill/>
          <a:ln>
            <a:noFill/>
          </a:ln>
        </p:spPr>
      </p:pic>
      <p:sp>
        <p:nvSpPr>
          <p:cNvPr id="82" name="Google Shape;82;p17"/>
          <p:cNvSpPr txBox="1"/>
          <p:nvPr>
            <p:ph idx="2" type="body"/>
          </p:nvPr>
        </p:nvSpPr>
        <p:spPr>
          <a:xfrm>
            <a:off x="919093" y="2019098"/>
            <a:ext cx="6654600" cy="1602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1">
  <p:cSld name="Harvard SEAS_Layout1">
    <p:spTree>
      <p:nvGrpSpPr>
        <p:cNvPr id="83" name="Shape 83"/>
        <p:cNvGrpSpPr/>
        <p:nvPr/>
      </p:nvGrpSpPr>
      <p:grpSpPr>
        <a:xfrm>
          <a:off x="0" y="0"/>
          <a:ext cx="0" cy="0"/>
          <a:chOff x="0" y="0"/>
          <a:chExt cx="0" cy="0"/>
        </a:xfrm>
      </p:grpSpPr>
      <p:pic>
        <p:nvPicPr>
          <p:cNvPr id="84" name="Google Shape;84;p18"/>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85" name="Google Shape;85;p18"/>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8"/>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8"/>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8"/>
          <p:cNvSpPr txBox="1"/>
          <p:nvPr>
            <p:ph type="title"/>
          </p:nvPr>
        </p:nvSpPr>
        <p:spPr>
          <a:xfrm>
            <a:off x="489752" y="1353010"/>
            <a:ext cx="7269000" cy="3227400"/>
          </a:xfrm>
          <a:prstGeom prst="rect">
            <a:avLst/>
          </a:prstGeom>
          <a:noFill/>
          <a:ln>
            <a:noFill/>
          </a:ln>
        </p:spPr>
        <p:txBody>
          <a:bodyPr anchorCtr="0" anchor="t" bIns="45700" lIns="91425" spcFirstLastPara="1" rIns="91425" wrap="square" tIns="45700">
            <a:noAutofit/>
          </a:bodyPr>
          <a:lstStyle>
            <a:lvl1pPr lvl="0" rt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p18"/>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1">
  <p:cSld name="1_Harvard SEAS_Layout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92" name="Google Shape;92;p19"/>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9"/>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9"/>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9"/>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2">
  <p:cSld name="Harvard SEAS_Layout2">
    <p:spTree>
      <p:nvGrpSpPr>
        <p:cNvPr id="96" name="Shape 96"/>
        <p:cNvGrpSpPr/>
        <p:nvPr/>
      </p:nvGrpSpPr>
      <p:grpSpPr>
        <a:xfrm>
          <a:off x="0" y="0"/>
          <a:ext cx="0" cy="0"/>
          <a:chOff x="0" y="0"/>
          <a:chExt cx="0" cy="0"/>
        </a:xfrm>
      </p:grpSpPr>
      <p:sp>
        <p:nvSpPr>
          <p:cNvPr id="97" name="Google Shape;97;p20"/>
          <p:cNvSpPr/>
          <p:nvPr/>
        </p:nvSpPr>
        <p:spPr>
          <a:xfrm>
            <a:off x="8193572" y="4941848"/>
            <a:ext cx="9549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0"/>
          <p:cNvSpPr/>
          <p:nvPr/>
        </p:nvSpPr>
        <p:spPr>
          <a:xfrm>
            <a:off x="0" y="4830769"/>
            <a:ext cx="84696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0"/>
          <p:cNvSpPr/>
          <p:nvPr/>
        </p:nvSpPr>
        <p:spPr>
          <a:xfrm>
            <a:off x="8193573"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0"/>
          <p:cNvPicPr preferRelativeResize="0"/>
          <p:nvPr/>
        </p:nvPicPr>
        <p:blipFill rotWithShape="1">
          <a:blip r:embed="rId2">
            <a:alphaModFix/>
          </a:blip>
          <a:srcRect b="0" l="0" r="0" t="0"/>
          <a:stretch/>
        </p:blipFill>
        <p:spPr>
          <a:xfrm>
            <a:off x="8652143" y="4460775"/>
            <a:ext cx="319806" cy="376660"/>
          </a:xfrm>
          <a:prstGeom prst="rect">
            <a:avLst/>
          </a:prstGeom>
          <a:noFill/>
          <a:ln>
            <a:noFill/>
          </a:ln>
        </p:spPr>
      </p:pic>
      <p:sp>
        <p:nvSpPr>
          <p:cNvPr id="101" name="Google Shape;101;p20"/>
          <p:cNvSpPr txBox="1"/>
          <p:nvPr>
            <p:ph type="title"/>
          </p:nvPr>
        </p:nvSpPr>
        <p:spPr>
          <a:xfrm>
            <a:off x="489753" y="1353010"/>
            <a:ext cx="7269000" cy="3255300"/>
          </a:xfrm>
          <a:prstGeom prst="rect">
            <a:avLst/>
          </a:prstGeom>
          <a:noFill/>
          <a:ln>
            <a:noFill/>
          </a:ln>
        </p:spPr>
        <p:txBody>
          <a:bodyPr anchorCtr="0" anchor="t" bIns="45700" lIns="91425" spcFirstLastPara="1" rIns="91425" wrap="square" tIns="45700">
            <a:noAutofit/>
          </a:bodyPr>
          <a:lstStyle>
            <a:lvl1pPr lvl="0" rt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20"/>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2">
  <p:cSld name="1_Harvard SEAS_Layout2">
    <p:spTree>
      <p:nvGrpSpPr>
        <p:cNvPr id="103" name="Shape 103"/>
        <p:cNvGrpSpPr/>
        <p:nvPr/>
      </p:nvGrpSpPr>
      <p:grpSpPr>
        <a:xfrm>
          <a:off x="0" y="0"/>
          <a:ext cx="0" cy="0"/>
          <a:chOff x="0" y="0"/>
          <a:chExt cx="0" cy="0"/>
        </a:xfrm>
      </p:grpSpPr>
      <p:sp>
        <p:nvSpPr>
          <p:cNvPr id="104" name="Google Shape;104;p21"/>
          <p:cNvSpPr/>
          <p:nvPr/>
        </p:nvSpPr>
        <p:spPr>
          <a:xfrm>
            <a:off x="8193572" y="4941848"/>
            <a:ext cx="9549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1"/>
          <p:cNvSpPr/>
          <p:nvPr/>
        </p:nvSpPr>
        <p:spPr>
          <a:xfrm>
            <a:off x="0" y="4830769"/>
            <a:ext cx="84696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21"/>
          <p:cNvSpPr/>
          <p:nvPr/>
        </p:nvSpPr>
        <p:spPr>
          <a:xfrm>
            <a:off x="8193573"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7" name="Google Shape;107;p21"/>
          <p:cNvPicPr preferRelativeResize="0"/>
          <p:nvPr/>
        </p:nvPicPr>
        <p:blipFill rotWithShape="1">
          <a:blip r:embed="rId2">
            <a:alphaModFix/>
          </a:blip>
          <a:srcRect b="0" l="0" r="0" t="0"/>
          <a:stretch/>
        </p:blipFill>
        <p:spPr>
          <a:xfrm>
            <a:off x="8652143" y="4460775"/>
            <a:ext cx="319806" cy="376660"/>
          </a:xfrm>
          <a:prstGeom prst="rect">
            <a:avLst/>
          </a:prstGeom>
          <a:noFill/>
          <a:ln>
            <a:noFill/>
          </a:ln>
        </p:spPr>
      </p:pic>
      <p:sp>
        <p:nvSpPr>
          <p:cNvPr id="108" name="Google Shape;108;p21"/>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513230" y="1382569"/>
            <a:ext cx="8229600" cy="8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813672" y="2876806"/>
            <a:ext cx="6654600" cy="11250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rgbClr val="FFFFFF"/>
              </a:buClr>
              <a:buSzPts val="1430"/>
              <a:buNone/>
            </a:pPr>
            <a:r>
              <a:rPr lang="en" sz="1679"/>
              <a:t>David Assaraf, Gael Ancel, Tale Lokvenec, Raphael Pellegrin</a:t>
            </a:r>
            <a:endParaRPr sz="1679"/>
          </a:p>
          <a:p>
            <a:pPr indent="0" lvl="0" marL="0" rtl="0" algn="l">
              <a:lnSpc>
                <a:spcPct val="105000"/>
              </a:lnSpc>
              <a:spcBef>
                <a:spcPts val="1200"/>
              </a:spcBef>
              <a:spcAft>
                <a:spcPts val="0"/>
              </a:spcAft>
              <a:buClr>
                <a:srgbClr val="FFFFFF"/>
              </a:buClr>
              <a:buSzPts val="1430"/>
              <a:buNone/>
            </a:pPr>
            <a:r>
              <a:rPr lang="en" sz="1679"/>
              <a:t>CS205 2021</a:t>
            </a:r>
            <a:endParaRPr sz="1679"/>
          </a:p>
          <a:p>
            <a:pPr indent="0" lvl="0" marL="0" rtl="0" algn="l">
              <a:lnSpc>
                <a:spcPct val="105000"/>
              </a:lnSpc>
              <a:spcBef>
                <a:spcPts val="1200"/>
              </a:spcBef>
              <a:spcAft>
                <a:spcPts val="0"/>
              </a:spcAft>
              <a:buClr>
                <a:srgbClr val="FFFFFF"/>
              </a:buClr>
              <a:buSzPts val="1430"/>
              <a:buNone/>
            </a:pPr>
            <a:r>
              <a:t/>
            </a:r>
            <a:endParaRPr sz="1679"/>
          </a:p>
          <a:p>
            <a:pPr indent="0" lvl="0" marL="0" rtl="0" algn="l">
              <a:lnSpc>
                <a:spcPct val="105000"/>
              </a:lnSpc>
              <a:spcBef>
                <a:spcPts val="1200"/>
              </a:spcBef>
              <a:spcAft>
                <a:spcPts val="1200"/>
              </a:spcAft>
              <a:buClr>
                <a:srgbClr val="FFFFFF"/>
              </a:buClr>
              <a:buSzPts val="1430"/>
              <a:buNone/>
            </a:pPr>
            <a:r>
              <a:rPr lang="en" sz="1679"/>
              <a:t>05/10/2021</a:t>
            </a:r>
            <a:endParaRPr sz="1679"/>
          </a:p>
        </p:txBody>
      </p:sp>
      <p:sp>
        <p:nvSpPr>
          <p:cNvPr id="114" name="Google Shape;114;p22"/>
          <p:cNvSpPr txBox="1"/>
          <p:nvPr>
            <p:ph idx="2" type="body"/>
          </p:nvPr>
        </p:nvSpPr>
        <p:spPr>
          <a:xfrm>
            <a:off x="665850" y="1654125"/>
            <a:ext cx="6654600" cy="9177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lang="en"/>
              <a:t>The Lottery Ticket Hypothesis (LTH)</a:t>
            </a:r>
            <a:endParaRPr/>
          </a:p>
          <a:p>
            <a:pPr indent="0" lvl="0" marL="0" rtl="0" algn="l">
              <a:spcBef>
                <a:spcPts val="1200"/>
              </a:spcBef>
              <a:spcAft>
                <a:spcPts val="1200"/>
              </a:spcAft>
              <a:buClr>
                <a:schemeClr val="dk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347675" y="800775"/>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arbitrary</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sp>
        <p:nvSpPr>
          <p:cNvPr id="190" name="Google Shape;190;p31"/>
          <p:cNvSpPr txBox="1"/>
          <p:nvPr/>
        </p:nvSpPr>
        <p:spPr>
          <a:xfrm>
            <a:off x="3969000" y="2794500"/>
            <a:ext cx="4313400" cy="8541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lang="en" sz="1450"/>
              <a:t>1 epoch = 1 hour</a:t>
            </a:r>
            <a:endParaRPr sz="1450"/>
          </a:p>
          <a:p>
            <a:pPr indent="-320675" lvl="0" marL="457200" rtl="0" algn="l">
              <a:spcBef>
                <a:spcPts val="0"/>
              </a:spcBef>
              <a:spcAft>
                <a:spcPts val="0"/>
              </a:spcAft>
              <a:buSzPts val="1450"/>
              <a:buChar char="●"/>
            </a:pPr>
            <a:r>
              <a:rPr lang="en" sz="1450">
                <a:solidFill>
                  <a:schemeClr val="dk1"/>
                </a:solidFill>
              </a:rPr>
              <a:t>1 model = </a:t>
            </a:r>
            <a:r>
              <a:rPr lang="en" sz="1450"/>
              <a:t>100 epochs = 100 hours</a:t>
            </a:r>
            <a:endParaRPr sz="1450"/>
          </a:p>
          <a:p>
            <a:pPr indent="-320675" lvl="0" marL="457200" rtl="0" algn="l">
              <a:spcBef>
                <a:spcPts val="0"/>
              </a:spcBef>
              <a:spcAft>
                <a:spcPts val="0"/>
              </a:spcAft>
              <a:buSzPts val="1450"/>
              <a:buChar char="●"/>
            </a:pPr>
            <a:r>
              <a:rPr lang="en" sz="1450"/>
              <a:t>100 models = 10000 hours = ~400 days</a:t>
            </a:r>
            <a:endParaRPr sz="1450"/>
          </a:p>
        </p:txBody>
      </p:sp>
      <p:sp>
        <p:nvSpPr>
          <p:cNvPr id="191" name="Google Shape;191;p31"/>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pic>
        <p:nvPicPr>
          <p:cNvPr id="192" name="Google Shape;192;p31"/>
          <p:cNvPicPr preferRelativeResize="0"/>
          <p:nvPr/>
        </p:nvPicPr>
        <p:blipFill>
          <a:blip r:embed="rId3">
            <a:alphaModFix/>
          </a:blip>
          <a:stretch>
            <a:fillRect/>
          </a:stretch>
        </p:blipFill>
        <p:spPr>
          <a:xfrm>
            <a:off x="161413" y="2136850"/>
            <a:ext cx="8821174" cy="212050"/>
          </a:xfrm>
          <a:prstGeom prst="rect">
            <a:avLst/>
          </a:prstGeom>
          <a:noFill/>
          <a:ln>
            <a:noFill/>
          </a:ln>
        </p:spPr>
      </p:pic>
      <p:pic>
        <p:nvPicPr>
          <p:cNvPr id="193" name="Google Shape;193;p31"/>
          <p:cNvPicPr preferRelativeResize="0"/>
          <p:nvPr/>
        </p:nvPicPr>
        <p:blipFill rotWithShape="1">
          <a:blip r:embed="rId4">
            <a:alphaModFix/>
          </a:blip>
          <a:srcRect b="4012" l="0" r="4012" t="0"/>
          <a:stretch/>
        </p:blipFill>
        <p:spPr>
          <a:xfrm>
            <a:off x="161425" y="2390550"/>
            <a:ext cx="2398049" cy="2369201"/>
          </a:xfrm>
          <a:prstGeom prst="rect">
            <a:avLst/>
          </a:prstGeom>
          <a:noFill/>
          <a:ln>
            <a:noFill/>
          </a:ln>
        </p:spPr>
      </p:pic>
      <p:sp>
        <p:nvSpPr>
          <p:cNvPr id="194" name="Google Shape;194;p31"/>
          <p:cNvSpPr txBox="1"/>
          <p:nvPr/>
        </p:nvSpPr>
        <p:spPr>
          <a:xfrm>
            <a:off x="7768200" y="11850"/>
            <a:ext cx="168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4 </a:t>
            </a:r>
            <a:r>
              <a:rPr b="1" lang="en" sz="2000">
                <a:solidFill>
                  <a:srgbClr val="9E122F"/>
                </a:solidFill>
                <a:highlight>
                  <a:srgbClr val="50C6DD"/>
                </a:highlight>
              </a:rPr>
              <a:t>GPUs</a:t>
            </a:r>
            <a:endParaRPr b="1" sz="2000">
              <a:solidFill>
                <a:srgbClr val="9E122F"/>
              </a:solidFill>
              <a:highlight>
                <a:srgbClr val="50C6DD"/>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nvSpPr>
        <p:spPr>
          <a:xfrm>
            <a:off x="347675" y="800775"/>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arbitrary</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sp>
        <p:nvSpPr>
          <p:cNvPr id="200" name="Google Shape;200;p32"/>
          <p:cNvSpPr txBox="1"/>
          <p:nvPr/>
        </p:nvSpPr>
        <p:spPr>
          <a:xfrm>
            <a:off x="3969000" y="2794500"/>
            <a:ext cx="4313400" cy="10773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lang="en" sz="1450"/>
              <a:t>Parallelization Strategy: Mirrored Strategy</a:t>
            </a:r>
            <a:endParaRPr sz="1450"/>
          </a:p>
          <a:p>
            <a:pPr indent="-320675" lvl="0" marL="457200" rtl="0" algn="l">
              <a:spcBef>
                <a:spcPts val="0"/>
              </a:spcBef>
              <a:spcAft>
                <a:spcPts val="0"/>
              </a:spcAft>
              <a:buSzPts val="1450"/>
              <a:buChar char="●"/>
            </a:pPr>
            <a:r>
              <a:rPr lang="en" sz="1450"/>
              <a:t>1 epoch = 1 hour</a:t>
            </a:r>
            <a:endParaRPr sz="1450"/>
          </a:p>
          <a:p>
            <a:pPr indent="-320675" lvl="0" marL="457200" rtl="0" algn="l">
              <a:spcBef>
                <a:spcPts val="0"/>
              </a:spcBef>
              <a:spcAft>
                <a:spcPts val="0"/>
              </a:spcAft>
              <a:buSzPts val="1450"/>
              <a:buChar char="●"/>
            </a:pPr>
            <a:r>
              <a:rPr lang="en" sz="1450">
                <a:solidFill>
                  <a:schemeClr val="dk1"/>
                </a:solidFill>
              </a:rPr>
              <a:t>1 model = </a:t>
            </a:r>
            <a:r>
              <a:rPr lang="en" sz="1450"/>
              <a:t>100 epochs = 100 hours</a:t>
            </a:r>
            <a:endParaRPr sz="1450"/>
          </a:p>
          <a:p>
            <a:pPr indent="-320675" lvl="0" marL="457200" rtl="0" algn="l">
              <a:spcBef>
                <a:spcPts val="0"/>
              </a:spcBef>
              <a:spcAft>
                <a:spcPts val="0"/>
              </a:spcAft>
              <a:buSzPts val="1450"/>
              <a:buChar char="●"/>
            </a:pPr>
            <a:r>
              <a:rPr lang="en" sz="1450"/>
              <a:t>100 models = 10000 hours = ~400 days</a:t>
            </a:r>
            <a:endParaRPr sz="1450"/>
          </a:p>
        </p:txBody>
      </p:sp>
      <p:sp>
        <p:nvSpPr>
          <p:cNvPr id="201" name="Google Shape;201;p32"/>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pic>
        <p:nvPicPr>
          <p:cNvPr id="202" name="Google Shape;202;p32"/>
          <p:cNvPicPr preferRelativeResize="0"/>
          <p:nvPr/>
        </p:nvPicPr>
        <p:blipFill>
          <a:blip r:embed="rId3">
            <a:alphaModFix/>
          </a:blip>
          <a:stretch>
            <a:fillRect/>
          </a:stretch>
        </p:blipFill>
        <p:spPr>
          <a:xfrm>
            <a:off x="160900" y="2129125"/>
            <a:ext cx="8822199" cy="212075"/>
          </a:xfrm>
          <a:prstGeom prst="rect">
            <a:avLst/>
          </a:prstGeom>
          <a:noFill/>
          <a:ln>
            <a:noFill/>
          </a:ln>
        </p:spPr>
      </p:pic>
      <p:pic>
        <p:nvPicPr>
          <p:cNvPr id="203" name="Google Shape;203;p32"/>
          <p:cNvPicPr preferRelativeResize="0"/>
          <p:nvPr/>
        </p:nvPicPr>
        <p:blipFill>
          <a:blip r:embed="rId4">
            <a:alphaModFix/>
          </a:blip>
          <a:stretch>
            <a:fillRect/>
          </a:stretch>
        </p:blipFill>
        <p:spPr>
          <a:xfrm>
            <a:off x="160900" y="2409300"/>
            <a:ext cx="2406250" cy="2377300"/>
          </a:xfrm>
          <a:prstGeom prst="rect">
            <a:avLst/>
          </a:prstGeom>
          <a:noFill/>
          <a:ln>
            <a:noFill/>
          </a:ln>
        </p:spPr>
      </p:pic>
      <p:sp>
        <p:nvSpPr>
          <p:cNvPr id="204" name="Google Shape;204;p32"/>
          <p:cNvSpPr/>
          <p:nvPr/>
        </p:nvSpPr>
        <p:spPr>
          <a:xfrm>
            <a:off x="1898350" y="2989350"/>
            <a:ext cx="293700" cy="1083300"/>
          </a:xfrm>
          <a:prstGeom prst="ellipse">
            <a:avLst/>
          </a:prstGeom>
          <a:noFill/>
          <a:ln cap="flat" cmpd="sng" w="28575">
            <a:solidFill>
              <a:srgbClr val="9E11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nvSpPr>
        <p:spPr>
          <a:xfrm>
            <a:off x="6561000" y="11850"/>
            <a:ext cx="288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Ineffective </a:t>
            </a:r>
            <a:r>
              <a:rPr b="1" lang="en" sz="2000">
                <a:solidFill>
                  <a:srgbClr val="9E122F"/>
                </a:solidFill>
                <a:highlight>
                  <a:srgbClr val="50C6DD"/>
                </a:highlight>
              </a:rPr>
              <a:t>4 GPUs</a:t>
            </a:r>
            <a:endParaRPr b="1" sz="2000">
              <a:solidFill>
                <a:srgbClr val="9E122F"/>
              </a:solidFill>
              <a:highlight>
                <a:srgbClr val="50C6D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347675" y="800775"/>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arbitrary</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sp>
        <p:nvSpPr>
          <p:cNvPr id="211" name="Google Shape;211;p33"/>
          <p:cNvSpPr txBox="1"/>
          <p:nvPr/>
        </p:nvSpPr>
        <p:spPr>
          <a:xfrm>
            <a:off x="3969000" y="2794500"/>
            <a:ext cx="4313400" cy="10773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lang="en" sz="1450">
                <a:solidFill>
                  <a:schemeClr val="dk1"/>
                </a:solidFill>
              </a:rPr>
              <a:t>Bottleneck</a:t>
            </a:r>
            <a:r>
              <a:rPr lang="en" sz="1450">
                <a:solidFill>
                  <a:schemeClr val="dk1"/>
                </a:solidFill>
              </a:rPr>
              <a:t> identified:</a:t>
            </a:r>
            <a:r>
              <a:rPr lang="en" sz="1450"/>
              <a:t> our data pipeline is too slow in order to process and feed the data to the GPU (diagnosis: the GPUs are idle)</a:t>
            </a:r>
            <a:endParaRPr sz="1450"/>
          </a:p>
          <a:p>
            <a:pPr indent="-320675" lvl="0" marL="457200" rtl="0" algn="l">
              <a:spcBef>
                <a:spcPts val="0"/>
              </a:spcBef>
              <a:spcAft>
                <a:spcPts val="0"/>
              </a:spcAft>
              <a:buClr>
                <a:srgbClr val="9E122F"/>
              </a:buClr>
              <a:buSzPts val="1450"/>
              <a:buChar char="●"/>
            </a:pPr>
            <a:r>
              <a:rPr lang="en" sz="1450">
                <a:solidFill>
                  <a:srgbClr val="9E112E"/>
                </a:solidFill>
              </a:rPr>
              <a:t>First step</a:t>
            </a:r>
            <a:r>
              <a:rPr lang="en" sz="1450"/>
              <a:t>: accelerating the data pipeline </a:t>
            </a:r>
            <a:endParaRPr sz="1450"/>
          </a:p>
        </p:txBody>
      </p:sp>
      <p:sp>
        <p:nvSpPr>
          <p:cNvPr id="212" name="Google Shape;212;p33"/>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pic>
        <p:nvPicPr>
          <p:cNvPr id="213" name="Google Shape;213;p33"/>
          <p:cNvPicPr preferRelativeResize="0"/>
          <p:nvPr/>
        </p:nvPicPr>
        <p:blipFill>
          <a:blip r:embed="rId3">
            <a:alphaModFix/>
          </a:blip>
          <a:stretch>
            <a:fillRect/>
          </a:stretch>
        </p:blipFill>
        <p:spPr>
          <a:xfrm>
            <a:off x="161425" y="2129150"/>
            <a:ext cx="8821174" cy="212050"/>
          </a:xfrm>
          <a:prstGeom prst="rect">
            <a:avLst/>
          </a:prstGeom>
          <a:noFill/>
          <a:ln>
            <a:noFill/>
          </a:ln>
        </p:spPr>
      </p:pic>
      <p:pic>
        <p:nvPicPr>
          <p:cNvPr id="214" name="Google Shape;214;p33"/>
          <p:cNvPicPr preferRelativeResize="0"/>
          <p:nvPr/>
        </p:nvPicPr>
        <p:blipFill>
          <a:blip r:embed="rId4">
            <a:alphaModFix/>
          </a:blip>
          <a:stretch>
            <a:fillRect/>
          </a:stretch>
        </p:blipFill>
        <p:spPr>
          <a:xfrm>
            <a:off x="161425" y="2417000"/>
            <a:ext cx="2405726" cy="2376775"/>
          </a:xfrm>
          <a:prstGeom prst="rect">
            <a:avLst/>
          </a:prstGeom>
          <a:noFill/>
          <a:ln>
            <a:noFill/>
          </a:ln>
        </p:spPr>
      </p:pic>
      <p:sp>
        <p:nvSpPr>
          <p:cNvPr id="215" name="Google Shape;215;p33"/>
          <p:cNvSpPr/>
          <p:nvPr/>
        </p:nvSpPr>
        <p:spPr>
          <a:xfrm>
            <a:off x="1898375" y="2966325"/>
            <a:ext cx="293700" cy="1083300"/>
          </a:xfrm>
          <a:prstGeom prst="ellipse">
            <a:avLst/>
          </a:prstGeom>
          <a:noFill/>
          <a:ln cap="flat" cmpd="sng" w="28575">
            <a:solidFill>
              <a:srgbClr val="9E11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nvSpPr>
        <p:spPr>
          <a:xfrm>
            <a:off x="5771250" y="11850"/>
            <a:ext cx="367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Accelerating data pipeline</a:t>
            </a:r>
            <a:endParaRPr b="1" sz="2000">
              <a:solidFill>
                <a:srgbClr val="9E122F"/>
              </a:solidFill>
              <a:highlight>
                <a:srgbClr val="50C6DD"/>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nvSpPr>
        <p:spPr>
          <a:xfrm>
            <a:off x="133675" y="2495825"/>
            <a:ext cx="81102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9E112E"/>
                </a:solidFill>
              </a:rPr>
              <a:t>Pipeline changes</a:t>
            </a:r>
            <a:endParaRPr sz="1450">
              <a:solidFill>
                <a:srgbClr val="9E112E"/>
              </a:solidFill>
            </a:endParaRPr>
          </a:p>
          <a:p>
            <a:pPr indent="-320675" lvl="0" marL="457200" rtl="0" algn="l">
              <a:spcBef>
                <a:spcPts val="0"/>
              </a:spcBef>
              <a:spcAft>
                <a:spcPts val="0"/>
              </a:spcAft>
              <a:buSzPts val="1450"/>
              <a:buChar char="●"/>
            </a:pPr>
            <a:r>
              <a:rPr lang="en" sz="1450"/>
              <a:t>Parallelizing the preprocessing operations </a:t>
            </a:r>
            <a:r>
              <a:rPr lang="en" sz="1450"/>
              <a:t> in the data pipeline (dynamic allocation of #workers)</a:t>
            </a:r>
            <a:endParaRPr sz="1450"/>
          </a:p>
          <a:p>
            <a:pPr indent="-320675" lvl="0" marL="457200" rtl="0" algn="l">
              <a:spcBef>
                <a:spcPts val="0"/>
              </a:spcBef>
              <a:spcAft>
                <a:spcPts val="0"/>
              </a:spcAft>
              <a:buSzPts val="1450"/>
              <a:buChar char="●"/>
            </a:pPr>
            <a:r>
              <a:rPr lang="en" sz="1450"/>
              <a:t>Caching and Prefetching the data in order to reduce the data transfers between CPU &amp; GPU</a:t>
            </a:r>
            <a:endParaRPr sz="1450"/>
          </a:p>
        </p:txBody>
      </p:sp>
      <p:sp>
        <p:nvSpPr>
          <p:cNvPr id="222" name="Google Shape;222;p34"/>
          <p:cNvSpPr txBox="1"/>
          <p:nvPr/>
        </p:nvSpPr>
        <p:spPr>
          <a:xfrm>
            <a:off x="133675" y="858113"/>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arbitrary </a:t>
            </a:r>
            <a:endParaRPr sz="1450"/>
          </a:p>
          <a:p>
            <a:pPr indent="-320675" lvl="0" marL="457200" rtl="0" algn="l">
              <a:lnSpc>
                <a:spcPct val="128571"/>
              </a:lnSpc>
              <a:spcBef>
                <a:spcPts val="0"/>
              </a:spcBef>
              <a:spcAft>
                <a:spcPts val="0"/>
              </a:spcAft>
              <a:buSzPts val="1450"/>
              <a:buChar char="●"/>
            </a:pPr>
            <a:r>
              <a:rPr lang="en" sz="1450"/>
              <a:t>Learning Rate: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sp>
        <p:nvSpPr>
          <p:cNvPr id="223" name="Google Shape;223;p34"/>
          <p:cNvSpPr txBox="1"/>
          <p:nvPr>
            <p:ph idx="1" type="body"/>
          </p:nvPr>
        </p:nvSpPr>
        <p:spPr>
          <a:xfrm>
            <a:off x="57000" y="419825"/>
            <a:ext cx="9030000" cy="438300"/>
          </a:xfrm>
          <a:prstGeom prst="rect">
            <a:avLst/>
          </a:prstGeom>
        </p:spPr>
        <p:txBody>
          <a:bodyPr anchorCtr="0" anchor="t" bIns="45700" lIns="91425" spcFirstLastPara="1" rIns="91425" wrap="square" tIns="45700">
            <a:normAutofit fontScale="92500"/>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 4 GPUs case </a:t>
            </a:r>
            <a:endParaRPr sz="1800"/>
          </a:p>
        </p:txBody>
      </p:sp>
      <p:sp>
        <p:nvSpPr>
          <p:cNvPr id="224" name="Google Shape;224;p34"/>
          <p:cNvSpPr txBox="1"/>
          <p:nvPr/>
        </p:nvSpPr>
        <p:spPr>
          <a:xfrm>
            <a:off x="6365400" y="11850"/>
            <a:ext cx="367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Pipeline Acceleration</a:t>
            </a:r>
            <a:endParaRPr b="1" sz="2000">
              <a:solidFill>
                <a:srgbClr val="9E122F"/>
              </a:solidFill>
              <a:highlight>
                <a:srgbClr val="50C6DD"/>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nvSpPr>
        <p:spPr>
          <a:xfrm>
            <a:off x="347675" y="800775"/>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512 </a:t>
            </a:r>
            <a:r>
              <a:rPr lang="en" sz="1450">
                <a:solidFill>
                  <a:schemeClr val="dk1"/>
                </a:solidFill>
              </a:rPr>
              <a:t>(objective: saturate the GPU memory at every data bus)</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sp>
        <p:nvSpPr>
          <p:cNvPr id="230" name="Google Shape;230;p35"/>
          <p:cNvSpPr txBox="1"/>
          <p:nvPr/>
        </p:nvSpPr>
        <p:spPr>
          <a:xfrm>
            <a:off x="3969000" y="2794500"/>
            <a:ext cx="4313400" cy="10773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lang="en" sz="1450"/>
              <a:t>1 epoch = 23 minutes</a:t>
            </a:r>
            <a:endParaRPr sz="1450"/>
          </a:p>
          <a:p>
            <a:pPr indent="-320675" lvl="0" marL="457200" rtl="0" algn="l">
              <a:spcBef>
                <a:spcPts val="0"/>
              </a:spcBef>
              <a:spcAft>
                <a:spcPts val="0"/>
              </a:spcAft>
              <a:buSzPts val="1450"/>
              <a:buChar char="●"/>
            </a:pPr>
            <a:r>
              <a:rPr lang="en" sz="1450">
                <a:solidFill>
                  <a:schemeClr val="dk1"/>
                </a:solidFill>
              </a:rPr>
              <a:t>1 model = </a:t>
            </a:r>
            <a:r>
              <a:rPr lang="en" sz="1450"/>
              <a:t>100 epochs = ~38 hours</a:t>
            </a:r>
            <a:endParaRPr sz="1450"/>
          </a:p>
          <a:p>
            <a:pPr indent="-320675" lvl="0" marL="457200" rtl="0" algn="l">
              <a:spcBef>
                <a:spcPts val="0"/>
              </a:spcBef>
              <a:spcAft>
                <a:spcPts val="0"/>
              </a:spcAft>
              <a:buSzPts val="1450"/>
              <a:buChar char="●"/>
            </a:pPr>
            <a:r>
              <a:rPr lang="en" sz="1450"/>
              <a:t>100 models = ~150 days</a:t>
            </a:r>
            <a:endParaRPr sz="1450"/>
          </a:p>
          <a:p>
            <a:pPr indent="-320675" lvl="0" marL="457200" rtl="0" algn="l">
              <a:spcBef>
                <a:spcPts val="0"/>
              </a:spcBef>
              <a:spcAft>
                <a:spcPts val="0"/>
              </a:spcAft>
              <a:buSzPts val="1450"/>
              <a:buChar char="●"/>
            </a:pPr>
            <a:r>
              <a:rPr lang="en" sz="1450"/>
              <a:t>Can we reach ~100% GPU occupation ? </a:t>
            </a:r>
            <a:endParaRPr sz="1450"/>
          </a:p>
        </p:txBody>
      </p:sp>
      <p:sp>
        <p:nvSpPr>
          <p:cNvPr id="231" name="Google Shape;231;p35"/>
          <p:cNvSpPr txBox="1"/>
          <p:nvPr>
            <p:ph idx="1" type="body"/>
          </p:nvPr>
        </p:nvSpPr>
        <p:spPr>
          <a:xfrm>
            <a:off x="72275" y="355225"/>
            <a:ext cx="9030000" cy="438300"/>
          </a:xfrm>
          <a:prstGeom prst="rect">
            <a:avLst/>
          </a:prstGeom>
        </p:spPr>
        <p:txBody>
          <a:bodyPr anchorCtr="0" anchor="t" bIns="45700" lIns="91425" spcFirstLastPara="1" rIns="91425" wrap="square" tIns="45700">
            <a:normAutofit fontScale="92500"/>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 4 GPUs case</a:t>
            </a:r>
            <a:endParaRPr sz="1800"/>
          </a:p>
        </p:txBody>
      </p:sp>
      <p:pic>
        <p:nvPicPr>
          <p:cNvPr id="232" name="Google Shape;232;p35"/>
          <p:cNvPicPr preferRelativeResize="0"/>
          <p:nvPr/>
        </p:nvPicPr>
        <p:blipFill>
          <a:blip r:embed="rId3">
            <a:alphaModFix/>
          </a:blip>
          <a:stretch>
            <a:fillRect/>
          </a:stretch>
        </p:blipFill>
        <p:spPr>
          <a:xfrm>
            <a:off x="170375" y="2398450"/>
            <a:ext cx="2589000" cy="2404624"/>
          </a:xfrm>
          <a:prstGeom prst="rect">
            <a:avLst/>
          </a:prstGeom>
          <a:noFill/>
          <a:ln>
            <a:noFill/>
          </a:ln>
        </p:spPr>
      </p:pic>
      <p:pic>
        <p:nvPicPr>
          <p:cNvPr id="233" name="Google Shape;233;p35"/>
          <p:cNvPicPr preferRelativeResize="0"/>
          <p:nvPr/>
        </p:nvPicPr>
        <p:blipFill>
          <a:blip r:embed="rId4">
            <a:alphaModFix/>
          </a:blip>
          <a:stretch>
            <a:fillRect/>
          </a:stretch>
        </p:blipFill>
        <p:spPr>
          <a:xfrm>
            <a:off x="170363" y="2100425"/>
            <a:ext cx="8833825" cy="254533"/>
          </a:xfrm>
          <a:prstGeom prst="rect">
            <a:avLst/>
          </a:prstGeom>
          <a:noFill/>
          <a:ln>
            <a:noFill/>
          </a:ln>
        </p:spPr>
      </p:pic>
      <p:sp>
        <p:nvSpPr>
          <p:cNvPr id="234" name="Google Shape;234;p35"/>
          <p:cNvSpPr txBox="1"/>
          <p:nvPr/>
        </p:nvSpPr>
        <p:spPr>
          <a:xfrm>
            <a:off x="5603400" y="11850"/>
            <a:ext cx="367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Towards 100% occupation ? </a:t>
            </a:r>
            <a:endParaRPr b="1" sz="2000">
              <a:solidFill>
                <a:srgbClr val="9E122F"/>
              </a:solidFill>
              <a:highlight>
                <a:srgbClr val="50C6DD"/>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nvSpPr>
        <p:spPr>
          <a:xfrm>
            <a:off x="122025" y="787850"/>
            <a:ext cx="8220300" cy="12687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512 </a:t>
            </a:r>
            <a:r>
              <a:rPr lang="en" sz="1450">
                <a:solidFill>
                  <a:schemeClr val="dk1"/>
                </a:solidFill>
              </a:rPr>
              <a:t>(objective: saturate the GPU memory at every data bus)</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p:txBody>
      </p:sp>
      <p:sp>
        <p:nvSpPr>
          <p:cNvPr id="240" name="Google Shape;240;p36"/>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sp>
        <p:nvSpPr>
          <p:cNvPr id="241" name="Google Shape;241;p36"/>
          <p:cNvSpPr txBox="1"/>
          <p:nvPr/>
        </p:nvSpPr>
        <p:spPr>
          <a:xfrm>
            <a:off x="769500" y="2733750"/>
            <a:ext cx="43134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242" name="Google Shape;242;p36"/>
          <p:cNvSpPr txBox="1"/>
          <p:nvPr/>
        </p:nvSpPr>
        <p:spPr>
          <a:xfrm>
            <a:off x="122025" y="2156100"/>
            <a:ext cx="75126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t>Solution chosen: vectorizing the preprocessing functions across a batch (ie first batching, then apply transformations)</a:t>
            </a:r>
            <a:endParaRPr sz="1450"/>
          </a:p>
          <a:p>
            <a:pPr indent="0" lvl="0" marL="0" rtl="0" algn="l">
              <a:spcBef>
                <a:spcPts val="0"/>
              </a:spcBef>
              <a:spcAft>
                <a:spcPts val="0"/>
              </a:spcAft>
              <a:buNone/>
            </a:pPr>
            <a:r>
              <a:rPr lang="en" sz="1450"/>
              <a:t>Toy example with a special subset of the data:</a:t>
            </a:r>
            <a:endParaRPr sz="1450"/>
          </a:p>
        </p:txBody>
      </p:sp>
      <p:pic>
        <p:nvPicPr>
          <p:cNvPr id="243" name="Google Shape;243;p36"/>
          <p:cNvPicPr preferRelativeResize="0"/>
          <p:nvPr/>
        </p:nvPicPr>
        <p:blipFill>
          <a:blip r:embed="rId3">
            <a:alphaModFix/>
          </a:blip>
          <a:stretch>
            <a:fillRect/>
          </a:stretch>
        </p:blipFill>
        <p:spPr>
          <a:xfrm>
            <a:off x="4835175" y="2887449"/>
            <a:ext cx="3646349" cy="1238371"/>
          </a:xfrm>
          <a:prstGeom prst="rect">
            <a:avLst/>
          </a:prstGeom>
          <a:noFill/>
          <a:ln>
            <a:noFill/>
          </a:ln>
        </p:spPr>
      </p:pic>
      <p:pic>
        <p:nvPicPr>
          <p:cNvPr id="244" name="Google Shape;244;p36"/>
          <p:cNvPicPr preferRelativeResize="0"/>
          <p:nvPr/>
        </p:nvPicPr>
        <p:blipFill>
          <a:blip r:embed="rId4">
            <a:alphaModFix/>
          </a:blip>
          <a:stretch>
            <a:fillRect/>
          </a:stretch>
        </p:blipFill>
        <p:spPr>
          <a:xfrm>
            <a:off x="468175" y="2887450"/>
            <a:ext cx="3646339" cy="1357000"/>
          </a:xfrm>
          <a:prstGeom prst="rect">
            <a:avLst/>
          </a:prstGeom>
          <a:noFill/>
          <a:ln>
            <a:noFill/>
          </a:ln>
        </p:spPr>
      </p:pic>
      <p:pic>
        <p:nvPicPr>
          <p:cNvPr id="245" name="Google Shape;245;p36"/>
          <p:cNvPicPr preferRelativeResize="0"/>
          <p:nvPr/>
        </p:nvPicPr>
        <p:blipFill>
          <a:blip r:embed="rId5">
            <a:alphaModFix/>
          </a:blip>
          <a:stretch>
            <a:fillRect/>
          </a:stretch>
        </p:blipFill>
        <p:spPr>
          <a:xfrm>
            <a:off x="1308488" y="4167550"/>
            <a:ext cx="1965725" cy="195675"/>
          </a:xfrm>
          <a:prstGeom prst="rect">
            <a:avLst/>
          </a:prstGeom>
          <a:noFill/>
          <a:ln>
            <a:noFill/>
          </a:ln>
        </p:spPr>
      </p:pic>
      <p:pic>
        <p:nvPicPr>
          <p:cNvPr id="246" name="Google Shape;246;p36"/>
          <p:cNvPicPr preferRelativeResize="0"/>
          <p:nvPr/>
        </p:nvPicPr>
        <p:blipFill>
          <a:blip r:embed="rId6">
            <a:alphaModFix/>
          </a:blip>
          <a:stretch>
            <a:fillRect/>
          </a:stretch>
        </p:blipFill>
        <p:spPr>
          <a:xfrm>
            <a:off x="5319400" y="4125825"/>
            <a:ext cx="2677900" cy="195675"/>
          </a:xfrm>
          <a:prstGeom prst="rect">
            <a:avLst/>
          </a:prstGeom>
          <a:noFill/>
          <a:ln>
            <a:noFill/>
          </a:ln>
        </p:spPr>
      </p:pic>
      <p:sp>
        <p:nvSpPr>
          <p:cNvPr id="247" name="Google Shape;247;p36"/>
          <p:cNvSpPr txBox="1"/>
          <p:nvPr/>
        </p:nvSpPr>
        <p:spPr>
          <a:xfrm>
            <a:off x="5603400" y="11850"/>
            <a:ext cx="367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Vectorizing Transformations</a:t>
            </a:r>
            <a:r>
              <a:rPr b="1" lang="en" sz="2000">
                <a:solidFill>
                  <a:srgbClr val="9E122F"/>
                </a:solidFill>
                <a:highlight>
                  <a:srgbClr val="50C6DD"/>
                </a:highlight>
              </a:rPr>
              <a:t> </a:t>
            </a:r>
            <a:endParaRPr b="1" sz="2000">
              <a:solidFill>
                <a:srgbClr val="9E122F"/>
              </a:solidFill>
              <a:highlight>
                <a:srgbClr val="50C6DD"/>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nvSpPr>
        <p:spPr>
          <a:xfrm>
            <a:off x="347675" y="800775"/>
            <a:ext cx="8220300" cy="4311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t/>
            </a:r>
            <a:endParaRPr sz="1600"/>
          </a:p>
        </p:txBody>
      </p:sp>
      <p:sp>
        <p:nvSpPr>
          <p:cNvPr id="253" name="Google Shape;253;p37"/>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sp>
        <p:nvSpPr>
          <p:cNvPr id="254" name="Google Shape;254;p37"/>
          <p:cNvSpPr txBox="1"/>
          <p:nvPr/>
        </p:nvSpPr>
        <p:spPr>
          <a:xfrm>
            <a:off x="769500" y="2733750"/>
            <a:ext cx="30072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255" name="Google Shape;255;p37"/>
          <p:cNvSpPr txBox="1"/>
          <p:nvPr/>
        </p:nvSpPr>
        <p:spPr>
          <a:xfrm>
            <a:off x="1469475" y="800775"/>
            <a:ext cx="75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6" name="Google Shape;256;p37"/>
          <p:cNvSpPr txBox="1"/>
          <p:nvPr/>
        </p:nvSpPr>
        <p:spPr>
          <a:xfrm>
            <a:off x="170825" y="913250"/>
            <a:ext cx="8220300" cy="2416500"/>
          </a:xfrm>
          <a:prstGeom prst="rect">
            <a:avLst/>
          </a:prstGeom>
          <a:noFill/>
          <a:ln>
            <a:noFill/>
          </a:ln>
        </p:spPr>
        <p:txBody>
          <a:bodyPr anchorCtr="0" anchor="t" bIns="91425" lIns="91425" spcFirstLastPara="1" rIns="91425" wrap="square" tIns="91425">
            <a:spAutoFit/>
          </a:bodyPr>
          <a:lstStyle/>
          <a:p>
            <a:pPr indent="-320675" lvl="0" marL="457200" rtl="0" algn="l">
              <a:lnSpc>
                <a:spcPct val="128571"/>
              </a:lnSpc>
              <a:spcBef>
                <a:spcPts val="0"/>
              </a:spcBef>
              <a:spcAft>
                <a:spcPts val="0"/>
              </a:spcAft>
              <a:buSzPts val="1450"/>
              <a:buChar char="●"/>
            </a:pPr>
            <a:r>
              <a:rPr lang="en" sz="1450"/>
              <a:t>Issue: can’t batch ImageNet because of non uniform shapes of Images</a:t>
            </a:r>
            <a:endParaRPr sz="1450"/>
          </a:p>
          <a:p>
            <a:pPr indent="-320675" lvl="0" marL="457200" rtl="0" algn="l">
              <a:lnSpc>
                <a:spcPct val="128571"/>
              </a:lnSpc>
              <a:spcBef>
                <a:spcPts val="0"/>
              </a:spcBef>
              <a:spcAft>
                <a:spcPts val="0"/>
              </a:spcAft>
              <a:buSzPts val="1450"/>
              <a:buChar char="●"/>
            </a:pPr>
            <a:r>
              <a:rPr lang="en" sz="1450">
                <a:solidFill>
                  <a:srgbClr val="9E122F"/>
                </a:solidFill>
              </a:rPr>
              <a:t>Solution:</a:t>
            </a:r>
            <a:r>
              <a:rPr lang="en" sz="1450"/>
              <a:t> offline preprocessing Step, using either TFDS pipeline or Spark</a:t>
            </a:r>
            <a:endParaRPr sz="1450"/>
          </a:p>
          <a:p>
            <a:pPr indent="-320675" lvl="0" marL="457200" rtl="0" algn="l">
              <a:lnSpc>
                <a:spcPct val="128571"/>
              </a:lnSpc>
              <a:spcBef>
                <a:spcPts val="0"/>
              </a:spcBef>
              <a:spcAft>
                <a:spcPts val="0"/>
              </a:spcAft>
              <a:buSzPts val="1450"/>
              <a:buChar char="●"/>
            </a:pPr>
            <a:r>
              <a:rPr lang="en" sz="1450"/>
              <a:t>Problems using Spark: the data is loaded as TF Records and not as .PNG  files </a:t>
            </a:r>
            <a:endParaRPr sz="1450"/>
          </a:p>
          <a:p>
            <a:pPr indent="-320675" lvl="0" marL="457200" rtl="0" algn="l">
              <a:lnSpc>
                <a:spcPct val="128571"/>
              </a:lnSpc>
              <a:spcBef>
                <a:spcPts val="0"/>
              </a:spcBef>
              <a:spcAft>
                <a:spcPts val="0"/>
              </a:spcAft>
              <a:buClr>
                <a:srgbClr val="9E122F"/>
              </a:buClr>
              <a:buSzPts val="1450"/>
              <a:buChar char="●"/>
            </a:pPr>
            <a:r>
              <a:rPr lang="en" sz="1450">
                <a:solidFill>
                  <a:srgbClr val="9E122F"/>
                </a:solidFill>
              </a:rPr>
              <a:t>Solution: </a:t>
            </a:r>
            <a:r>
              <a:rPr lang="en" sz="1450">
                <a:solidFill>
                  <a:schemeClr val="dk1"/>
                </a:solidFill>
              </a:rPr>
              <a:t>Use a Spark Tensorflow Connector in order to load the TF Records as Spark DataFrames (requires using maven)</a:t>
            </a:r>
            <a:endParaRPr sz="1450">
              <a:solidFill>
                <a:schemeClr val="dk1"/>
              </a:solidFill>
            </a:endParaRPr>
          </a:p>
          <a:p>
            <a:pPr indent="-320675" lvl="0" marL="457200" rtl="0" algn="l">
              <a:lnSpc>
                <a:spcPct val="128571"/>
              </a:lnSpc>
              <a:spcBef>
                <a:spcPts val="0"/>
              </a:spcBef>
              <a:spcAft>
                <a:spcPts val="0"/>
              </a:spcAft>
              <a:buClr>
                <a:schemeClr val="dk1"/>
              </a:buClr>
              <a:buSzPts val="1450"/>
              <a:buChar char="●"/>
            </a:pPr>
            <a:r>
              <a:rPr lang="en" sz="1450">
                <a:solidFill>
                  <a:schemeClr val="dk1"/>
                </a:solidFill>
              </a:rPr>
              <a:t>Using Spark pipelining: process 1024 images in </a:t>
            </a:r>
            <a:r>
              <a:rPr lang="en" sz="1450">
                <a:solidFill>
                  <a:srgbClr val="9E112E"/>
                </a:solidFill>
              </a:rPr>
              <a:t>12 seconds</a:t>
            </a:r>
            <a:endParaRPr sz="1450">
              <a:solidFill>
                <a:srgbClr val="9E112E"/>
              </a:solidFill>
            </a:endParaRPr>
          </a:p>
          <a:p>
            <a:pPr indent="-320675" lvl="0" marL="457200" rtl="0" algn="l">
              <a:lnSpc>
                <a:spcPct val="128571"/>
              </a:lnSpc>
              <a:spcBef>
                <a:spcPts val="0"/>
              </a:spcBef>
              <a:spcAft>
                <a:spcPts val="0"/>
              </a:spcAft>
              <a:buSzPts val="1450"/>
              <a:buChar char="●"/>
            </a:pPr>
            <a:r>
              <a:rPr lang="en" sz="1450"/>
              <a:t>Using TFDS pipelining: process 1024 </a:t>
            </a:r>
            <a:r>
              <a:rPr lang="en" sz="1450"/>
              <a:t>images in 38 seconds</a:t>
            </a:r>
            <a:endParaRPr sz="1450"/>
          </a:p>
          <a:p>
            <a:pPr indent="-320675" lvl="0" marL="457200" rtl="0" algn="l">
              <a:lnSpc>
                <a:spcPct val="128571"/>
              </a:lnSpc>
              <a:spcBef>
                <a:spcPts val="0"/>
              </a:spcBef>
              <a:spcAft>
                <a:spcPts val="0"/>
              </a:spcAft>
              <a:buSzPts val="1450"/>
              <a:buChar char="●"/>
            </a:pPr>
            <a:r>
              <a:rPr lang="en" sz="1450"/>
              <a:t>Effective Data processing Speed up using spark: ~3 x</a:t>
            </a:r>
            <a:endParaRPr sz="1450"/>
          </a:p>
        </p:txBody>
      </p:sp>
      <p:sp>
        <p:nvSpPr>
          <p:cNvPr id="257" name="Google Shape;257;p37"/>
          <p:cNvSpPr txBox="1"/>
          <p:nvPr/>
        </p:nvSpPr>
        <p:spPr>
          <a:xfrm>
            <a:off x="6822600" y="11850"/>
            <a:ext cx="205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Need for Spark</a:t>
            </a:r>
            <a:r>
              <a:rPr b="1" lang="en" sz="2000">
                <a:solidFill>
                  <a:srgbClr val="9E122F"/>
                </a:solidFill>
                <a:highlight>
                  <a:srgbClr val="50C6DD"/>
                </a:highlight>
              </a:rPr>
              <a:t> </a:t>
            </a:r>
            <a:endParaRPr b="1" sz="2000">
              <a:solidFill>
                <a:srgbClr val="9E122F"/>
              </a:solidFill>
              <a:highlight>
                <a:srgbClr val="50C6DD"/>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nvSpPr>
        <p:spPr>
          <a:xfrm>
            <a:off x="347675" y="800775"/>
            <a:ext cx="8220300" cy="4311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t/>
            </a:r>
            <a:endParaRPr sz="1600"/>
          </a:p>
        </p:txBody>
      </p:sp>
      <p:sp>
        <p:nvSpPr>
          <p:cNvPr id="263" name="Google Shape;263;p38"/>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sp>
        <p:nvSpPr>
          <p:cNvPr id="264" name="Google Shape;264;p38"/>
          <p:cNvSpPr txBox="1"/>
          <p:nvPr/>
        </p:nvSpPr>
        <p:spPr>
          <a:xfrm>
            <a:off x="769500" y="2733750"/>
            <a:ext cx="30072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265" name="Google Shape;265;p38"/>
          <p:cNvSpPr txBox="1"/>
          <p:nvPr/>
        </p:nvSpPr>
        <p:spPr>
          <a:xfrm>
            <a:off x="1469475" y="800775"/>
            <a:ext cx="75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38"/>
          <p:cNvSpPr txBox="1"/>
          <p:nvPr/>
        </p:nvSpPr>
        <p:spPr>
          <a:xfrm>
            <a:off x="155475" y="785325"/>
            <a:ext cx="8220300" cy="408000"/>
          </a:xfrm>
          <a:prstGeom prst="rect">
            <a:avLst/>
          </a:prstGeom>
          <a:noFill/>
          <a:ln>
            <a:noFill/>
          </a:ln>
        </p:spPr>
        <p:txBody>
          <a:bodyPr anchorCtr="0" anchor="t" bIns="91425" lIns="91425" spcFirstLastPara="1" rIns="91425" wrap="square" tIns="91425">
            <a:spAutoFit/>
          </a:bodyPr>
          <a:lstStyle/>
          <a:p>
            <a:pPr indent="-320675" lvl="0" marL="457200" rtl="0" algn="l">
              <a:lnSpc>
                <a:spcPct val="128571"/>
              </a:lnSpc>
              <a:spcBef>
                <a:spcPts val="0"/>
              </a:spcBef>
              <a:spcAft>
                <a:spcPts val="0"/>
              </a:spcAft>
              <a:buSzPts val="1450"/>
              <a:buChar char="●"/>
            </a:pPr>
            <a:r>
              <a:rPr lang="en" sz="1450"/>
              <a:t>Using the data already preprocessed:</a:t>
            </a:r>
            <a:endParaRPr sz="1450"/>
          </a:p>
        </p:txBody>
      </p:sp>
      <p:sp>
        <p:nvSpPr>
          <p:cNvPr id="267" name="Google Shape;267;p38"/>
          <p:cNvSpPr txBox="1"/>
          <p:nvPr/>
        </p:nvSpPr>
        <p:spPr>
          <a:xfrm>
            <a:off x="6822600" y="11850"/>
            <a:ext cx="205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Final Result</a:t>
            </a:r>
            <a:r>
              <a:rPr b="1" lang="en" sz="2000">
                <a:solidFill>
                  <a:srgbClr val="9E122F"/>
                </a:solidFill>
                <a:highlight>
                  <a:srgbClr val="50C6DD"/>
                </a:highlight>
              </a:rPr>
              <a:t> </a:t>
            </a:r>
            <a:endParaRPr b="1" sz="2000">
              <a:solidFill>
                <a:srgbClr val="9E122F"/>
              </a:solidFill>
              <a:highlight>
                <a:srgbClr val="50C6DD"/>
              </a:highlight>
            </a:endParaRPr>
          </a:p>
        </p:txBody>
      </p:sp>
      <p:pic>
        <p:nvPicPr>
          <p:cNvPr id="268" name="Google Shape;268;p38"/>
          <p:cNvPicPr preferRelativeResize="0"/>
          <p:nvPr/>
        </p:nvPicPr>
        <p:blipFill>
          <a:blip r:embed="rId3">
            <a:alphaModFix/>
          </a:blip>
          <a:stretch>
            <a:fillRect/>
          </a:stretch>
        </p:blipFill>
        <p:spPr>
          <a:xfrm>
            <a:off x="769500" y="1200975"/>
            <a:ext cx="3617399" cy="3569749"/>
          </a:xfrm>
          <a:prstGeom prst="rect">
            <a:avLst/>
          </a:prstGeom>
          <a:noFill/>
          <a:ln>
            <a:noFill/>
          </a:ln>
        </p:spPr>
      </p:pic>
      <p:sp>
        <p:nvSpPr>
          <p:cNvPr id="269" name="Google Shape;269;p38"/>
          <p:cNvSpPr/>
          <p:nvPr/>
        </p:nvSpPr>
        <p:spPr>
          <a:xfrm>
            <a:off x="3402000" y="2051850"/>
            <a:ext cx="374700" cy="1579500"/>
          </a:xfrm>
          <a:prstGeom prst="ellipse">
            <a:avLst/>
          </a:prstGeom>
          <a:noFill/>
          <a:ln cap="flat" cmpd="sng" w="28575">
            <a:solidFill>
              <a:srgbClr val="9E11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txBox="1"/>
          <p:nvPr/>
        </p:nvSpPr>
        <p:spPr>
          <a:xfrm>
            <a:off x="5412375" y="2001900"/>
            <a:ext cx="3315600" cy="15237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chemeClr val="dk1"/>
              </a:buClr>
              <a:buSzPts val="1450"/>
              <a:buChar char="●"/>
            </a:pPr>
            <a:r>
              <a:rPr lang="en" sz="1450">
                <a:solidFill>
                  <a:schemeClr val="dk1"/>
                </a:solidFill>
              </a:rPr>
              <a:t>1 epoch = 11 minutes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1 model = 100 epochs = ~18 hours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100 models = ~75 days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Effective Speed-up from Single CPU: ~x100</a:t>
            </a:r>
            <a:endParaRPr sz="14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nvSpPr>
        <p:spPr>
          <a:xfrm>
            <a:off x="347675" y="800775"/>
            <a:ext cx="8220300" cy="4311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t/>
            </a:r>
            <a:endParaRPr sz="1600"/>
          </a:p>
        </p:txBody>
      </p:sp>
      <p:sp>
        <p:nvSpPr>
          <p:cNvPr id="276" name="Google Shape;276;p39"/>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Masking: Distributed Memory Parallel Programming </a:t>
            </a:r>
            <a:endParaRPr sz="1800"/>
          </a:p>
        </p:txBody>
      </p:sp>
      <p:sp>
        <p:nvSpPr>
          <p:cNvPr id="277" name="Google Shape;277;p39"/>
          <p:cNvSpPr txBox="1"/>
          <p:nvPr/>
        </p:nvSpPr>
        <p:spPr>
          <a:xfrm>
            <a:off x="769500" y="2733750"/>
            <a:ext cx="30072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278" name="Google Shape;278;p39"/>
          <p:cNvSpPr txBox="1"/>
          <p:nvPr/>
        </p:nvSpPr>
        <p:spPr>
          <a:xfrm>
            <a:off x="1469475" y="800775"/>
            <a:ext cx="75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9" name="Google Shape;279;p39"/>
          <p:cNvSpPr txBox="1"/>
          <p:nvPr/>
        </p:nvSpPr>
        <p:spPr>
          <a:xfrm>
            <a:off x="347675" y="928650"/>
            <a:ext cx="8220300" cy="1842600"/>
          </a:xfrm>
          <a:prstGeom prst="rect">
            <a:avLst/>
          </a:prstGeom>
          <a:noFill/>
          <a:ln>
            <a:noFill/>
          </a:ln>
        </p:spPr>
        <p:txBody>
          <a:bodyPr anchorCtr="0" anchor="t" bIns="91425" lIns="91425" spcFirstLastPara="1" rIns="91425" wrap="square" tIns="91425">
            <a:spAutoFit/>
          </a:bodyPr>
          <a:lstStyle/>
          <a:p>
            <a:pPr indent="-320675" lvl="0" marL="457200" rtl="0" algn="l">
              <a:lnSpc>
                <a:spcPct val="128571"/>
              </a:lnSpc>
              <a:spcBef>
                <a:spcPts val="0"/>
              </a:spcBef>
              <a:spcAft>
                <a:spcPts val="0"/>
              </a:spcAft>
              <a:buSzPts val="1450"/>
              <a:buChar char="●"/>
            </a:pPr>
            <a:r>
              <a:rPr lang="en" sz="1450"/>
              <a:t>Issue: Distributed Memory Parallel </a:t>
            </a:r>
            <a:r>
              <a:rPr lang="en" sz="1450"/>
              <a:t>Computing Paradigm</a:t>
            </a:r>
            <a:r>
              <a:rPr lang="en" sz="1450"/>
              <a:t> involves some overheads in the communication between different nodes</a:t>
            </a:r>
            <a:endParaRPr sz="1450"/>
          </a:p>
          <a:p>
            <a:pPr indent="-320675" lvl="0" marL="457200" rtl="0" algn="l">
              <a:lnSpc>
                <a:spcPct val="128571"/>
              </a:lnSpc>
              <a:spcBef>
                <a:spcPts val="0"/>
              </a:spcBef>
              <a:spcAft>
                <a:spcPts val="0"/>
              </a:spcAft>
              <a:buSzPts val="1450"/>
              <a:buChar char="●"/>
            </a:pPr>
            <a:r>
              <a:rPr lang="en" sz="1450">
                <a:solidFill>
                  <a:srgbClr val="9E122F"/>
                </a:solidFill>
              </a:rPr>
              <a:t>Solution: </a:t>
            </a:r>
            <a:r>
              <a:rPr lang="en" sz="1450"/>
              <a:t>Transform our problem into a SIMD paradigm and use SLURM Job arrays in order to parallelize the work without communication. </a:t>
            </a:r>
            <a:endParaRPr sz="1450"/>
          </a:p>
          <a:p>
            <a:pPr indent="-320675" lvl="0" marL="457200" rtl="0" algn="l">
              <a:lnSpc>
                <a:spcPct val="128571"/>
              </a:lnSpc>
              <a:spcBef>
                <a:spcPts val="0"/>
              </a:spcBef>
              <a:spcAft>
                <a:spcPts val="0"/>
              </a:spcAft>
              <a:buSzPts val="1450"/>
              <a:buChar char="●"/>
            </a:pPr>
            <a:r>
              <a:rPr lang="en" sz="1450"/>
              <a:t>Setting: We parallelized over 20 workers nodes (two cascades of 10 worker nodes with 4 GPUs) </a:t>
            </a:r>
            <a:endParaRPr sz="1450"/>
          </a:p>
        </p:txBody>
      </p:sp>
      <p:sp>
        <p:nvSpPr>
          <p:cNvPr id="280" name="Google Shape;280;p39"/>
          <p:cNvSpPr txBox="1"/>
          <p:nvPr/>
        </p:nvSpPr>
        <p:spPr>
          <a:xfrm>
            <a:off x="6247600" y="11850"/>
            <a:ext cx="289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From MPI To SLURM</a:t>
            </a:r>
            <a:r>
              <a:rPr b="1" lang="en" sz="2000">
                <a:solidFill>
                  <a:srgbClr val="9E122F"/>
                </a:solidFill>
                <a:highlight>
                  <a:srgbClr val="50C6DD"/>
                </a:highlight>
              </a:rPr>
              <a:t> </a:t>
            </a:r>
            <a:endParaRPr b="1" sz="2000">
              <a:solidFill>
                <a:srgbClr val="9E122F"/>
              </a:solidFill>
              <a:highlight>
                <a:srgbClr val="50C6DD"/>
              </a:highlight>
            </a:endParaRPr>
          </a:p>
        </p:txBody>
      </p:sp>
      <p:pic>
        <p:nvPicPr>
          <p:cNvPr id="281" name="Google Shape;281;p39"/>
          <p:cNvPicPr preferRelativeResize="0"/>
          <p:nvPr/>
        </p:nvPicPr>
        <p:blipFill>
          <a:blip r:embed="rId3">
            <a:alphaModFix/>
          </a:blip>
          <a:stretch>
            <a:fillRect/>
          </a:stretch>
        </p:blipFill>
        <p:spPr>
          <a:xfrm>
            <a:off x="2271476" y="2641475"/>
            <a:ext cx="4372700" cy="2106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228350" y="250574"/>
            <a:ext cx="7269000" cy="345300"/>
          </a:xfrm>
          <a:prstGeom prst="rect">
            <a:avLst/>
          </a:prstGeom>
        </p:spPr>
        <p:txBody>
          <a:bodyPr anchorCtr="0" anchor="t" bIns="45700" lIns="91425" spcFirstLastPara="1" rIns="91425" wrap="square" tIns="45700">
            <a:noAutofit/>
          </a:bodyPr>
          <a:lstStyle/>
          <a:p>
            <a:pPr indent="0" lvl="0" marL="0" rtl="0" algn="l">
              <a:lnSpc>
                <a:spcPct val="95000"/>
              </a:lnSpc>
              <a:spcBef>
                <a:spcPts val="640"/>
              </a:spcBef>
              <a:spcAft>
                <a:spcPts val="1200"/>
              </a:spcAft>
              <a:buSzPts val="935"/>
              <a:buNone/>
            </a:pPr>
            <a:r>
              <a:rPr lang="en" sz="1800"/>
              <a:t>V - Within Node Code Optimization</a:t>
            </a:r>
            <a:endParaRPr sz="1800"/>
          </a:p>
        </p:txBody>
      </p:sp>
      <p:sp>
        <p:nvSpPr>
          <p:cNvPr id="287" name="Google Shape;287;p40"/>
          <p:cNvSpPr txBox="1"/>
          <p:nvPr/>
        </p:nvSpPr>
        <p:spPr>
          <a:xfrm>
            <a:off x="7366800" y="0"/>
            <a:ext cx="177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The Problem</a:t>
            </a:r>
            <a:endParaRPr b="1" sz="2000">
              <a:solidFill>
                <a:srgbClr val="9E122F"/>
              </a:solidFill>
              <a:highlight>
                <a:srgbClr val="50C6DD"/>
              </a:highlight>
            </a:endParaRPr>
          </a:p>
        </p:txBody>
      </p:sp>
      <p:sp>
        <p:nvSpPr>
          <p:cNvPr id="288" name="Google Shape;288;p40"/>
          <p:cNvSpPr txBox="1"/>
          <p:nvPr/>
        </p:nvSpPr>
        <p:spPr>
          <a:xfrm>
            <a:off x="228350" y="788175"/>
            <a:ext cx="8051400" cy="26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t>Pruning</a:t>
            </a:r>
            <a:r>
              <a:rPr lang="en" sz="1450"/>
              <a:t> the MobileNet architecture using Tensorflow</a:t>
            </a:r>
            <a:endParaRPr sz="1450"/>
          </a:p>
          <a:p>
            <a:pPr indent="-320675" lvl="0" marL="457200" rtl="0" algn="l">
              <a:spcBef>
                <a:spcPts val="0"/>
              </a:spcBef>
              <a:spcAft>
                <a:spcPts val="0"/>
              </a:spcAft>
              <a:buSzPts val="1450"/>
              <a:buChar char="●"/>
            </a:pPr>
            <a:r>
              <a:rPr lang="en" sz="1450"/>
              <a:t>Issue: pruning weights using a mask in tensorflow damages the computational graph</a:t>
            </a:r>
            <a:endParaRPr sz="1450"/>
          </a:p>
          <a:p>
            <a:pPr indent="-320675" lvl="0" marL="457200" rtl="0" algn="l">
              <a:spcBef>
                <a:spcPts val="0"/>
              </a:spcBef>
              <a:spcAft>
                <a:spcPts val="0"/>
              </a:spcAft>
              <a:buClr>
                <a:srgbClr val="9E122F"/>
              </a:buClr>
              <a:buSzPts val="1450"/>
              <a:buChar char="●"/>
            </a:pPr>
            <a:r>
              <a:rPr lang="en" sz="1450">
                <a:solidFill>
                  <a:srgbClr val="9E122F"/>
                </a:solidFill>
              </a:rPr>
              <a:t>Solution:</a:t>
            </a:r>
            <a:r>
              <a:rPr lang="en" sz="1450"/>
              <a:t> zeroing the weights using a mask on each batch using tf.callbacks</a:t>
            </a:r>
            <a:endParaRPr sz="1450"/>
          </a:p>
          <a:p>
            <a:pPr indent="0" lvl="0" marL="457200" rtl="0" algn="l">
              <a:spcBef>
                <a:spcPts val="0"/>
              </a:spcBef>
              <a:spcAft>
                <a:spcPts val="0"/>
              </a:spcAft>
              <a:buNone/>
            </a:pPr>
            <a:r>
              <a:t/>
            </a:r>
            <a:endParaRPr sz="1450"/>
          </a:p>
          <a:p>
            <a:pPr indent="0" lvl="0" marL="0" rtl="0" algn="l">
              <a:spcBef>
                <a:spcPts val="0"/>
              </a:spcBef>
              <a:spcAft>
                <a:spcPts val="0"/>
              </a:spcAft>
              <a:buNone/>
            </a:pPr>
            <a:r>
              <a:rPr lang="en" sz="1450"/>
              <a:t>Code Profiling</a:t>
            </a:r>
            <a:endParaRPr sz="1450"/>
          </a:p>
          <a:p>
            <a:pPr indent="-320675" lvl="0" marL="457200" rtl="0" algn="l">
              <a:spcBef>
                <a:spcPts val="0"/>
              </a:spcBef>
              <a:spcAft>
                <a:spcPts val="0"/>
              </a:spcAft>
              <a:buSzPts val="1450"/>
              <a:buChar char="●"/>
            </a:pPr>
            <a:r>
              <a:rPr lang="en" sz="1450"/>
              <a:t>Results from code profiling</a:t>
            </a:r>
            <a:endParaRPr sz="1450"/>
          </a:p>
          <a:p>
            <a:pPr indent="-320675" lvl="1" marL="914400" rtl="0" algn="l">
              <a:spcBef>
                <a:spcPts val="0"/>
              </a:spcBef>
              <a:spcAft>
                <a:spcPts val="0"/>
              </a:spcAft>
              <a:buSzPts val="1450"/>
              <a:buChar char="○"/>
            </a:pPr>
            <a:r>
              <a:rPr lang="en" sz="1450"/>
              <a:t>Tf.callbacks: </a:t>
            </a:r>
            <a:r>
              <a:rPr lang="en" sz="1450">
                <a:solidFill>
                  <a:schemeClr val="dk1"/>
                </a:solidFill>
              </a:rPr>
              <a:t>3.3457s</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Total batch time (including tf.callbacks): 3.5970s</a:t>
            </a:r>
            <a:endParaRPr sz="1450">
              <a:solidFill>
                <a:schemeClr val="dk1"/>
              </a:solidFill>
            </a:endParaRPr>
          </a:p>
          <a:p>
            <a:pPr indent="-320675" lvl="1" marL="914400" rtl="0" algn="l">
              <a:spcBef>
                <a:spcPts val="0"/>
              </a:spcBef>
              <a:spcAft>
                <a:spcPts val="0"/>
              </a:spcAft>
              <a:buClr>
                <a:schemeClr val="dk1"/>
              </a:buClr>
              <a:buSzPts val="1450"/>
              <a:buChar char="○"/>
            </a:pPr>
            <a:r>
              <a:rPr lang="en" sz="1450">
                <a:solidFill>
                  <a:schemeClr val="dk1"/>
                </a:solidFill>
              </a:rPr>
              <a:t>Tf.callbacks: ~93% of batch runtime</a:t>
            </a:r>
            <a:endParaRPr sz="1450">
              <a:solidFill>
                <a:schemeClr val="dk1"/>
              </a:solidFill>
            </a:endParaRPr>
          </a:p>
          <a:p>
            <a:pPr indent="-320675" lvl="0" marL="457200" rtl="0" algn="l">
              <a:spcBef>
                <a:spcPts val="0"/>
              </a:spcBef>
              <a:spcAft>
                <a:spcPts val="0"/>
              </a:spcAft>
              <a:buSzPts val="1450"/>
              <a:buChar char="●"/>
            </a:pPr>
            <a:r>
              <a:rPr lang="en" sz="1450"/>
              <a:t>Issue: the influence of  tf.callbacks on the training time</a:t>
            </a:r>
            <a:endParaRPr sz="1450"/>
          </a:p>
          <a:p>
            <a:pPr indent="-320675" lvl="0" marL="457200" rtl="0" algn="l">
              <a:spcBef>
                <a:spcPts val="0"/>
              </a:spcBef>
              <a:spcAft>
                <a:spcPts val="0"/>
              </a:spcAft>
              <a:buClr>
                <a:srgbClr val="9E122F"/>
              </a:buClr>
              <a:buSzPts val="1450"/>
              <a:buChar char="●"/>
            </a:pPr>
            <a:r>
              <a:rPr lang="en" sz="1450">
                <a:solidFill>
                  <a:srgbClr val="9E122F"/>
                </a:solidFill>
              </a:rPr>
              <a:t>Solution: </a:t>
            </a:r>
            <a:r>
              <a:rPr lang="en" sz="1450"/>
              <a:t>stay </a:t>
            </a:r>
            <a:r>
              <a:rPr lang="en" sz="1450"/>
              <a:t>tuned!!</a:t>
            </a:r>
            <a:endParaRPr sz="14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500075" y="355225"/>
            <a:ext cx="8220300" cy="4383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1200"/>
              </a:spcAft>
              <a:buNone/>
            </a:pPr>
            <a:r>
              <a:rPr lang="en" sz="2200">
                <a:solidFill>
                  <a:srgbClr val="212529"/>
                </a:solidFill>
                <a:latin typeface="Roboto"/>
                <a:ea typeface="Roboto"/>
                <a:cs typeface="Roboto"/>
                <a:sym typeface="Roboto"/>
              </a:rPr>
              <a:t>I - Problem Statement: </a:t>
            </a:r>
            <a:r>
              <a:rPr lang="en" sz="2200">
                <a:solidFill>
                  <a:srgbClr val="24292E"/>
                </a:solidFill>
                <a:highlight>
                  <a:srgbClr val="FFFFFF"/>
                </a:highlight>
              </a:rPr>
              <a:t>Overview of the LTH</a:t>
            </a:r>
            <a:endParaRPr sz="2200"/>
          </a:p>
        </p:txBody>
      </p:sp>
      <p:sp>
        <p:nvSpPr>
          <p:cNvPr id="120" name="Google Shape;120;p23"/>
          <p:cNvSpPr txBox="1"/>
          <p:nvPr/>
        </p:nvSpPr>
        <p:spPr>
          <a:xfrm>
            <a:off x="500075" y="793525"/>
            <a:ext cx="7131000" cy="405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solidFill>
                  <a:srgbClr val="24292E"/>
                </a:solidFill>
                <a:highlight>
                  <a:srgbClr val="FFFFFF"/>
                </a:highlight>
              </a:rPr>
              <a:t>The LTH builds on the notion of </a:t>
            </a:r>
            <a:r>
              <a:rPr b="1" lang="en" sz="1450">
                <a:solidFill>
                  <a:srgbClr val="24292E"/>
                </a:solidFill>
                <a:highlight>
                  <a:srgbClr val="FFFFFF"/>
                </a:highlight>
              </a:rPr>
              <a:t>network pruning</a:t>
            </a:r>
            <a:r>
              <a:rPr lang="en" sz="1450">
                <a:solidFill>
                  <a:srgbClr val="24292E"/>
                </a:solidFill>
                <a:highlight>
                  <a:srgbClr val="FFFFFF"/>
                </a:highlight>
              </a:rPr>
              <a:t>, which is used to </a:t>
            </a:r>
            <a:r>
              <a:rPr b="1" lang="en" sz="1450">
                <a:solidFill>
                  <a:srgbClr val="24292E"/>
                </a:solidFill>
                <a:highlight>
                  <a:srgbClr val="FFFFFF"/>
                </a:highlight>
              </a:rPr>
              <a:t>reduce the storage costs and computational requirements of dealing with </a:t>
            </a:r>
            <a:r>
              <a:rPr b="1" lang="en" sz="1450">
                <a:solidFill>
                  <a:srgbClr val="24292E"/>
                </a:solidFill>
                <a:highlight>
                  <a:srgbClr val="FFFFFF"/>
                </a:highlight>
              </a:rPr>
              <a:t>the</a:t>
            </a:r>
            <a:r>
              <a:rPr b="1" lang="en" sz="1450">
                <a:solidFill>
                  <a:srgbClr val="24292E"/>
                </a:solidFill>
                <a:highlight>
                  <a:srgbClr val="FFFFFF"/>
                </a:highlight>
              </a:rPr>
              <a:t> network</a:t>
            </a:r>
            <a:r>
              <a:rPr lang="en" sz="1450">
                <a:solidFill>
                  <a:srgbClr val="24292E"/>
                </a:solidFill>
                <a:highlight>
                  <a:srgbClr val="FFFFFF"/>
                </a:highlight>
              </a:rPr>
              <a:t>. The pruning algorithm proposed is called Iterative Magnitude Pruning (IMP):</a:t>
            </a:r>
            <a:endParaRPr sz="1450">
              <a:solidFill>
                <a:srgbClr val="24292E"/>
              </a:solidFill>
              <a:highlight>
                <a:srgbClr val="FFFFFF"/>
              </a:highlight>
            </a:endParaRPr>
          </a:p>
          <a:p>
            <a:pPr indent="-320675" lvl="0" marL="457200" rtl="0" algn="just">
              <a:lnSpc>
                <a:spcPct val="115000"/>
              </a:lnSpc>
              <a:spcBef>
                <a:spcPts val="1200"/>
              </a:spcBef>
              <a:spcAft>
                <a:spcPts val="0"/>
              </a:spcAft>
              <a:buClr>
                <a:srgbClr val="24292E"/>
              </a:buClr>
              <a:buSzPts val="1450"/>
              <a:buChar char="●"/>
            </a:pPr>
            <a:r>
              <a:rPr lang="en" sz="1450">
                <a:solidFill>
                  <a:srgbClr val="24292E"/>
                </a:solidFill>
                <a:highlight>
                  <a:srgbClr val="FFFFFF"/>
                </a:highlight>
              </a:rPr>
              <a:t>Begin with a Neural Network where </a:t>
            </a:r>
            <a:r>
              <a:rPr b="1" lang="en" sz="1450">
                <a:solidFill>
                  <a:srgbClr val="24292E"/>
                </a:solidFill>
                <a:highlight>
                  <a:srgbClr val="FFFFFF"/>
                </a:highlight>
              </a:rPr>
              <a:t>each connection has been set to a random weight</a:t>
            </a:r>
            <a:r>
              <a:rPr lang="en" sz="1450">
                <a:solidFill>
                  <a:srgbClr val="24292E"/>
                </a:solidFill>
                <a:highlight>
                  <a:srgbClr val="FFFFFF"/>
                </a:highlight>
              </a:rPr>
              <a:t>. </a:t>
            </a:r>
            <a:endParaRPr sz="1450">
              <a:solidFill>
                <a:srgbClr val="24292E"/>
              </a:solidFill>
              <a:highlight>
                <a:srgbClr val="FFFFFF"/>
              </a:highlight>
            </a:endParaRPr>
          </a:p>
          <a:p>
            <a:pPr indent="-320675" lvl="0" marL="457200" rtl="0" algn="just">
              <a:lnSpc>
                <a:spcPct val="115000"/>
              </a:lnSpc>
              <a:spcBef>
                <a:spcPts val="0"/>
              </a:spcBef>
              <a:spcAft>
                <a:spcPts val="0"/>
              </a:spcAft>
              <a:buClr>
                <a:srgbClr val="24292E"/>
              </a:buClr>
              <a:buSzPts val="1450"/>
              <a:buChar char="●"/>
            </a:pPr>
            <a:r>
              <a:rPr b="1" lang="en" sz="1450">
                <a:solidFill>
                  <a:srgbClr val="24292E"/>
                </a:solidFill>
                <a:highlight>
                  <a:srgbClr val="FFFFFF"/>
                </a:highlight>
              </a:rPr>
              <a:t>Train </a:t>
            </a:r>
            <a:r>
              <a:rPr lang="en" sz="1450">
                <a:solidFill>
                  <a:srgbClr val="24292E"/>
                </a:solidFill>
                <a:highlight>
                  <a:srgbClr val="FFFFFF"/>
                </a:highlight>
              </a:rPr>
              <a:t>the Neural Network </a:t>
            </a:r>
            <a:endParaRPr sz="1450">
              <a:solidFill>
                <a:srgbClr val="24292E"/>
              </a:solidFill>
              <a:highlight>
                <a:srgbClr val="FFFFFF"/>
              </a:highlight>
            </a:endParaRPr>
          </a:p>
          <a:p>
            <a:pPr indent="-320675" lvl="0" marL="457200" rtl="0" algn="just">
              <a:lnSpc>
                <a:spcPct val="115000"/>
              </a:lnSpc>
              <a:spcBef>
                <a:spcPts val="0"/>
              </a:spcBef>
              <a:spcAft>
                <a:spcPts val="0"/>
              </a:spcAft>
              <a:buClr>
                <a:srgbClr val="24292E"/>
              </a:buClr>
              <a:buSzPts val="1450"/>
              <a:buChar char="●"/>
            </a:pPr>
            <a:r>
              <a:rPr lang="en" sz="1450">
                <a:solidFill>
                  <a:srgbClr val="24292E"/>
                </a:solidFill>
                <a:highlight>
                  <a:srgbClr val="FFFFFF"/>
                </a:highlight>
              </a:rPr>
              <a:t>Given a threshold t, remove the superfluous structure by </a:t>
            </a:r>
            <a:r>
              <a:rPr b="1" lang="en" sz="1450">
                <a:solidFill>
                  <a:srgbClr val="24292E"/>
                </a:solidFill>
                <a:highlight>
                  <a:srgbClr val="FFFFFF"/>
                </a:highlight>
              </a:rPr>
              <a:t>pruning weights</a:t>
            </a:r>
            <a:r>
              <a:rPr lang="en" sz="1450">
                <a:solidFill>
                  <a:srgbClr val="24292E"/>
                </a:solidFill>
                <a:highlight>
                  <a:srgbClr val="FFFFFF"/>
                </a:highlight>
              </a:rPr>
              <a:t> (sparse pruning): look at the magnitude of the weights and prune the weights with magnitude lower than the threshold. </a:t>
            </a:r>
            <a:endParaRPr sz="1450">
              <a:solidFill>
                <a:srgbClr val="24292E"/>
              </a:solidFill>
              <a:highlight>
                <a:srgbClr val="FFFFFF"/>
              </a:highlight>
            </a:endParaRPr>
          </a:p>
          <a:p>
            <a:pPr indent="-320675" lvl="0" marL="457200" rtl="0" algn="just">
              <a:lnSpc>
                <a:spcPct val="115000"/>
              </a:lnSpc>
              <a:spcBef>
                <a:spcPts val="0"/>
              </a:spcBef>
              <a:spcAft>
                <a:spcPts val="0"/>
              </a:spcAft>
              <a:buClr>
                <a:srgbClr val="24292E"/>
              </a:buClr>
              <a:buSzPts val="1450"/>
              <a:buChar char="●"/>
            </a:pPr>
            <a:r>
              <a:rPr b="1" lang="en" sz="1450">
                <a:solidFill>
                  <a:srgbClr val="24292E"/>
                </a:solidFill>
                <a:highlight>
                  <a:srgbClr val="FFFFFF"/>
                </a:highlight>
              </a:rPr>
              <a:t>Reset the remaining weights </a:t>
            </a:r>
            <a:r>
              <a:rPr lang="en" sz="1450">
                <a:solidFill>
                  <a:srgbClr val="24292E"/>
                </a:solidFill>
                <a:highlight>
                  <a:srgbClr val="FFFFFF"/>
                </a:highlight>
              </a:rPr>
              <a:t>to their value at a given epoch of choice, and we retrain the sparse subnetwork until the end. </a:t>
            </a:r>
            <a:endParaRPr sz="1450">
              <a:solidFill>
                <a:srgbClr val="24292E"/>
              </a:solidFill>
              <a:highlight>
                <a:srgbClr val="FFFFFF"/>
              </a:highlight>
            </a:endParaRPr>
          </a:p>
          <a:p>
            <a:pPr indent="0" lvl="0" marL="0" rtl="0" algn="just">
              <a:lnSpc>
                <a:spcPct val="115000"/>
              </a:lnSpc>
              <a:spcBef>
                <a:spcPts val="1200"/>
              </a:spcBef>
              <a:spcAft>
                <a:spcPts val="1200"/>
              </a:spcAft>
              <a:buNone/>
            </a:pPr>
            <a:r>
              <a:rPr lang="en" sz="1450">
                <a:solidFill>
                  <a:srgbClr val="24292E"/>
                </a:solidFill>
                <a:highlight>
                  <a:srgbClr val="FFFFFF"/>
                </a:highlight>
              </a:rPr>
              <a:t>The objective of this procedure is to find the most sparse sub architecture (called the winning ticket) of the initial Neural Network that will match the initial generalization ability. Studies also showed that  this ticket generalizes across dataset.</a:t>
            </a:r>
            <a:endParaRPr sz="1450">
              <a:solidFill>
                <a:srgbClr val="24292E"/>
              </a:solidFill>
              <a:highlight>
                <a:srgbClr val="FFFFFF"/>
              </a:highlight>
            </a:endParaRPr>
          </a:p>
        </p:txBody>
      </p:sp>
      <p:pic>
        <p:nvPicPr>
          <p:cNvPr id="121" name="Google Shape;121;p23"/>
          <p:cNvPicPr preferRelativeResize="0"/>
          <p:nvPr/>
        </p:nvPicPr>
        <p:blipFill>
          <a:blip r:embed="rId3">
            <a:alphaModFix/>
          </a:blip>
          <a:stretch>
            <a:fillRect/>
          </a:stretch>
        </p:blipFill>
        <p:spPr>
          <a:xfrm>
            <a:off x="7774300" y="1745838"/>
            <a:ext cx="1369701" cy="1651825"/>
          </a:xfrm>
          <a:prstGeom prst="rect">
            <a:avLst/>
          </a:prstGeom>
          <a:noFill/>
          <a:ln>
            <a:noFill/>
          </a:ln>
        </p:spPr>
      </p:pic>
      <p:sp>
        <p:nvSpPr>
          <p:cNvPr id="122" name="Google Shape;122;p23"/>
          <p:cNvSpPr txBox="1"/>
          <p:nvPr/>
        </p:nvSpPr>
        <p:spPr>
          <a:xfrm>
            <a:off x="8301600" y="11850"/>
            <a:ext cx="68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LTH</a:t>
            </a:r>
            <a:endParaRPr b="1" sz="2000">
              <a:solidFill>
                <a:srgbClr val="9E122F"/>
              </a:solidFill>
              <a:highlight>
                <a:srgbClr val="50C6DD"/>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idx="1" type="body"/>
          </p:nvPr>
        </p:nvSpPr>
        <p:spPr>
          <a:xfrm>
            <a:off x="228350" y="250574"/>
            <a:ext cx="7269000" cy="345300"/>
          </a:xfrm>
          <a:prstGeom prst="rect">
            <a:avLst/>
          </a:prstGeom>
        </p:spPr>
        <p:txBody>
          <a:bodyPr anchorCtr="0" anchor="t" bIns="45700" lIns="91425" spcFirstLastPara="1" rIns="91425" wrap="square" tIns="45700">
            <a:noAutofit/>
          </a:bodyPr>
          <a:lstStyle/>
          <a:p>
            <a:pPr indent="0" lvl="0" marL="0" rtl="0" algn="l">
              <a:lnSpc>
                <a:spcPct val="95000"/>
              </a:lnSpc>
              <a:spcBef>
                <a:spcPts val="640"/>
              </a:spcBef>
              <a:spcAft>
                <a:spcPts val="1200"/>
              </a:spcAft>
              <a:buSzPts val="935"/>
              <a:buNone/>
            </a:pPr>
            <a:r>
              <a:rPr lang="en" sz="1800"/>
              <a:t>V - Within Node Code Optimization</a:t>
            </a:r>
            <a:endParaRPr sz="1800"/>
          </a:p>
        </p:txBody>
      </p:sp>
      <p:sp>
        <p:nvSpPr>
          <p:cNvPr id="294" name="Google Shape;294;p41"/>
          <p:cNvSpPr txBox="1"/>
          <p:nvPr/>
        </p:nvSpPr>
        <p:spPr>
          <a:xfrm>
            <a:off x="4666075" y="0"/>
            <a:ext cx="447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Single </a:t>
            </a:r>
            <a:r>
              <a:rPr b="1" lang="en" sz="2000">
                <a:solidFill>
                  <a:srgbClr val="9E122F"/>
                </a:solidFill>
                <a:highlight>
                  <a:srgbClr val="50C6DD"/>
                </a:highlight>
              </a:rPr>
              <a:t>Process</a:t>
            </a:r>
            <a:r>
              <a:rPr b="1" lang="en" sz="2000">
                <a:solidFill>
                  <a:srgbClr val="9E122F"/>
                </a:solidFill>
                <a:highlight>
                  <a:srgbClr val="50C6DD"/>
                </a:highlight>
              </a:rPr>
              <a:t> vs. Multiprocessing</a:t>
            </a:r>
            <a:endParaRPr b="1" sz="2000">
              <a:solidFill>
                <a:srgbClr val="9E122F"/>
              </a:solidFill>
              <a:highlight>
                <a:srgbClr val="50C6DD"/>
              </a:highlight>
            </a:endParaRPr>
          </a:p>
        </p:txBody>
      </p:sp>
      <p:sp>
        <p:nvSpPr>
          <p:cNvPr id="295" name="Google Shape;295;p41"/>
          <p:cNvSpPr txBox="1"/>
          <p:nvPr/>
        </p:nvSpPr>
        <p:spPr>
          <a:xfrm>
            <a:off x="228350" y="788175"/>
            <a:ext cx="80514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t>Optimizing the tf.callbacks</a:t>
            </a:r>
            <a:endParaRPr sz="1450"/>
          </a:p>
          <a:p>
            <a:pPr indent="-320675" lvl="0" marL="457200" rtl="0" algn="l">
              <a:spcBef>
                <a:spcPts val="0"/>
              </a:spcBef>
              <a:spcAft>
                <a:spcPts val="0"/>
              </a:spcAft>
              <a:buSzPts val="1450"/>
              <a:buChar char="●"/>
            </a:pPr>
            <a:r>
              <a:rPr lang="en" sz="1450"/>
              <a:t>Single Process</a:t>
            </a:r>
            <a:endParaRPr sz="1450"/>
          </a:p>
          <a:p>
            <a:pPr indent="-320675" lvl="1" marL="914400" rtl="0" algn="l">
              <a:spcBef>
                <a:spcPts val="0"/>
              </a:spcBef>
              <a:spcAft>
                <a:spcPts val="0"/>
              </a:spcAft>
              <a:buSzPts val="1450"/>
              <a:buChar char="○"/>
            </a:pPr>
            <a:r>
              <a:rPr lang="en" sz="1450"/>
              <a:t>Tf.callbacks on a single process: 3.3457s</a:t>
            </a:r>
            <a:endParaRPr sz="1450"/>
          </a:p>
          <a:p>
            <a:pPr indent="-320675" lvl="0" marL="457200" rtl="0" algn="l">
              <a:spcBef>
                <a:spcPts val="0"/>
              </a:spcBef>
              <a:spcAft>
                <a:spcPts val="0"/>
              </a:spcAft>
              <a:buSzPts val="1450"/>
              <a:buChar char="●"/>
            </a:pPr>
            <a:r>
              <a:rPr lang="en" sz="1450"/>
              <a:t>Multiprocessing</a:t>
            </a:r>
            <a:endParaRPr sz="1450"/>
          </a:p>
          <a:p>
            <a:pPr indent="-320675" lvl="1" marL="914400" rtl="0" algn="l">
              <a:spcBef>
                <a:spcPts val="0"/>
              </a:spcBef>
              <a:spcAft>
                <a:spcPts val="0"/>
              </a:spcAft>
              <a:buSzPts val="1450"/>
              <a:buChar char="○"/>
            </a:pPr>
            <a:r>
              <a:rPr lang="en" sz="1450"/>
              <a:t>Tf.callbacks on 64 processes: 63.3417s</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rPr lang="en" sz="1450"/>
              <a:t>Why is multiprocessing (MP) </a:t>
            </a:r>
            <a:r>
              <a:rPr lang="en" sz="1450"/>
              <a:t>slowing down our code?</a:t>
            </a:r>
            <a:endParaRPr sz="1450"/>
          </a:p>
          <a:p>
            <a:pPr indent="-320675" lvl="0" marL="457200" rtl="0" algn="l">
              <a:spcBef>
                <a:spcPts val="0"/>
              </a:spcBef>
              <a:spcAft>
                <a:spcPts val="0"/>
              </a:spcAft>
              <a:buSzPts val="1450"/>
              <a:buChar char="●"/>
            </a:pPr>
            <a:r>
              <a:rPr lang="en" sz="1450"/>
              <a:t>Computation time increase with # processes</a:t>
            </a:r>
            <a:endParaRPr sz="1450"/>
          </a:p>
          <a:p>
            <a:pPr indent="-320675" lvl="0" marL="457200" rtl="0" algn="l">
              <a:spcBef>
                <a:spcPts val="0"/>
              </a:spcBef>
              <a:spcAft>
                <a:spcPts val="0"/>
              </a:spcAft>
              <a:buSzPts val="1450"/>
              <a:buChar char="●"/>
            </a:pPr>
            <a:r>
              <a:rPr lang="en" sz="1450"/>
              <a:t>Calling os.fork() at least 64 times!</a:t>
            </a:r>
            <a:endParaRPr sz="1450"/>
          </a:p>
          <a:p>
            <a:pPr indent="-320675" lvl="1" marL="914400" rtl="0" algn="l">
              <a:spcBef>
                <a:spcPts val="0"/>
              </a:spcBef>
              <a:spcAft>
                <a:spcPts val="0"/>
              </a:spcAft>
              <a:buSzPts val="1450"/>
              <a:buChar char="○"/>
            </a:pPr>
            <a:r>
              <a:rPr lang="en" sz="1450"/>
              <a:t>Creating a child process expensive (overhead)</a:t>
            </a:r>
            <a:endParaRPr sz="1450"/>
          </a:p>
          <a:p>
            <a:pPr indent="-320675" lvl="1" marL="914400" rtl="0" algn="l">
              <a:spcBef>
                <a:spcPts val="0"/>
              </a:spcBef>
              <a:spcAft>
                <a:spcPts val="0"/>
              </a:spcAft>
              <a:buSzPts val="1450"/>
              <a:buChar char="○"/>
            </a:pPr>
            <a:r>
              <a:rPr lang="en" sz="1450"/>
              <a:t># trainable layers 155: ~ 3 tasks per process</a:t>
            </a:r>
            <a:endParaRPr sz="1450"/>
          </a:p>
          <a:p>
            <a:pPr indent="-320675" lvl="1" marL="914400" rtl="0" algn="l">
              <a:spcBef>
                <a:spcPts val="0"/>
              </a:spcBef>
              <a:spcAft>
                <a:spcPts val="0"/>
              </a:spcAft>
              <a:buSzPts val="1450"/>
              <a:buChar char="○"/>
            </a:pPr>
            <a:r>
              <a:rPr lang="en" sz="1450"/>
              <a:t>Tasks simple: matrix multiplication</a:t>
            </a:r>
            <a:endParaRPr sz="1450"/>
          </a:p>
          <a:p>
            <a:pPr indent="-320675" lvl="1" marL="914400" rtl="0" algn="l">
              <a:spcBef>
                <a:spcPts val="0"/>
              </a:spcBef>
              <a:spcAft>
                <a:spcPts val="0"/>
              </a:spcAft>
              <a:buSzPts val="1450"/>
              <a:buChar char="○"/>
            </a:pPr>
            <a:r>
              <a:rPr lang="en" sz="1450"/>
              <a:t>Overheads MP &gt;&gt; benefits MP</a:t>
            </a:r>
            <a:endParaRPr sz="1450"/>
          </a:p>
          <a:p>
            <a:pPr indent="-320675" lvl="0" marL="457200" rtl="0" algn="l">
              <a:spcBef>
                <a:spcPts val="0"/>
              </a:spcBef>
              <a:spcAft>
                <a:spcPts val="0"/>
              </a:spcAft>
              <a:buClr>
                <a:srgbClr val="9E122F"/>
              </a:buClr>
              <a:buSzPts val="1450"/>
              <a:buChar char="●"/>
            </a:pPr>
            <a:r>
              <a:rPr lang="en" sz="1450">
                <a:solidFill>
                  <a:srgbClr val="9E122F"/>
                </a:solidFill>
              </a:rPr>
              <a:t>Conclusion: </a:t>
            </a:r>
            <a:r>
              <a:rPr lang="en" sz="1450">
                <a:solidFill>
                  <a:srgbClr val="212529"/>
                </a:solidFill>
              </a:rPr>
              <a:t>MP not a suitable solution for problem</a:t>
            </a:r>
            <a:endParaRPr sz="1450">
              <a:solidFill>
                <a:srgbClr val="212529"/>
              </a:solidFill>
            </a:endParaRPr>
          </a:p>
        </p:txBody>
      </p:sp>
      <p:pic>
        <p:nvPicPr>
          <p:cNvPr id="296" name="Google Shape;296;p41"/>
          <p:cNvPicPr preferRelativeResize="0"/>
          <p:nvPr/>
        </p:nvPicPr>
        <p:blipFill>
          <a:blip r:embed="rId3">
            <a:alphaModFix/>
          </a:blip>
          <a:stretch>
            <a:fillRect/>
          </a:stretch>
        </p:blipFill>
        <p:spPr>
          <a:xfrm>
            <a:off x="5135075" y="2342050"/>
            <a:ext cx="3855025" cy="2111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idx="1" type="body"/>
          </p:nvPr>
        </p:nvSpPr>
        <p:spPr>
          <a:xfrm>
            <a:off x="228350" y="250574"/>
            <a:ext cx="7269000" cy="345300"/>
          </a:xfrm>
          <a:prstGeom prst="rect">
            <a:avLst/>
          </a:prstGeom>
        </p:spPr>
        <p:txBody>
          <a:bodyPr anchorCtr="0" anchor="t" bIns="45700" lIns="91425" spcFirstLastPara="1" rIns="91425" wrap="square" tIns="45700">
            <a:noAutofit/>
          </a:bodyPr>
          <a:lstStyle/>
          <a:p>
            <a:pPr indent="0" lvl="0" marL="0" rtl="0" algn="l">
              <a:lnSpc>
                <a:spcPct val="95000"/>
              </a:lnSpc>
              <a:spcBef>
                <a:spcPts val="640"/>
              </a:spcBef>
              <a:spcAft>
                <a:spcPts val="1200"/>
              </a:spcAft>
              <a:buSzPts val="935"/>
              <a:buNone/>
            </a:pPr>
            <a:r>
              <a:rPr lang="en" sz="1800"/>
              <a:t>V - </a:t>
            </a:r>
            <a:r>
              <a:rPr lang="en" sz="1800"/>
              <a:t>Within Node Code Optimization</a:t>
            </a:r>
            <a:endParaRPr sz="1800"/>
          </a:p>
        </p:txBody>
      </p:sp>
      <p:sp>
        <p:nvSpPr>
          <p:cNvPr id="302" name="Google Shape;302;p42"/>
          <p:cNvSpPr txBox="1"/>
          <p:nvPr/>
        </p:nvSpPr>
        <p:spPr>
          <a:xfrm>
            <a:off x="6087300" y="0"/>
            <a:ext cx="305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Effective Parallelization</a:t>
            </a:r>
            <a:endParaRPr b="1" sz="2000">
              <a:solidFill>
                <a:srgbClr val="9E122F"/>
              </a:solidFill>
              <a:highlight>
                <a:srgbClr val="50C6DD"/>
              </a:highlight>
            </a:endParaRPr>
          </a:p>
        </p:txBody>
      </p:sp>
      <p:sp>
        <p:nvSpPr>
          <p:cNvPr id="303" name="Google Shape;303;p42"/>
          <p:cNvSpPr txBox="1"/>
          <p:nvPr/>
        </p:nvSpPr>
        <p:spPr>
          <a:xfrm>
            <a:off x="228350" y="642100"/>
            <a:ext cx="80514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t>Optimizing the tf.callbacks on a single process</a:t>
            </a:r>
            <a:endParaRPr sz="1450"/>
          </a:p>
          <a:p>
            <a:pPr indent="-320675" lvl="0" marL="457200" rtl="0" algn="l">
              <a:spcBef>
                <a:spcPts val="0"/>
              </a:spcBef>
              <a:spcAft>
                <a:spcPts val="0"/>
              </a:spcAft>
              <a:buSzPts val="1450"/>
              <a:buChar char="●"/>
            </a:pPr>
            <a:r>
              <a:rPr lang="en" sz="1450"/>
              <a:t>Code profiling (again!!)</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sz="1450"/>
          </a:p>
          <a:p>
            <a:pPr indent="0" lvl="0" marL="914400" rtl="0" algn="l">
              <a:spcBef>
                <a:spcPts val="0"/>
              </a:spcBef>
              <a:spcAft>
                <a:spcPts val="0"/>
              </a:spcAft>
              <a:buNone/>
            </a:pPr>
            <a:r>
              <a:t/>
            </a:r>
            <a:endParaRPr sz="1450"/>
          </a:p>
          <a:p>
            <a:pPr indent="-320675" lvl="1" marL="914400" rtl="0" algn="l">
              <a:spcBef>
                <a:spcPts val="0"/>
              </a:spcBef>
              <a:spcAft>
                <a:spcPts val="0"/>
              </a:spcAft>
              <a:buSzPts val="1450"/>
              <a:buChar char="○"/>
            </a:pPr>
            <a:r>
              <a:rPr lang="en" sz="1450"/>
              <a:t>Issue: convert_to_eager_tensor ~90%</a:t>
            </a:r>
            <a:endParaRPr sz="1450"/>
          </a:p>
          <a:p>
            <a:pPr indent="-320675" lvl="1" marL="914400" rtl="0" algn="l">
              <a:spcBef>
                <a:spcPts val="0"/>
              </a:spcBef>
              <a:spcAft>
                <a:spcPts val="0"/>
              </a:spcAft>
              <a:buClr>
                <a:srgbClr val="9E122F"/>
              </a:buClr>
              <a:buSzPts val="1450"/>
              <a:buChar char="○"/>
            </a:pPr>
            <a:r>
              <a:rPr lang="en" sz="1450">
                <a:solidFill>
                  <a:srgbClr val="9E122F"/>
                </a:solidFill>
              </a:rPr>
              <a:t>Solution: </a:t>
            </a:r>
            <a:r>
              <a:rPr lang="en" sz="1450"/>
              <a:t>convert_to_eager_tensor of mask outside the tf.callbacks</a:t>
            </a:r>
            <a:endParaRPr sz="1450"/>
          </a:p>
          <a:p>
            <a:pPr indent="-320675" lvl="1" marL="914400" rtl="0" algn="l">
              <a:spcBef>
                <a:spcPts val="0"/>
              </a:spcBef>
              <a:spcAft>
                <a:spcPts val="0"/>
              </a:spcAft>
              <a:buSzPts val="1450"/>
              <a:buChar char="○"/>
            </a:pPr>
            <a:r>
              <a:rPr lang="en" sz="1450"/>
              <a:t>Result: reduced tf.callbacks runtime by ~50%</a:t>
            </a:r>
            <a:endParaRPr sz="1450"/>
          </a:p>
          <a:p>
            <a:pPr indent="0" lvl="0" marL="0" rtl="0" algn="l">
              <a:spcBef>
                <a:spcPts val="0"/>
              </a:spcBef>
              <a:spcAft>
                <a:spcPts val="0"/>
              </a:spcAft>
              <a:buNone/>
            </a:pPr>
            <a:r>
              <a:t/>
            </a:r>
            <a:endParaRPr sz="1500"/>
          </a:p>
        </p:txBody>
      </p:sp>
      <p:pic>
        <p:nvPicPr>
          <p:cNvPr id="304" name="Google Shape;304;p42"/>
          <p:cNvPicPr preferRelativeResize="0"/>
          <p:nvPr/>
        </p:nvPicPr>
        <p:blipFill>
          <a:blip r:embed="rId3">
            <a:alphaModFix/>
          </a:blip>
          <a:stretch>
            <a:fillRect/>
          </a:stretch>
        </p:blipFill>
        <p:spPr>
          <a:xfrm>
            <a:off x="1947035" y="1260525"/>
            <a:ext cx="4614042" cy="1311226"/>
          </a:xfrm>
          <a:prstGeom prst="rect">
            <a:avLst/>
          </a:prstGeom>
          <a:noFill/>
          <a:ln>
            <a:noFill/>
          </a:ln>
        </p:spPr>
      </p:pic>
      <p:pic>
        <p:nvPicPr>
          <p:cNvPr id="305" name="Google Shape;305;p42"/>
          <p:cNvPicPr preferRelativeResize="0"/>
          <p:nvPr/>
        </p:nvPicPr>
        <p:blipFill>
          <a:blip r:embed="rId4">
            <a:alphaModFix/>
          </a:blip>
          <a:stretch>
            <a:fillRect/>
          </a:stretch>
        </p:blipFill>
        <p:spPr>
          <a:xfrm>
            <a:off x="1947025" y="3481175"/>
            <a:ext cx="4614052" cy="1313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idx="1" type="body"/>
          </p:nvPr>
        </p:nvSpPr>
        <p:spPr>
          <a:xfrm>
            <a:off x="228350" y="250574"/>
            <a:ext cx="7269000" cy="345300"/>
          </a:xfrm>
          <a:prstGeom prst="rect">
            <a:avLst/>
          </a:prstGeom>
        </p:spPr>
        <p:txBody>
          <a:bodyPr anchorCtr="0" anchor="t" bIns="45700" lIns="91425" spcFirstLastPara="1" rIns="91425" wrap="square" tIns="45700">
            <a:noAutofit/>
          </a:bodyPr>
          <a:lstStyle/>
          <a:p>
            <a:pPr indent="0" lvl="0" marL="0" rtl="0" algn="l">
              <a:lnSpc>
                <a:spcPct val="95000"/>
              </a:lnSpc>
              <a:spcBef>
                <a:spcPts val="640"/>
              </a:spcBef>
              <a:spcAft>
                <a:spcPts val="1200"/>
              </a:spcAft>
              <a:buSzPts val="935"/>
              <a:buNone/>
            </a:pPr>
            <a:r>
              <a:rPr lang="en" sz="1800"/>
              <a:t>VI - Results: Training Results </a:t>
            </a:r>
            <a:endParaRPr sz="1800"/>
          </a:p>
        </p:txBody>
      </p:sp>
      <p:sp>
        <p:nvSpPr>
          <p:cNvPr id="311" name="Google Shape;311;p43"/>
          <p:cNvSpPr txBox="1"/>
          <p:nvPr/>
        </p:nvSpPr>
        <p:spPr>
          <a:xfrm>
            <a:off x="7230300" y="0"/>
            <a:ext cx="18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Results: Time </a:t>
            </a:r>
            <a:endParaRPr b="1" sz="2000">
              <a:solidFill>
                <a:srgbClr val="9E122F"/>
              </a:solidFill>
              <a:highlight>
                <a:srgbClr val="50C6DD"/>
              </a:highlight>
            </a:endParaRPr>
          </a:p>
        </p:txBody>
      </p:sp>
      <p:sp>
        <p:nvSpPr>
          <p:cNvPr id="312" name="Google Shape;312;p43"/>
          <p:cNvSpPr txBox="1"/>
          <p:nvPr/>
        </p:nvSpPr>
        <p:spPr>
          <a:xfrm>
            <a:off x="228350" y="788175"/>
            <a:ext cx="805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13" name="Google Shape;313;p43"/>
          <p:cNvSpPr txBox="1"/>
          <p:nvPr/>
        </p:nvSpPr>
        <p:spPr>
          <a:xfrm>
            <a:off x="228350" y="788175"/>
            <a:ext cx="8051400" cy="3744600"/>
          </a:xfrm>
          <a:prstGeom prst="rect">
            <a:avLst/>
          </a:prstGeom>
          <a:noFill/>
          <a:ln>
            <a:noFill/>
          </a:ln>
        </p:spPr>
        <p:txBody>
          <a:bodyPr anchorCtr="0" anchor="t" bIns="91425" lIns="91425" spcFirstLastPara="1" rIns="91425" wrap="square" tIns="91425">
            <a:spAutoFit/>
          </a:bodyPr>
          <a:lstStyle/>
          <a:p>
            <a:pPr indent="-320675" lvl="0" marL="457200" rtl="0" algn="l">
              <a:lnSpc>
                <a:spcPct val="115000"/>
              </a:lnSpc>
              <a:spcBef>
                <a:spcPts val="0"/>
              </a:spcBef>
              <a:spcAft>
                <a:spcPts val="0"/>
              </a:spcAft>
              <a:buSzPts val="1450"/>
              <a:buChar char="●"/>
            </a:pPr>
            <a:r>
              <a:rPr lang="en" sz="1450"/>
              <a:t>Training a Single CNN on 4 GPUs:</a:t>
            </a:r>
            <a:endParaRPr sz="1450"/>
          </a:p>
          <a:p>
            <a:pPr indent="-320675" lvl="1" marL="914400" rtl="0" algn="l">
              <a:lnSpc>
                <a:spcPct val="115000"/>
              </a:lnSpc>
              <a:spcBef>
                <a:spcPts val="0"/>
              </a:spcBef>
              <a:spcAft>
                <a:spcPts val="0"/>
              </a:spcAft>
              <a:buSzPts val="1450"/>
              <a:buChar char="○"/>
            </a:pPr>
            <a:r>
              <a:rPr lang="en" sz="1450"/>
              <a:t>Serial CPU Timing: </a:t>
            </a:r>
            <a:r>
              <a:rPr lang="en" sz="1450"/>
              <a:t>2000</a:t>
            </a:r>
            <a:r>
              <a:rPr lang="en" sz="1450"/>
              <a:t> </a:t>
            </a:r>
            <a:r>
              <a:rPr lang="en" sz="1450"/>
              <a:t>hours</a:t>
            </a:r>
            <a:endParaRPr sz="1450"/>
          </a:p>
          <a:p>
            <a:pPr indent="-320675" lvl="1" marL="914400" rtl="0" algn="l">
              <a:lnSpc>
                <a:spcPct val="115000"/>
              </a:lnSpc>
              <a:spcBef>
                <a:spcPts val="0"/>
              </a:spcBef>
              <a:spcAft>
                <a:spcPts val="0"/>
              </a:spcAft>
              <a:buSzPts val="1450"/>
              <a:buChar char="○"/>
            </a:pPr>
            <a:r>
              <a:rPr lang="en" sz="1450"/>
              <a:t>Parallel </a:t>
            </a:r>
            <a:r>
              <a:rPr lang="en" sz="1450"/>
              <a:t>result</a:t>
            </a:r>
            <a:r>
              <a:rPr lang="en" sz="1450"/>
              <a:t>: </a:t>
            </a:r>
            <a:r>
              <a:rPr lang="en" sz="1450"/>
              <a:t>18 hours</a:t>
            </a:r>
            <a:endParaRPr sz="1450"/>
          </a:p>
          <a:p>
            <a:pPr indent="0" lvl="0" marL="9144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Parallelization of the masking procedure over 10 nodes in a cascade</a:t>
            </a:r>
            <a:endParaRPr sz="1450"/>
          </a:p>
          <a:p>
            <a:pPr indent="-320675" lvl="1" marL="914400" rtl="0" algn="l">
              <a:lnSpc>
                <a:spcPct val="115000"/>
              </a:lnSpc>
              <a:spcBef>
                <a:spcPts val="0"/>
              </a:spcBef>
              <a:spcAft>
                <a:spcPts val="0"/>
              </a:spcAft>
              <a:buSzPts val="1450"/>
              <a:buChar char="○"/>
            </a:pPr>
            <a:r>
              <a:rPr lang="en" sz="1450"/>
              <a:t>Serial result: 18h*100 = ~75 days </a:t>
            </a:r>
            <a:endParaRPr sz="1450"/>
          </a:p>
          <a:p>
            <a:pPr indent="-320675" lvl="1" marL="914400" rtl="0" algn="l">
              <a:lnSpc>
                <a:spcPct val="115000"/>
              </a:lnSpc>
              <a:spcBef>
                <a:spcPts val="0"/>
              </a:spcBef>
              <a:spcAft>
                <a:spcPts val="0"/>
              </a:spcAft>
              <a:buSzPts val="1450"/>
              <a:buChar char="○"/>
            </a:pPr>
            <a:r>
              <a:rPr lang="en" sz="1450"/>
              <a:t>Parallel result: 18h*2*5 = ~15 days (shootout to Raminder &amp; Francesco who gave us special privileges to allocate all the nodes at once)</a:t>
            </a:r>
            <a:endParaRPr sz="1450"/>
          </a:p>
          <a:p>
            <a:pPr indent="0" lvl="0" marL="9144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Total Training time (taking into account Late Resetting and Masking):</a:t>
            </a:r>
            <a:endParaRPr sz="1450"/>
          </a:p>
          <a:p>
            <a:pPr indent="-320675" lvl="1" marL="914400" rtl="0" algn="l">
              <a:lnSpc>
                <a:spcPct val="115000"/>
              </a:lnSpc>
              <a:spcBef>
                <a:spcPts val="0"/>
              </a:spcBef>
              <a:spcAft>
                <a:spcPts val="0"/>
              </a:spcAft>
              <a:buSzPts val="1450"/>
              <a:buChar char="○"/>
            </a:pPr>
            <a:r>
              <a:rPr lang="en" sz="1450"/>
              <a:t>Fully Serial: ~ 8000 days</a:t>
            </a:r>
            <a:endParaRPr sz="1450"/>
          </a:p>
          <a:p>
            <a:pPr indent="-320675" lvl="1" marL="914400" rtl="0" algn="l">
              <a:lnSpc>
                <a:spcPct val="115000"/>
              </a:lnSpc>
              <a:spcBef>
                <a:spcPts val="0"/>
              </a:spcBef>
              <a:spcAft>
                <a:spcPts val="0"/>
              </a:spcAft>
              <a:buSzPts val="1450"/>
              <a:buChar char="○"/>
            </a:pPr>
            <a:r>
              <a:rPr lang="en" sz="1450"/>
              <a:t>Parallelization of our solution: ~15 days </a:t>
            </a:r>
            <a:endParaRPr sz="1450"/>
          </a:p>
          <a:p>
            <a:pPr indent="0" lvl="0" marL="9144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Final speed up from single CPU to end-to-end solution: x500</a:t>
            </a:r>
            <a:endParaRPr sz="14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idx="1" type="body"/>
          </p:nvPr>
        </p:nvSpPr>
        <p:spPr>
          <a:xfrm>
            <a:off x="500075" y="355225"/>
            <a:ext cx="8220300" cy="438300"/>
          </a:xfrm>
          <a:prstGeom prst="rect">
            <a:avLst/>
          </a:prstGeom>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1200"/>
              </a:spcAft>
              <a:buNone/>
            </a:pPr>
            <a:r>
              <a:rPr lang="en" sz="2200">
                <a:solidFill>
                  <a:srgbClr val="212529"/>
                </a:solidFill>
                <a:latin typeface="Roboto"/>
                <a:ea typeface="Roboto"/>
                <a:cs typeface="Roboto"/>
                <a:sym typeface="Roboto"/>
              </a:rPr>
              <a:t>VI - Winning Ticket and Transfer learning</a:t>
            </a:r>
            <a:endParaRPr sz="3900"/>
          </a:p>
        </p:txBody>
      </p:sp>
      <p:sp>
        <p:nvSpPr>
          <p:cNvPr id="319" name="Google Shape;319;p44"/>
          <p:cNvSpPr txBox="1"/>
          <p:nvPr/>
        </p:nvSpPr>
        <p:spPr>
          <a:xfrm>
            <a:off x="228350" y="788175"/>
            <a:ext cx="8051400" cy="4855200"/>
          </a:xfrm>
          <a:prstGeom prst="rect">
            <a:avLst/>
          </a:prstGeom>
          <a:noFill/>
          <a:ln>
            <a:noFill/>
          </a:ln>
        </p:spPr>
        <p:txBody>
          <a:bodyPr anchorCtr="0" anchor="t" bIns="91425" lIns="91425" spcFirstLastPara="1" rIns="91425" wrap="square" tIns="91425">
            <a:spAutoFit/>
          </a:bodyPr>
          <a:lstStyle/>
          <a:p>
            <a:pPr indent="-320675" lvl="0" marL="457200" rtl="0" algn="l">
              <a:lnSpc>
                <a:spcPct val="115000"/>
              </a:lnSpc>
              <a:spcBef>
                <a:spcPts val="0"/>
              </a:spcBef>
              <a:spcAft>
                <a:spcPts val="0"/>
              </a:spcAft>
              <a:buSzPts val="1450"/>
              <a:buChar char="●"/>
            </a:pPr>
            <a:r>
              <a:rPr lang="en" sz="1450"/>
              <a:t>Found winning ticket: 12% of the initial architecture</a:t>
            </a:r>
            <a:endParaRPr sz="1450"/>
          </a:p>
          <a:p>
            <a:pPr indent="0" lvl="0" marL="4572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Sparser </a:t>
            </a:r>
            <a:r>
              <a:rPr lang="en" sz="1450"/>
              <a:t>architecture</a:t>
            </a:r>
            <a:r>
              <a:rPr lang="en" sz="1450"/>
              <a:t>: computations are ~x6 faster</a:t>
            </a:r>
            <a:endParaRPr sz="1450"/>
          </a:p>
          <a:p>
            <a:pPr indent="0" lvl="0" marL="4572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Generalization across datasets: CIFAR 100</a:t>
            </a:r>
            <a:endParaRPr sz="1450"/>
          </a:p>
          <a:p>
            <a:pPr indent="-320675" lvl="1" marL="914400" rtl="0" algn="l">
              <a:lnSpc>
                <a:spcPct val="115000"/>
              </a:lnSpc>
              <a:spcBef>
                <a:spcPts val="0"/>
              </a:spcBef>
              <a:spcAft>
                <a:spcPts val="0"/>
              </a:spcAft>
              <a:buSzPts val="1450"/>
              <a:buChar char="○"/>
            </a:pPr>
            <a:r>
              <a:rPr lang="en" sz="1450"/>
              <a:t>Fine tune our ticket using a low learning rate and 5 epochs. Effective time to train = 11 minutes</a:t>
            </a:r>
            <a:endParaRPr sz="1450"/>
          </a:p>
          <a:p>
            <a:pPr indent="-320675" lvl="1" marL="914400" rtl="0" algn="l">
              <a:lnSpc>
                <a:spcPct val="115000"/>
              </a:lnSpc>
              <a:spcBef>
                <a:spcPts val="0"/>
              </a:spcBef>
              <a:spcAft>
                <a:spcPts val="0"/>
              </a:spcAft>
              <a:buSzPts val="1450"/>
              <a:buChar char="○"/>
            </a:pPr>
            <a:r>
              <a:rPr lang="en" sz="1450"/>
              <a:t>Results: Top 5 accuracy 0.82 and top 1 accuracy 0.72</a:t>
            </a:r>
            <a:endParaRPr sz="1450"/>
          </a:p>
          <a:p>
            <a:pPr indent="-320675" lvl="1" marL="914400" rtl="0" algn="l">
              <a:lnSpc>
                <a:spcPct val="115000"/>
              </a:lnSpc>
              <a:spcBef>
                <a:spcPts val="0"/>
              </a:spcBef>
              <a:spcAft>
                <a:spcPts val="0"/>
              </a:spcAft>
              <a:buSzPts val="1450"/>
              <a:buChar char="○"/>
            </a:pPr>
            <a:r>
              <a:rPr lang="en" sz="1450"/>
              <a:t>Comparison to a benchmark: retraining MobileNet v2 </a:t>
            </a:r>
            <a:r>
              <a:rPr lang="en" sz="1450"/>
              <a:t>from scratch </a:t>
            </a:r>
            <a:r>
              <a:rPr lang="en" sz="1450"/>
              <a:t>on CIFAR 100 for 5 epochs. Effective time to train = ~1 hour</a:t>
            </a:r>
            <a:endParaRPr sz="1450"/>
          </a:p>
          <a:p>
            <a:pPr indent="-320675" lvl="1" marL="914400" rtl="0" algn="l">
              <a:lnSpc>
                <a:spcPct val="115000"/>
              </a:lnSpc>
              <a:spcBef>
                <a:spcPts val="0"/>
              </a:spcBef>
              <a:spcAft>
                <a:spcPts val="0"/>
              </a:spcAft>
              <a:buSzPts val="1450"/>
              <a:buChar char="○"/>
            </a:pPr>
            <a:r>
              <a:rPr lang="en" sz="1450">
                <a:solidFill>
                  <a:schemeClr val="dk1"/>
                </a:solidFill>
              </a:rPr>
              <a:t>Results </a:t>
            </a:r>
            <a:r>
              <a:rPr lang="en" sz="1450">
                <a:solidFill>
                  <a:schemeClr val="dk1"/>
                </a:solidFill>
              </a:rPr>
              <a:t>Top 5 accuracy 0.41 and top 1 accuracy 0.23</a:t>
            </a:r>
            <a:endParaRPr sz="1450">
              <a:solidFill>
                <a:schemeClr val="dk1"/>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20" name="Google Shape;320;p44"/>
          <p:cNvSpPr txBox="1"/>
          <p:nvPr/>
        </p:nvSpPr>
        <p:spPr>
          <a:xfrm>
            <a:off x="5724650" y="0"/>
            <a:ext cx="354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Results: Transfer Learning </a:t>
            </a:r>
            <a:endParaRPr b="1" sz="2000">
              <a:solidFill>
                <a:srgbClr val="9E122F"/>
              </a:solidFill>
              <a:highlight>
                <a:srgbClr val="50C6DD"/>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idx="1" type="body"/>
          </p:nvPr>
        </p:nvSpPr>
        <p:spPr>
          <a:xfrm>
            <a:off x="500075" y="355225"/>
            <a:ext cx="8220300" cy="438300"/>
          </a:xfrm>
          <a:prstGeom prst="rect">
            <a:avLst/>
          </a:prstGeom>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1200"/>
              </a:spcAft>
              <a:buNone/>
            </a:pPr>
            <a:r>
              <a:rPr lang="en" sz="2200">
                <a:solidFill>
                  <a:srgbClr val="212529"/>
                </a:solidFill>
                <a:latin typeface="Roboto"/>
                <a:ea typeface="Roboto"/>
                <a:cs typeface="Roboto"/>
                <a:sym typeface="Roboto"/>
              </a:rPr>
              <a:t>VII - Discussion</a:t>
            </a:r>
            <a:endParaRPr sz="3900"/>
          </a:p>
        </p:txBody>
      </p:sp>
      <p:sp>
        <p:nvSpPr>
          <p:cNvPr id="326" name="Google Shape;326;p45"/>
          <p:cNvSpPr txBox="1"/>
          <p:nvPr/>
        </p:nvSpPr>
        <p:spPr>
          <a:xfrm>
            <a:off x="347675" y="800775"/>
            <a:ext cx="8220300" cy="2227500"/>
          </a:xfrm>
          <a:prstGeom prst="rect">
            <a:avLst/>
          </a:prstGeom>
          <a:noFill/>
          <a:ln>
            <a:noFill/>
          </a:ln>
        </p:spPr>
        <p:txBody>
          <a:bodyPr anchorCtr="0" anchor="t" bIns="91425" lIns="91425" spcFirstLastPara="1" rIns="91425" wrap="square" tIns="91425">
            <a:spAutoFit/>
          </a:bodyPr>
          <a:lstStyle/>
          <a:p>
            <a:pPr indent="-320675" lvl="0" marL="457200" rtl="0" algn="l">
              <a:lnSpc>
                <a:spcPct val="115000"/>
              </a:lnSpc>
              <a:spcBef>
                <a:spcPts val="0"/>
              </a:spcBef>
              <a:spcAft>
                <a:spcPts val="0"/>
              </a:spcAft>
              <a:buSzPts val="1450"/>
              <a:buChar char="●"/>
            </a:pPr>
            <a:r>
              <a:rPr lang="en" sz="1450"/>
              <a:t>Working on more recent NVIDIA GPUs (compute capability &gt;= 7.0), use Mixed Precision policy: expected speed-up x3 (experiment to be tried on AWS)</a:t>
            </a:r>
            <a:endParaRPr sz="1450"/>
          </a:p>
          <a:p>
            <a:pPr indent="0" lvl="0" marL="4572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Further scale the training of one Neural Network: use frameworks for Multi-Node training: Horovod</a:t>
            </a:r>
            <a:endParaRPr sz="1450"/>
          </a:p>
          <a:p>
            <a:pPr indent="0" lvl="0" marL="457200" rtl="0" algn="l">
              <a:lnSpc>
                <a:spcPct val="115000"/>
              </a:lnSpc>
              <a:spcBef>
                <a:spcPts val="0"/>
              </a:spcBef>
              <a:spcAft>
                <a:spcPts val="0"/>
              </a:spcAft>
              <a:buNone/>
            </a:pPr>
            <a:r>
              <a:t/>
            </a:r>
            <a:endParaRPr sz="1450"/>
          </a:p>
          <a:p>
            <a:pPr indent="-320675" lvl="0" marL="457200" rtl="0" algn="l">
              <a:lnSpc>
                <a:spcPct val="115000"/>
              </a:lnSpc>
              <a:spcBef>
                <a:spcPts val="0"/>
              </a:spcBef>
              <a:spcAft>
                <a:spcPts val="0"/>
              </a:spcAft>
              <a:buSzPts val="1450"/>
              <a:buChar char="●"/>
            </a:pPr>
            <a:r>
              <a:rPr lang="en" sz="1450"/>
              <a:t>Find an efficient way to sparsify the underlying computational graph: wait for Tensorflow 3.0? </a:t>
            </a:r>
            <a:endParaRPr sz="1450"/>
          </a:p>
          <a:p>
            <a:pPr indent="0" lvl="0" marL="0" rtl="0" algn="l">
              <a:lnSpc>
                <a:spcPct val="128571"/>
              </a:lnSpc>
              <a:spcBef>
                <a:spcPts val="0"/>
              </a:spcBef>
              <a:spcAft>
                <a:spcPts val="0"/>
              </a:spcAft>
              <a:buNone/>
            </a:pPr>
            <a:r>
              <a:t/>
            </a:r>
            <a:endParaRPr sz="1600"/>
          </a:p>
        </p:txBody>
      </p:sp>
      <p:sp>
        <p:nvSpPr>
          <p:cNvPr id="327" name="Google Shape;327;p45"/>
          <p:cNvSpPr txBox="1"/>
          <p:nvPr/>
        </p:nvSpPr>
        <p:spPr>
          <a:xfrm>
            <a:off x="7629650" y="0"/>
            <a:ext cx="15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Next Steps</a:t>
            </a:r>
            <a:r>
              <a:rPr b="1" lang="en" sz="2000">
                <a:solidFill>
                  <a:srgbClr val="9E122F"/>
                </a:solidFill>
                <a:highlight>
                  <a:srgbClr val="50C6DD"/>
                </a:highlight>
              </a:rPr>
              <a:t> </a:t>
            </a:r>
            <a:endParaRPr b="1" sz="2000">
              <a:solidFill>
                <a:srgbClr val="9E122F"/>
              </a:solidFill>
              <a:highlight>
                <a:srgbClr val="50C6DD"/>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idx="1" type="body"/>
          </p:nvPr>
        </p:nvSpPr>
        <p:spPr>
          <a:xfrm>
            <a:off x="1713900" y="1711500"/>
            <a:ext cx="5716200" cy="995400"/>
          </a:xfrm>
          <a:prstGeom prst="rect">
            <a:avLst/>
          </a:prstGeom>
        </p:spPr>
        <p:txBody>
          <a:bodyPr anchorCtr="0" anchor="t" bIns="45700" lIns="91425" spcFirstLastPara="1" rIns="91425" wrap="square" tIns="45700">
            <a:normAutofit/>
          </a:bodyPr>
          <a:lstStyle/>
          <a:p>
            <a:pPr indent="0" lvl="0" marL="0" rtl="0" algn="l">
              <a:spcBef>
                <a:spcPts val="640"/>
              </a:spcBef>
              <a:spcAft>
                <a:spcPts val="1200"/>
              </a:spcAft>
              <a:buNone/>
            </a:pPr>
            <a:r>
              <a:rPr lang="en"/>
              <a:t>Thank you for your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698675" y="1014150"/>
            <a:ext cx="7823100" cy="40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solidFill>
                  <a:srgbClr val="24292E"/>
                </a:solidFill>
                <a:highlight>
                  <a:srgbClr val="FFFFFF"/>
                </a:highlight>
              </a:rPr>
              <a:t>We have two loops to parallelize: </a:t>
            </a:r>
            <a:endParaRPr sz="1450">
              <a:solidFill>
                <a:srgbClr val="24292E"/>
              </a:solidFill>
              <a:highlight>
                <a:srgbClr val="FFFFFF"/>
              </a:highlight>
            </a:endParaRPr>
          </a:p>
          <a:p>
            <a:pPr indent="-320675" lvl="0" marL="457200" rtl="0" algn="just">
              <a:lnSpc>
                <a:spcPct val="115000"/>
              </a:lnSpc>
              <a:spcBef>
                <a:spcPts val="1200"/>
              </a:spcBef>
              <a:spcAft>
                <a:spcPts val="0"/>
              </a:spcAft>
              <a:buClr>
                <a:srgbClr val="24292E"/>
              </a:buClr>
              <a:buSzPts val="1450"/>
              <a:buChar char="●"/>
            </a:pPr>
            <a:r>
              <a:rPr lang="en" sz="1450">
                <a:solidFill>
                  <a:srgbClr val="24292E"/>
                </a:solidFill>
                <a:highlight>
                  <a:srgbClr val="FFFFFF"/>
                </a:highlight>
              </a:rPr>
              <a:t>study different </a:t>
            </a:r>
            <a:r>
              <a:rPr b="1" lang="en" sz="1450">
                <a:solidFill>
                  <a:srgbClr val="24292E"/>
                </a:solidFill>
                <a:highlight>
                  <a:srgbClr val="FFFFFF"/>
                </a:highlight>
              </a:rPr>
              <a:t>possible thresholds</a:t>
            </a:r>
            <a:r>
              <a:rPr lang="en" sz="1450">
                <a:solidFill>
                  <a:srgbClr val="24292E"/>
                </a:solidFill>
                <a:highlight>
                  <a:srgbClr val="FFFFFF"/>
                </a:highlight>
              </a:rPr>
              <a:t> for our masks (a bigger threshold means that we throw away more weights). </a:t>
            </a:r>
            <a:endParaRPr sz="1450">
              <a:solidFill>
                <a:srgbClr val="24292E"/>
              </a:solidFill>
              <a:highlight>
                <a:srgbClr val="FFFFFF"/>
              </a:highlight>
            </a:endParaRPr>
          </a:p>
          <a:p>
            <a:pPr indent="-320675" lvl="0" marL="457200" rtl="0" algn="just">
              <a:lnSpc>
                <a:spcPct val="115000"/>
              </a:lnSpc>
              <a:spcBef>
                <a:spcPts val="0"/>
              </a:spcBef>
              <a:spcAft>
                <a:spcPts val="0"/>
              </a:spcAft>
              <a:buClr>
                <a:srgbClr val="24292E"/>
              </a:buClr>
              <a:buSzPts val="1450"/>
              <a:buChar char="●"/>
            </a:pPr>
            <a:r>
              <a:rPr lang="en" sz="1450">
                <a:solidFill>
                  <a:srgbClr val="24292E"/>
                </a:solidFill>
                <a:highlight>
                  <a:srgbClr val="FFFFFF"/>
                </a:highlight>
              </a:rPr>
              <a:t>decide on the </a:t>
            </a:r>
            <a:r>
              <a:rPr b="1" lang="en" sz="1450">
                <a:solidFill>
                  <a:srgbClr val="24292E"/>
                </a:solidFill>
                <a:highlight>
                  <a:srgbClr val="FFFFFF"/>
                </a:highlight>
              </a:rPr>
              <a:t>five epochs</a:t>
            </a:r>
            <a:r>
              <a:rPr lang="en" sz="1450">
                <a:solidFill>
                  <a:srgbClr val="24292E"/>
                </a:solidFill>
                <a:highlight>
                  <a:srgbClr val="FFFFFF"/>
                </a:highlight>
              </a:rPr>
              <a:t> which we will use as our ‘late resetting’ when we reset the weights of our subnetwork (ie a masked network).</a:t>
            </a:r>
            <a:endParaRPr sz="1450">
              <a:solidFill>
                <a:srgbClr val="24292E"/>
              </a:solidFill>
              <a:highlight>
                <a:srgbClr val="FFFFFF"/>
              </a:highlight>
            </a:endParaRPr>
          </a:p>
          <a:p>
            <a:pPr indent="0" lvl="0" marL="0" rtl="0" algn="just">
              <a:spcBef>
                <a:spcPts val="1200"/>
              </a:spcBef>
              <a:spcAft>
                <a:spcPts val="0"/>
              </a:spcAft>
              <a:buNone/>
            </a:pPr>
            <a:r>
              <a:rPr lang="en" sz="1450"/>
              <a:t>Thresholds: we trained our initial architecture and studied the magnitude of the weights. We decided to </a:t>
            </a:r>
            <a:r>
              <a:rPr b="1" lang="en" sz="1450"/>
              <a:t>keep the 65, 70, 75, 80, 85, …,  99 percentiles</a:t>
            </a:r>
            <a:r>
              <a:rPr lang="en" sz="1450"/>
              <a:t> as our thresholds. </a:t>
            </a:r>
            <a:endParaRPr sz="1450"/>
          </a:p>
          <a:p>
            <a:pPr indent="0" lvl="0" marL="0" rtl="0" algn="l">
              <a:spcBef>
                <a:spcPts val="0"/>
              </a:spcBef>
              <a:spcAft>
                <a:spcPts val="0"/>
              </a:spcAft>
              <a:buNone/>
            </a:pPr>
            <a:r>
              <a:t/>
            </a:r>
            <a:endParaRPr sz="1450"/>
          </a:p>
          <a:p>
            <a:pPr indent="0" lvl="0" marL="0" rtl="0" algn="just">
              <a:spcBef>
                <a:spcPts val="0"/>
              </a:spcBef>
              <a:spcAft>
                <a:spcPts val="0"/>
              </a:spcAft>
              <a:buNone/>
            </a:pPr>
            <a:r>
              <a:rPr lang="en" sz="1450"/>
              <a:t>For example, using the 65 percentile as a threshold, we throw away 65 percent of the weights and are left with a subnetwork whose size is 35 percent of the size original Neural Network.</a:t>
            </a:r>
            <a:endParaRPr sz="1450"/>
          </a:p>
          <a:p>
            <a:pPr indent="0" lvl="0" marL="0" rtl="0" algn="just">
              <a:spcBef>
                <a:spcPts val="0"/>
              </a:spcBef>
              <a:spcAft>
                <a:spcPts val="0"/>
              </a:spcAft>
              <a:buNone/>
            </a:pPr>
            <a:r>
              <a:t/>
            </a:r>
            <a:endParaRPr b="1" sz="1450"/>
          </a:p>
          <a:p>
            <a:pPr indent="0" lvl="0" marL="0" rtl="0" algn="just">
              <a:spcBef>
                <a:spcPts val="0"/>
              </a:spcBef>
              <a:spcAft>
                <a:spcPts val="0"/>
              </a:spcAft>
              <a:buNone/>
            </a:pPr>
            <a:r>
              <a:rPr b="1" lang="en" sz="1450"/>
              <a:t>We keep subnetworks that are between 1% and 35% of the original size and retrain them independently from epochs 5, 10, 15, 20, 25</a:t>
            </a:r>
            <a:endParaRPr b="1"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a:p>
        </p:txBody>
      </p:sp>
      <p:sp>
        <p:nvSpPr>
          <p:cNvPr id="128" name="Google Shape;128;p24"/>
          <p:cNvSpPr txBox="1"/>
          <p:nvPr>
            <p:ph idx="4294967295" type="body"/>
          </p:nvPr>
        </p:nvSpPr>
        <p:spPr>
          <a:xfrm>
            <a:off x="500075" y="355225"/>
            <a:ext cx="8220300" cy="438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852"/>
              <a:buNone/>
            </a:pPr>
            <a:r>
              <a:rPr b="1" lang="en" sz="2200">
                <a:solidFill>
                  <a:srgbClr val="212529"/>
                </a:solidFill>
                <a:latin typeface="Roboto"/>
                <a:ea typeface="Roboto"/>
                <a:cs typeface="Roboto"/>
                <a:sym typeface="Roboto"/>
              </a:rPr>
              <a:t>I - Problem Statement: two loops to parallelize</a:t>
            </a:r>
            <a:endParaRPr b="1" sz="2200"/>
          </a:p>
        </p:txBody>
      </p:sp>
      <p:sp>
        <p:nvSpPr>
          <p:cNvPr id="129" name="Google Shape;129;p24"/>
          <p:cNvSpPr txBox="1"/>
          <p:nvPr/>
        </p:nvSpPr>
        <p:spPr>
          <a:xfrm>
            <a:off x="7195950" y="11850"/>
            <a:ext cx="194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IMP Algorithm</a:t>
            </a:r>
            <a:endParaRPr b="1" sz="2000">
              <a:solidFill>
                <a:srgbClr val="9E122F"/>
              </a:solidFill>
              <a:highlight>
                <a:srgbClr val="50C6DD"/>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4294967295" type="body"/>
          </p:nvPr>
        </p:nvSpPr>
        <p:spPr>
          <a:xfrm>
            <a:off x="500075" y="355225"/>
            <a:ext cx="8220300" cy="438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852"/>
              <a:buNone/>
            </a:pPr>
            <a:r>
              <a:rPr b="1" lang="en" sz="2205">
                <a:solidFill>
                  <a:srgbClr val="212529"/>
                </a:solidFill>
                <a:latin typeface="Roboto"/>
                <a:ea typeface="Roboto"/>
                <a:cs typeface="Roboto"/>
                <a:sym typeface="Roboto"/>
              </a:rPr>
              <a:t>I - Problem Statement: Numerical complexity</a:t>
            </a:r>
            <a:endParaRPr b="1" sz="3522"/>
          </a:p>
        </p:txBody>
      </p:sp>
      <p:sp>
        <p:nvSpPr>
          <p:cNvPr id="135" name="Google Shape;135;p25"/>
          <p:cNvSpPr txBox="1"/>
          <p:nvPr/>
        </p:nvSpPr>
        <p:spPr>
          <a:xfrm>
            <a:off x="626675" y="1188050"/>
            <a:ext cx="7837800" cy="21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450">
                <a:solidFill>
                  <a:srgbClr val="24292E"/>
                </a:solidFill>
                <a:highlight>
                  <a:srgbClr val="FFFFFF"/>
                </a:highlight>
              </a:rPr>
              <a:t>The numerical complexity of doing late-resetting and masking is </a:t>
            </a:r>
            <a:r>
              <a:rPr b="1" lang="en" sz="1450">
                <a:solidFill>
                  <a:srgbClr val="24292E"/>
                </a:solidFill>
                <a:highlight>
                  <a:srgbClr val="FFFFFF"/>
                </a:highlight>
              </a:rPr>
              <a:t>O(MNt)=O(100t)</a:t>
            </a:r>
            <a:r>
              <a:rPr lang="en" sz="1450">
                <a:solidFill>
                  <a:srgbClr val="24292E"/>
                </a:solidFill>
                <a:highlight>
                  <a:srgbClr val="FFFFFF"/>
                </a:highlight>
              </a:rPr>
              <a:t>.</a:t>
            </a:r>
            <a:endParaRPr sz="1450">
              <a:solidFill>
                <a:srgbClr val="24292E"/>
              </a:solidFill>
              <a:highlight>
                <a:srgbClr val="FFFFFF"/>
              </a:highlight>
            </a:endParaRPr>
          </a:p>
          <a:p>
            <a:pPr indent="-320675" lvl="0" marL="457200" rtl="0" algn="l">
              <a:lnSpc>
                <a:spcPct val="115000"/>
              </a:lnSpc>
              <a:spcBef>
                <a:spcPts val="1200"/>
              </a:spcBef>
              <a:spcAft>
                <a:spcPts val="0"/>
              </a:spcAft>
              <a:buClr>
                <a:srgbClr val="24292E"/>
              </a:buClr>
              <a:buSzPts val="1450"/>
              <a:buChar char="●"/>
            </a:pPr>
            <a:r>
              <a:rPr b="1" lang="en" sz="1450">
                <a:solidFill>
                  <a:srgbClr val="24292E"/>
                </a:solidFill>
                <a:highlight>
                  <a:srgbClr val="FFFFFF"/>
                </a:highlight>
              </a:rPr>
              <a:t>M=20 is the number of thresholds</a:t>
            </a:r>
            <a:r>
              <a:rPr lang="en" sz="1450">
                <a:solidFill>
                  <a:srgbClr val="24292E"/>
                </a:solidFill>
                <a:highlight>
                  <a:srgbClr val="FFFFFF"/>
                </a:highlight>
              </a:rPr>
              <a:t> for our masks (each mask gives us one subnetwork). For every masked architecture, we need to perform several trainings from several epochs</a:t>
            </a:r>
            <a:endParaRPr sz="1450">
              <a:solidFill>
                <a:srgbClr val="24292E"/>
              </a:solidFill>
              <a:highlight>
                <a:srgbClr val="FFFFFF"/>
              </a:highlight>
            </a:endParaRPr>
          </a:p>
          <a:p>
            <a:pPr indent="-320675" lvl="0" marL="457200" rtl="0" algn="l">
              <a:lnSpc>
                <a:spcPct val="115000"/>
              </a:lnSpc>
              <a:spcBef>
                <a:spcPts val="0"/>
              </a:spcBef>
              <a:spcAft>
                <a:spcPts val="0"/>
              </a:spcAft>
              <a:buClr>
                <a:srgbClr val="24292E"/>
              </a:buClr>
              <a:buSzPts val="1450"/>
              <a:buChar char="●"/>
            </a:pPr>
            <a:r>
              <a:rPr b="1" lang="en" sz="1450">
                <a:solidFill>
                  <a:srgbClr val="24292E"/>
                </a:solidFill>
                <a:highlight>
                  <a:srgbClr val="FFFFFF"/>
                </a:highlight>
              </a:rPr>
              <a:t>N=5  is the length of the trellis for late resetting</a:t>
            </a:r>
            <a:endParaRPr b="1" sz="1450">
              <a:solidFill>
                <a:srgbClr val="24292E"/>
              </a:solidFill>
              <a:highlight>
                <a:srgbClr val="FFFFFF"/>
              </a:highlight>
            </a:endParaRPr>
          </a:p>
          <a:p>
            <a:pPr indent="-320675" lvl="0" marL="457200" rtl="0" algn="l">
              <a:lnSpc>
                <a:spcPct val="115000"/>
              </a:lnSpc>
              <a:spcBef>
                <a:spcPts val="0"/>
              </a:spcBef>
              <a:spcAft>
                <a:spcPts val="0"/>
              </a:spcAft>
              <a:buClr>
                <a:srgbClr val="24292E"/>
              </a:buClr>
              <a:buSzPts val="1450"/>
              <a:buChar char="●"/>
            </a:pPr>
            <a:r>
              <a:rPr b="1" lang="en" sz="1450">
                <a:solidFill>
                  <a:srgbClr val="24292E"/>
                </a:solidFill>
                <a:highlight>
                  <a:srgbClr val="FFFFFF"/>
                </a:highlight>
              </a:rPr>
              <a:t>t is the average time to train a network</a:t>
            </a:r>
            <a:r>
              <a:rPr lang="en" sz="1450">
                <a:solidFill>
                  <a:srgbClr val="24292E"/>
                </a:solidFill>
                <a:highlight>
                  <a:srgbClr val="FFFFFF"/>
                </a:highlight>
              </a:rPr>
              <a:t> (we actually use sparse subnetworks, so they train faster than the original one).  t = 26 h 15 min</a:t>
            </a:r>
            <a:endParaRPr sz="1450"/>
          </a:p>
        </p:txBody>
      </p:sp>
      <p:sp>
        <p:nvSpPr>
          <p:cNvPr id="136" name="Google Shape;136;p25"/>
          <p:cNvSpPr txBox="1"/>
          <p:nvPr/>
        </p:nvSpPr>
        <p:spPr>
          <a:xfrm>
            <a:off x="500075" y="3458250"/>
            <a:ext cx="796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Amdahl’s  law states that we have a theoretical speed up of 20.</a:t>
            </a:r>
            <a:endParaRPr b="1" sz="1600"/>
          </a:p>
        </p:txBody>
      </p:sp>
      <p:sp>
        <p:nvSpPr>
          <p:cNvPr id="137" name="Google Shape;137;p25"/>
          <p:cNvSpPr txBox="1"/>
          <p:nvPr/>
        </p:nvSpPr>
        <p:spPr>
          <a:xfrm>
            <a:off x="7047575" y="11850"/>
            <a:ext cx="209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IMP Complexity</a:t>
            </a:r>
            <a:endParaRPr b="1" sz="2000">
              <a:solidFill>
                <a:srgbClr val="9E122F"/>
              </a:solidFill>
              <a:highlight>
                <a:srgbClr val="50C6DD"/>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500075" y="355225"/>
            <a:ext cx="8220300" cy="438300"/>
          </a:xfrm>
          <a:prstGeom prst="rect">
            <a:avLst/>
          </a:prstGeom>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1200"/>
              </a:spcAft>
              <a:buNone/>
            </a:pPr>
            <a:r>
              <a:rPr lang="en" sz="2200">
                <a:solidFill>
                  <a:srgbClr val="212529"/>
                </a:solidFill>
                <a:latin typeface="Roboto"/>
                <a:ea typeface="Roboto"/>
                <a:cs typeface="Roboto"/>
                <a:sym typeface="Roboto"/>
              </a:rPr>
              <a:t>II - Need for Big Data: ImageNet</a:t>
            </a:r>
            <a:endParaRPr sz="3900"/>
          </a:p>
        </p:txBody>
      </p:sp>
      <p:sp>
        <p:nvSpPr>
          <p:cNvPr id="143" name="Google Shape;143;p26"/>
          <p:cNvSpPr txBox="1"/>
          <p:nvPr/>
        </p:nvSpPr>
        <p:spPr>
          <a:xfrm>
            <a:off x="347675" y="800775"/>
            <a:ext cx="8220300" cy="399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a:p>
          <a:p>
            <a:pPr indent="0" lvl="0" marL="0" rtl="0" algn="l">
              <a:lnSpc>
                <a:spcPct val="128571"/>
              </a:lnSpc>
              <a:spcBef>
                <a:spcPts val="0"/>
              </a:spcBef>
              <a:spcAft>
                <a:spcPts val="0"/>
              </a:spcAft>
              <a:buClr>
                <a:schemeClr val="dk1"/>
              </a:buClr>
              <a:buSzPts val="1100"/>
              <a:buFont typeface="Arial"/>
              <a:buNone/>
            </a:pPr>
            <a:r>
              <a:rPr lang="en" sz="1450">
                <a:solidFill>
                  <a:schemeClr val="dk1"/>
                </a:solidFill>
              </a:rPr>
              <a:t>    ImageNet Dataset: </a:t>
            </a:r>
            <a:endParaRPr b="1" sz="1450">
              <a:solidFill>
                <a:schemeClr val="dk1"/>
              </a:solidFill>
            </a:endParaRPr>
          </a:p>
          <a:p>
            <a:pPr indent="-127254" lvl="0" marL="603504" rtl="0" algn="l">
              <a:lnSpc>
                <a:spcPct val="128571"/>
              </a:lnSpc>
              <a:spcBef>
                <a:spcPts val="0"/>
              </a:spcBef>
              <a:spcAft>
                <a:spcPts val="0"/>
              </a:spcAft>
              <a:buClr>
                <a:srgbClr val="9E112E"/>
              </a:buClr>
              <a:buSzPts val="1450"/>
              <a:buChar char="•"/>
            </a:pPr>
            <a:r>
              <a:rPr lang="en" sz="1450">
                <a:solidFill>
                  <a:schemeClr val="dk1"/>
                </a:solidFill>
              </a:rPr>
              <a:t> Total number of training images: </a:t>
            </a:r>
            <a:r>
              <a:rPr b="1" lang="en" sz="1450">
                <a:solidFill>
                  <a:schemeClr val="dk1"/>
                </a:solidFill>
              </a:rPr>
              <a:t>1.23M  </a:t>
            </a:r>
            <a:endParaRPr b="1" sz="1450">
              <a:solidFill>
                <a:schemeClr val="dk1"/>
              </a:solidFill>
            </a:endParaRPr>
          </a:p>
          <a:p>
            <a:pPr indent="-127254" lvl="0" marL="603504" rtl="0" algn="l">
              <a:lnSpc>
                <a:spcPct val="128571"/>
              </a:lnSpc>
              <a:spcBef>
                <a:spcPts val="0"/>
              </a:spcBef>
              <a:spcAft>
                <a:spcPts val="0"/>
              </a:spcAft>
              <a:buClr>
                <a:srgbClr val="9E112E"/>
              </a:buClr>
              <a:buSzPts val="1450"/>
              <a:buChar char="•"/>
            </a:pPr>
            <a:r>
              <a:rPr lang="en" sz="1450">
                <a:solidFill>
                  <a:schemeClr val="dk1"/>
                </a:solidFill>
              </a:rPr>
              <a:t> Total number of validation images: </a:t>
            </a:r>
            <a:r>
              <a:rPr b="1" lang="en" sz="1450">
                <a:solidFill>
                  <a:schemeClr val="dk1"/>
                </a:solidFill>
              </a:rPr>
              <a:t>100k</a:t>
            </a:r>
            <a:endParaRPr b="1" sz="1450">
              <a:solidFill>
                <a:schemeClr val="dk1"/>
              </a:solidFill>
            </a:endParaRPr>
          </a:p>
          <a:p>
            <a:pPr indent="-127254" lvl="0" marL="603504" rtl="0" algn="l">
              <a:lnSpc>
                <a:spcPct val="128571"/>
              </a:lnSpc>
              <a:spcBef>
                <a:spcPts val="0"/>
              </a:spcBef>
              <a:spcAft>
                <a:spcPts val="0"/>
              </a:spcAft>
              <a:buClr>
                <a:srgbClr val="9E112E"/>
              </a:buClr>
              <a:buSzPts val="1450"/>
              <a:buChar char="•"/>
            </a:pPr>
            <a:r>
              <a:rPr b="1" lang="en" sz="1450">
                <a:solidFill>
                  <a:schemeClr val="dk1"/>
                </a:solidFill>
              </a:rPr>
              <a:t> </a:t>
            </a:r>
            <a:r>
              <a:rPr lang="en" sz="1450">
                <a:solidFill>
                  <a:schemeClr val="dk1"/>
                </a:solidFill>
              </a:rPr>
              <a:t>Total number of test images: </a:t>
            </a:r>
            <a:r>
              <a:rPr b="1" lang="en" sz="1450">
                <a:solidFill>
                  <a:schemeClr val="dk1"/>
                </a:solidFill>
              </a:rPr>
              <a:t>50k</a:t>
            </a:r>
            <a:endParaRPr b="1" sz="1450">
              <a:solidFill>
                <a:schemeClr val="dk1"/>
              </a:solidFill>
            </a:endParaRPr>
          </a:p>
          <a:p>
            <a:pPr indent="-127254" lvl="0" marL="603504" rtl="0" algn="l">
              <a:lnSpc>
                <a:spcPct val="128571"/>
              </a:lnSpc>
              <a:spcBef>
                <a:spcPts val="0"/>
              </a:spcBef>
              <a:spcAft>
                <a:spcPts val="0"/>
              </a:spcAft>
              <a:buClr>
                <a:srgbClr val="9E112E"/>
              </a:buClr>
              <a:buSzPts val="1450"/>
              <a:buChar char="•"/>
            </a:pPr>
            <a:r>
              <a:rPr lang="en" sz="1450">
                <a:solidFill>
                  <a:schemeClr val="dk1"/>
                </a:solidFill>
              </a:rPr>
              <a:t> Size: </a:t>
            </a:r>
            <a:r>
              <a:rPr b="1" lang="en" sz="1450">
                <a:solidFill>
                  <a:schemeClr val="dk1"/>
                </a:solidFill>
              </a:rPr>
              <a:t>157.3 GB</a:t>
            </a:r>
            <a:endParaRPr b="1" sz="1450">
              <a:solidFill>
                <a:schemeClr val="dk1"/>
              </a:solidFill>
            </a:endParaRPr>
          </a:p>
          <a:p>
            <a:pPr indent="-127254" lvl="0" marL="603504" rtl="0" algn="l">
              <a:lnSpc>
                <a:spcPct val="128571"/>
              </a:lnSpc>
              <a:spcBef>
                <a:spcPts val="0"/>
              </a:spcBef>
              <a:spcAft>
                <a:spcPts val="0"/>
              </a:spcAft>
              <a:buClr>
                <a:srgbClr val="9E112E"/>
              </a:buClr>
              <a:buSzPts val="1450"/>
              <a:buChar char="•"/>
            </a:pPr>
            <a:r>
              <a:rPr lang="en" sz="1450">
                <a:solidFill>
                  <a:schemeClr val="dk1"/>
                </a:solidFill>
              </a:rPr>
              <a:t> Average image resolution (downloaded): </a:t>
            </a:r>
            <a:r>
              <a:rPr b="1" lang="en" sz="1450">
                <a:solidFill>
                  <a:schemeClr val="dk1"/>
                </a:solidFill>
              </a:rPr>
              <a:t>469x387</a:t>
            </a:r>
            <a:endParaRPr b="1" sz="1450">
              <a:solidFill>
                <a:schemeClr val="dk1"/>
              </a:solidFill>
            </a:endParaRPr>
          </a:p>
          <a:p>
            <a:pPr indent="-127254" lvl="0" marL="603504" rtl="0" algn="l">
              <a:lnSpc>
                <a:spcPct val="128571"/>
              </a:lnSpc>
              <a:spcBef>
                <a:spcPts val="0"/>
              </a:spcBef>
              <a:spcAft>
                <a:spcPts val="0"/>
              </a:spcAft>
              <a:buClr>
                <a:srgbClr val="9E112E"/>
              </a:buClr>
              <a:buSzPts val="1450"/>
              <a:buChar char="•"/>
            </a:pPr>
            <a:r>
              <a:rPr lang="en" sz="1450">
                <a:solidFill>
                  <a:schemeClr val="dk1"/>
                </a:solidFill>
              </a:rPr>
              <a:t> Average image resolution (preprocessed): </a:t>
            </a:r>
            <a:r>
              <a:rPr b="1" lang="en" sz="1450">
                <a:solidFill>
                  <a:schemeClr val="dk1"/>
                </a:solidFill>
              </a:rPr>
              <a:t>227x227</a:t>
            </a:r>
            <a:endParaRPr b="1" sz="1450">
              <a:solidFill>
                <a:schemeClr val="dk1"/>
              </a:solidFill>
            </a:endParaRPr>
          </a:p>
          <a:p>
            <a:pPr indent="0" lvl="0" marL="0" rtl="0" algn="l">
              <a:lnSpc>
                <a:spcPct val="128571"/>
              </a:lnSpc>
              <a:spcBef>
                <a:spcPts val="0"/>
              </a:spcBef>
              <a:spcAft>
                <a:spcPts val="0"/>
              </a:spcAft>
              <a:buNone/>
            </a:pPr>
            <a:r>
              <a:t/>
            </a:r>
            <a:endParaRPr b="1" sz="1450">
              <a:solidFill>
                <a:schemeClr val="dk1"/>
              </a:solidFill>
            </a:endParaRPr>
          </a:p>
          <a:p>
            <a:pPr indent="0" lvl="0" marL="0" rtl="0" algn="l">
              <a:lnSpc>
                <a:spcPct val="128571"/>
              </a:lnSpc>
              <a:spcBef>
                <a:spcPts val="0"/>
              </a:spcBef>
              <a:spcAft>
                <a:spcPts val="0"/>
              </a:spcAft>
              <a:buNone/>
            </a:pPr>
            <a:r>
              <a:rPr b="1" lang="en" sz="1450">
                <a:solidFill>
                  <a:schemeClr val="dk1"/>
                </a:solidFill>
              </a:rPr>
              <a:t>Why ImageNet ? </a:t>
            </a:r>
            <a:endParaRPr b="1" sz="145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50">
                <a:solidFill>
                  <a:schemeClr val="dk1"/>
                </a:solidFill>
              </a:rPr>
              <a:t>Winning tickets are generalizable across datasets</a:t>
            </a:r>
            <a:endParaRPr sz="145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50">
                <a:solidFill>
                  <a:schemeClr val="dk1"/>
                </a:solidFill>
              </a:rPr>
              <a:t>Big datasets like ImageNet will result in a very general winning ticket</a:t>
            </a:r>
            <a:r>
              <a:rPr lang="en" sz="1600">
                <a:solidFill>
                  <a:schemeClr val="dk1"/>
                </a:solidFill>
              </a:rPr>
              <a:t>  </a:t>
            </a:r>
            <a:endParaRPr sz="1600">
              <a:solidFill>
                <a:schemeClr val="dk1"/>
              </a:solidFill>
            </a:endParaRPr>
          </a:p>
          <a:p>
            <a:pPr indent="0" lvl="0" marL="0" rtl="0" algn="l">
              <a:lnSpc>
                <a:spcPct val="128571"/>
              </a:lnSpc>
              <a:spcBef>
                <a:spcPts val="0"/>
              </a:spcBef>
              <a:spcAft>
                <a:spcPts val="0"/>
              </a:spcAft>
              <a:buNone/>
            </a:pPr>
            <a:r>
              <a:t/>
            </a:r>
            <a:endParaRPr b="1" sz="1450">
              <a:solidFill>
                <a:schemeClr val="dk1"/>
              </a:solidFill>
            </a:endParaRPr>
          </a:p>
        </p:txBody>
      </p:sp>
      <p:pic>
        <p:nvPicPr>
          <p:cNvPr id="144" name="Google Shape;144;p26"/>
          <p:cNvPicPr preferRelativeResize="0"/>
          <p:nvPr/>
        </p:nvPicPr>
        <p:blipFill>
          <a:blip r:embed="rId3">
            <a:alphaModFix/>
          </a:blip>
          <a:stretch>
            <a:fillRect/>
          </a:stretch>
        </p:blipFill>
        <p:spPr>
          <a:xfrm>
            <a:off x="4754475" y="975500"/>
            <a:ext cx="3965901" cy="1586375"/>
          </a:xfrm>
          <a:prstGeom prst="rect">
            <a:avLst/>
          </a:prstGeom>
          <a:noFill/>
          <a:ln>
            <a:noFill/>
          </a:ln>
        </p:spPr>
      </p:pic>
      <p:pic>
        <p:nvPicPr>
          <p:cNvPr id="145" name="Google Shape;145;p26"/>
          <p:cNvPicPr preferRelativeResize="0"/>
          <p:nvPr/>
        </p:nvPicPr>
        <p:blipFill>
          <a:blip r:embed="rId4">
            <a:alphaModFix/>
          </a:blip>
          <a:stretch>
            <a:fillRect/>
          </a:stretch>
        </p:blipFill>
        <p:spPr>
          <a:xfrm>
            <a:off x="6382900" y="2690475"/>
            <a:ext cx="2407075" cy="1531775"/>
          </a:xfrm>
          <a:prstGeom prst="rect">
            <a:avLst/>
          </a:prstGeom>
          <a:noFill/>
          <a:ln>
            <a:noFill/>
          </a:ln>
        </p:spPr>
      </p:pic>
      <p:sp>
        <p:nvSpPr>
          <p:cNvPr id="146" name="Google Shape;146;p26"/>
          <p:cNvSpPr txBox="1"/>
          <p:nvPr/>
        </p:nvSpPr>
        <p:spPr>
          <a:xfrm>
            <a:off x="6528300" y="11850"/>
            <a:ext cx="261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Big Data: ImageNet</a:t>
            </a:r>
            <a:endParaRPr b="1" sz="2000">
              <a:solidFill>
                <a:srgbClr val="9E122F"/>
              </a:solidFill>
              <a:highlight>
                <a:srgbClr val="50C6DD"/>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500075" y="355225"/>
            <a:ext cx="8220300" cy="438300"/>
          </a:xfrm>
          <a:prstGeom prst="rect">
            <a:avLst/>
          </a:prstGeom>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1200"/>
              </a:spcAft>
              <a:buNone/>
            </a:pPr>
            <a:r>
              <a:rPr lang="en" sz="2200">
                <a:solidFill>
                  <a:srgbClr val="212529"/>
                </a:solidFill>
                <a:latin typeface="Roboto"/>
                <a:ea typeface="Roboto"/>
                <a:cs typeface="Roboto"/>
                <a:sym typeface="Roboto"/>
              </a:rPr>
              <a:t>II - Need for Big Compute: MobileNet</a:t>
            </a:r>
            <a:endParaRPr sz="3900"/>
          </a:p>
        </p:txBody>
      </p:sp>
      <p:sp>
        <p:nvSpPr>
          <p:cNvPr id="152" name="Google Shape;152;p27"/>
          <p:cNvSpPr txBox="1"/>
          <p:nvPr/>
        </p:nvSpPr>
        <p:spPr>
          <a:xfrm>
            <a:off x="347675" y="565200"/>
            <a:ext cx="8220300" cy="454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a:p>
            <a:pPr indent="0" lvl="0" marL="0" rtl="0" algn="l">
              <a:lnSpc>
                <a:spcPct val="128571"/>
              </a:lnSpc>
              <a:spcBef>
                <a:spcPts val="0"/>
              </a:spcBef>
              <a:spcAft>
                <a:spcPts val="0"/>
              </a:spcAft>
              <a:buClr>
                <a:srgbClr val="000000"/>
              </a:buClr>
              <a:buSzPts val="1100"/>
              <a:buFont typeface="Arial"/>
              <a:buNone/>
            </a:pPr>
            <a:r>
              <a:rPr lang="en" sz="1350">
                <a:solidFill>
                  <a:srgbClr val="000000"/>
                </a:solidFill>
              </a:rPr>
              <a:t>    </a:t>
            </a:r>
            <a:r>
              <a:rPr lang="en" sz="1450">
                <a:solidFill>
                  <a:srgbClr val="000000"/>
                </a:solidFill>
              </a:rPr>
              <a:t>MobileNetV2 Architecture: </a:t>
            </a:r>
            <a:endParaRPr sz="1450"/>
          </a:p>
          <a:p>
            <a:pPr indent="-127254" lvl="0" marL="603504" rtl="0" algn="l">
              <a:lnSpc>
                <a:spcPct val="128571"/>
              </a:lnSpc>
              <a:spcBef>
                <a:spcPts val="0"/>
              </a:spcBef>
              <a:spcAft>
                <a:spcPts val="0"/>
              </a:spcAft>
              <a:buClr>
                <a:srgbClr val="9E112E"/>
              </a:buClr>
              <a:buSzPts val="1450"/>
              <a:buChar char="•"/>
            </a:pPr>
            <a:r>
              <a:rPr lang="en" sz="1450">
                <a:solidFill>
                  <a:schemeClr val="dk1"/>
                </a:solidFill>
              </a:rPr>
              <a:t>Depthwise separable convolutions instead of regular convolution </a:t>
            </a:r>
            <a:r>
              <a:rPr lang="en" sz="1450">
                <a:solidFill>
                  <a:srgbClr val="000000"/>
                </a:solidFill>
              </a:rPr>
              <a:t> </a:t>
            </a:r>
            <a:endParaRPr sz="1450">
              <a:solidFill>
                <a:srgbClr val="000000"/>
              </a:solidFill>
            </a:endParaRPr>
          </a:p>
          <a:p>
            <a:pPr indent="-127254" lvl="0" marL="603504" rtl="0" algn="l">
              <a:lnSpc>
                <a:spcPct val="128571"/>
              </a:lnSpc>
              <a:spcBef>
                <a:spcPts val="0"/>
              </a:spcBef>
              <a:spcAft>
                <a:spcPts val="0"/>
              </a:spcAft>
              <a:buClr>
                <a:srgbClr val="9E112E"/>
              </a:buClr>
              <a:buSzPts val="1450"/>
              <a:buChar char="•"/>
            </a:pPr>
            <a:r>
              <a:rPr lang="en" sz="1450">
                <a:solidFill>
                  <a:srgbClr val="000000"/>
                </a:solidFill>
              </a:rPr>
              <a:t>Total number of parameters: </a:t>
            </a:r>
            <a:r>
              <a:rPr b="1" lang="en" sz="1450">
                <a:solidFill>
                  <a:srgbClr val="000000"/>
                </a:solidFill>
              </a:rPr>
              <a:t>3.4M </a:t>
            </a:r>
            <a:endParaRPr b="1" sz="1450">
              <a:solidFill>
                <a:srgbClr val="000000"/>
              </a:solidFill>
            </a:endParaRPr>
          </a:p>
          <a:p>
            <a:pPr indent="-127254" lvl="0" marL="603504" rtl="0" algn="l">
              <a:lnSpc>
                <a:spcPct val="128571"/>
              </a:lnSpc>
              <a:spcBef>
                <a:spcPts val="0"/>
              </a:spcBef>
              <a:spcAft>
                <a:spcPts val="0"/>
              </a:spcAft>
              <a:buClr>
                <a:srgbClr val="9E112E"/>
              </a:buClr>
              <a:buSzPts val="1450"/>
              <a:buChar char="•"/>
            </a:pPr>
            <a:r>
              <a:rPr lang="en" sz="1450">
                <a:solidFill>
                  <a:srgbClr val="000000"/>
                </a:solidFill>
              </a:rPr>
              <a:t> Number of multiply-adds (MAdds) per forward pass: </a:t>
            </a:r>
            <a:r>
              <a:rPr b="1" lang="en" sz="1450">
                <a:solidFill>
                  <a:srgbClr val="000000"/>
                </a:solidFill>
              </a:rPr>
              <a:t>300M</a:t>
            </a:r>
            <a:endParaRPr b="1" sz="1450"/>
          </a:p>
          <a:p>
            <a:pPr indent="457200" lvl="0" marL="0" rtl="0" algn="l">
              <a:lnSpc>
                <a:spcPct val="128571"/>
              </a:lnSpc>
              <a:spcBef>
                <a:spcPts val="0"/>
              </a:spcBef>
              <a:spcAft>
                <a:spcPts val="0"/>
              </a:spcAft>
              <a:buNone/>
            </a:pPr>
            <a:r>
              <a:rPr lang="en" sz="1450"/>
              <a:t>→ </a:t>
            </a:r>
            <a:r>
              <a:rPr b="1" lang="en" sz="1450">
                <a:solidFill>
                  <a:srgbClr val="000000"/>
                </a:solidFill>
              </a:rPr>
              <a:t> GPU Accelerated Computing (4 GPUs </a:t>
            </a:r>
            <a:r>
              <a:rPr lang="en" sz="1450">
                <a:solidFill>
                  <a:srgbClr val="000000"/>
                </a:solidFill>
              </a:rPr>
              <a:t>single worker node</a:t>
            </a:r>
            <a:r>
              <a:rPr b="1" lang="en" sz="1450">
                <a:solidFill>
                  <a:srgbClr val="000000"/>
                </a:solidFill>
              </a:rPr>
              <a:t>)</a:t>
            </a:r>
            <a:endParaRPr sz="1450"/>
          </a:p>
          <a:p>
            <a:pPr indent="0" lvl="0" marL="0" rtl="0" algn="l">
              <a:lnSpc>
                <a:spcPct val="128571"/>
              </a:lnSpc>
              <a:spcBef>
                <a:spcPts val="0"/>
              </a:spcBef>
              <a:spcAft>
                <a:spcPts val="0"/>
              </a:spcAft>
              <a:buClr>
                <a:srgbClr val="000000"/>
              </a:buClr>
              <a:buSzPts val="1100"/>
              <a:buFont typeface="Arial"/>
              <a:buNone/>
            </a:pPr>
            <a:r>
              <a:rPr lang="en" sz="1450">
                <a:solidFill>
                  <a:srgbClr val="000000"/>
                </a:solidFill>
              </a:rPr>
              <a:t>    Two </a:t>
            </a:r>
            <a:r>
              <a:rPr b="1" lang="en" sz="1450">
                <a:solidFill>
                  <a:srgbClr val="000000"/>
                </a:solidFill>
              </a:rPr>
              <a:t>Nested For Loops</a:t>
            </a:r>
            <a:r>
              <a:rPr lang="en" sz="1450">
                <a:solidFill>
                  <a:srgbClr val="000000"/>
                </a:solidFill>
              </a:rPr>
              <a:t> to </a:t>
            </a:r>
            <a:r>
              <a:rPr lang="en" sz="1450"/>
              <a:t>f</a:t>
            </a:r>
            <a:r>
              <a:rPr lang="en" sz="1450">
                <a:solidFill>
                  <a:srgbClr val="000000"/>
                </a:solidFill>
              </a:rPr>
              <a:t>ind the Lottery Ticket Hypothesis</a:t>
            </a:r>
            <a:endParaRPr sz="1450">
              <a:solidFill>
                <a:srgbClr val="000000"/>
              </a:solidFill>
            </a:endParaRPr>
          </a:p>
          <a:p>
            <a:pPr indent="-127254" lvl="0" marL="603504" rtl="0" algn="l">
              <a:lnSpc>
                <a:spcPct val="128571"/>
              </a:lnSpc>
              <a:spcBef>
                <a:spcPts val="0"/>
              </a:spcBef>
              <a:spcAft>
                <a:spcPts val="0"/>
              </a:spcAft>
              <a:buClr>
                <a:srgbClr val="9E112E"/>
              </a:buClr>
              <a:buSzPts val="1450"/>
              <a:buChar char="•"/>
            </a:pPr>
            <a:r>
              <a:rPr lang="en" sz="1450">
                <a:solidFill>
                  <a:srgbClr val="000000"/>
                </a:solidFill>
              </a:rPr>
              <a:t> Outer </a:t>
            </a:r>
            <a:r>
              <a:rPr b="1" lang="en" sz="1450">
                <a:solidFill>
                  <a:srgbClr val="000000"/>
                </a:solidFill>
              </a:rPr>
              <a:t>for loop</a:t>
            </a:r>
            <a:r>
              <a:rPr lang="en" sz="1450">
                <a:solidFill>
                  <a:srgbClr val="000000"/>
                </a:solidFill>
              </a:rPr>
              <a:t>: iterate over different masks (pruning thresholds)</a:t>
            </a:r>
            <a:endParaRPr sz="1450">
              <a:solidFill>
                <a:srgbClr val="000000"/>
              </a:solidFill>
            </a:endParaRPr>
          </a:p>
          <a:p>
            <a:pPr indent="-127254" lvl="0" marL="603504" rtl="0" algn="l">
              <a:lnSpc>
                <a:spcPct val="128571"/>
              </a:lnSpc>
              <a:spcBef>
                <a:spcPts val="0"/>
              </a:spcBef>
              <a:spcAft>
                <a:spcPts val="0"/>
              </a:spcAft>
              <a:buClr>
                <a:srgbClr val="9E112E"/>
              </a:buClr>
              <a:buSzPts val="1450"/>
              <a:buChar char="•"/>
            </a:pPr>
            <a:r>
              <a:rPr lang="en" sz="1450">
                <a:solidFill>
                  <a:srgbClr val="000000"/>
                </a:solidFill>
              </a:rPr>
              <a:t> Inner </a:t>
            </a:r>
            <a:r>
              <a:rPr b="1" lang="en" sz="1450">
                <a:solidFill>
                  <a:srgbClr val="000000"/>
                </a:solidFill>
              </a:rPr>
              <a:t>for loop</a:t>
            </a:r>
            <a:r>
              <a:rPr lang="en" sz="1450">
                <a:solidFill>
                  <a:srgbClr val="000000"/>
                </a:solidFill>
              </a:rPr>
              <a:t>: iterate over the range of late resetting epochs</a:t>
            </a:r>
            <a:endParaRPr sz="1450">
              <a:solidFill>
                <a:srgbClr val="000000"/>
              </a:solidFill>
            </a:endParaRPr>
          </a:p>
          <a:p>
            <a:pPr indent="-320675" lvl="1" marL="1371600" rtl="0" algn="l">
              <a:lnSpc>
                <a:spcPct val="128571"/>
              </a:lnSpc>
              <a:spcBef>
                <a:spcPts val="0"/>
              </a:spcBef>
              <a:spcAft>
                <a:spcPts val="0"/>
              </a:spcAft>
              <a:buClr>
                <a:srgbClr val="9E112E"/>
              </a:buClr>
              <a:buSzPts val="1450"/>
              <a:buChar char="○"/>
            </a:pPr>
            <a:r>
              <a:rPr lang="en" sz="1450">
                <a:solidFill>
                  <a:srgbClr val="000000"/>
                </a:solidFill>
              </a:rPr>
              <a:t>Train a sparse MobileNetV2 CNN per each inner loop iteration</a:t>
            </a:r>
            <a:endParaRPr sz="1450">
              <a:solidFill>
                <a:srgbClr val="000000"/>
              </a:solidFill>
            </a:endParaRPr>
          </a:p>
          <a:p>
            <a:pPr indent="457200" lvl="0" marL="0" rtl="0" algn="l">
              <a:lnSpc>
                <a:spcPct val="128571"/>
              </a:lnSpc>
              <a:spcBef>
                <a:spcPts val="0"/>
              </a:spcBef>
              <a:spcAft>
                <a:spcPts val="0"/>
              </a:spcAft>
              <a:buNone/>
            </a:pPr>
            <a:r>
              <a:rPr lang="en" sz="1450"/>
              <a:t>→ </a:t>
            </a:r>
            <a:r>
              <a:rPr b="1" lang="en" sz="1450">
                <a:solidFill>
                  <a:srgbClr val="000000"/>
                </a:solidFill>
              </a:rPr>
              <a:t> Distributed Computing (20 worker nodes)</a:t>
            </a:r>
            <a:endParaRPr b="1" sz="1450">
              <a:solidFill>
                <a:srgbClr val="000000"/>
              </a:solidFill>
            </a:endParaRPr>
          </a:p>
          <a:p>
            <a:pPr indent="457200" lvl="0" marL="0" rtl="0" algn="l">
              <a:lnSpc>
                <a:spcPct val="128571"/>
              </a:lnSpc>
              <a:spcBef>
                <a:spcPts val="0"/>
              </a:spcBef>
              <a:spcAft>
                <a:spcPts val="0"/>
              </a:spcAft>
              <a:buNone/>
            </a:pPr>
            <a:r>
              <a:t/>
            </a:r>
            <a:endParaRPr b="1" sz="1450"/>
          </a:p>
          <a:p>
            <a:pPr indent="0" lvl="0" marL="0" rtl="0" algn="l">
              <a:lnSpc>
                <a:spcPct val="128571"/>
              </a:lnSpc>
              <a:spcBef>
                <a:spcPts val="0"/>
              </a:spcBef>
              <a:spcAft>
                <a:spcPts val="0"/>
              </a:spcAft>
              <a:buClr>
                <a:schemeClr val="dk1"/>
              </a:buClr>
              <a:buSzPts val="1100"/>
              <a:buFont typeface="Arial"/>
              <a:buNone/>
            </a:pPr>
            <a:r>
              <a:rPr b="1" lang="en" sz="1450">
                <a:solidFill>
                  <a:schemeClr val="dk1"/>
                </a:solidFill>
              </a:rPr>
              <a:t>Why MobileNet ? </a:t>
            </a:r>
            <a:endParaRPr b="1"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 sz="1450">
                <a:solidFill>
                  <a:schemeClr val="dk1"/>
                </a:solidFill>
              </a:rPr>
              <a:t>Need Deep Architectures in order to extract relevant features </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 sz="1450">
                <a:solidFill>
                  <a:schemeClr val="dk1"/>
                </a:solidFill>
              </a:rPr>
              <a:t>Computational savings vs other usual architectures </a:t>
            </a:r>
            <a:endParaRPr b="1" sz="1450"/>
          </a:p>
          <a:p>
            <a:pPr indent="0" lvl="0" marL="0" rtl="0" algn="l">
              <a:spcBef>
                <a:spcPts val="0"/>
              </a:spcBef>
              <a:spcAft>
                <a:spcPts val="0"/>
              </a:spcAft>
              <a:buNone/>
            </a:pPr>
            <a:r>
              <a:t/>
            </a:r>
            <a:endParaRPr sz="1300"/>
          </a:p>
        </p:txBody>
      </p:sp>
      <p:pic>
        <p:nvPicPr>
          <p:cNvPr id="153" name="Google Shape;153;p27"/>
          <p:cNvPicPr preferRelativeResize="0"/>
          <p:nvPr/>
        </p:nvPicPr>
        <p:blipFill>
          <a:blip r:embed="rId3">
            <a:alphaModFix/>
          </a:blip>
          <a:stretch>
            <a:fillRect/>
          </a:stretch>
        </p:blipFill>
        <p:spPr>
          <a:xfrm>
            <a:off x="7135658" y="1007825"/>
            <a:ext cx="1432317" cy="1651824"/>
          </a:xfrm>
          <a:prstGeom prst="rect">
            <a:avLst/>
          </a:prstGeom>
          <a:noFill/>
          <a:ln>
            <a:noFill/>
          </a:ln>
        </p:spPr>
      </p:pic>
      <p:pic>
        <p:nvPicPr>
          <p:cNvPr id="154" name="Google Shape;154;p27"/>
          <p:cNvPicPr preferRelativeResize="0"/>
          <p:nvPr/>
        </p:nvPicPr>
        <p:blipFill rotWithShape="1">
          <a:blip r:embed="rId4">
            <a:alphaModFix/>
          </a:blip>
          <a:srcRect b="0" l="20970" r="23756" t="0"/>
          <a:stretch/>
        </p:blipFill>
        <p:spPr>
          <a:xfrm>
            <a:off x="6857099" y="543838"/>
            <a:ext cx="1989424" cy="2579801"/>
          </a:xfrm>
          <a:prstGeom prst="rect">
            <a:avLst/>
          </a:prstGeom>
          <a:noFill/>
          <a:ln>
            <a:noFill/>
          </a:ln>
        </p:spPr>
      </p:pic>
      <p:sp>
        <p:nvSpPr>
          <p:cNvPr id="155" name="Google Shape;155;p27"/>
          <p:cNvSpPr txBox="1"/>
          <p:nvPr/>
        </p:nvSpPr>
        <p:spPr>
          <a:xfrm>
            <a:off x="5984275" y="11850"/>
            <a:ext cx="316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Big Compute: MobileNet </a:t>
            </a:r>
            <a:endParaRPr b="1" sz="2000">
              <a:solidFill>
                <a:srgbClr val="9E122F"/>
              </a:solidFill>
              <a:highlight>
                <a:srgbClr val="50C6DD"/>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681050" y="611897"/>
            <a:ext cx="7269000" cy="5637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 sz="2100">
                <a:solidFill>
                  <a:srgbClr val="212529"/>
                </a:solidFill>
                <a:latin typeface="Roboto"/>
                <a:ea typeface="Roboto"/>
                <a:cs typeface="Roboto"/>
                <a:sym typeface="Roboto"/>
              </a:rPr>
              <a:t>III - Programming model and infrastructure</a:t>
            </a:r>
            <a:endParaRPr sz="2100">
              <a:solidFill>
                <a:srgbClr val="212529"/>
              </a:solidFill>
              <a:latin typeface="Roboto"/>
              <a:ea typeface="Roboto"/>
              <a:cs typeface="Roboto"/>
              <a:sym typeface="Roboto"/>
            </a:endParaRPr>
          </a:p>
          <a:p>
            <a:pPr indent="0" lvl="0" marL="0" rtl="0" algn="just">
              <a:lnSpc>
                <a:spcPct val="115000"/>
              </a:lnSpc>
              <a:spcBef>
                <a:spcPts val="1200"/>
              </a:spcBef>
              <a:spcAft>
                <a:spcPts val="0"/>
              </a:spcAft>
              <a:buNone/>
            </a:pPr>
            <a:r>
              <a:t/>
            </a:r>
            <a:endParaRPr sz="1500">
              <a:solidFill>
                <a:srgbClr val="212529"/>
              </a:solidFill>
              <a:latin typeface="Roboto"/>
              <a:ea typeface="Roboto"/>
              <a:cs typeface="Roboto"/>
              <a:sym typeface="Roboto"/>
            </a:endParaRPr>
          </a:p>
          <a:p>
            <a:pPr indent="0" lvl="0" marL="0" rtl="0" algn="just">
              <a:lnSpc>
                <a:spcPct val="115000"/>
              </a:lnSpc>
              <a:spcBef>
                <a:spcPts val="1200"/>
              </a:spcBef>
              <a:spcAft>
                <a:spcPts val="0"/>
              </a:spcAft>
              <a:buNone/>
            </a:pPr>
            <a:r>
              <a:t/>
            </a:r>
            <a:endParaRPr sz="1500">
              <a:solidFill>
                <a:srgbClr val="212529"/>
              </a:solidFill>
              <a:latin typeface="Roboto"/>
              <a:ea typeface="Roboto"/>
              <a:cs typeface="Roboto"/>
              <a:sym typeface="Roboto"/>
            </a:endParaRPr>
          </a:p>
          <a:p>
            <a:pPr indent="0" lvl="0" marL="0" rtl="0" algn="just">
              <a:lnSpc>
                <a:spcPct val="115000"/>
              </a:lnSpc>
              <a:spcBef>
                <a:spcPts val="1200"/>
              </a:spcBef>
              <a:spcAft>
                <a:spcPts val="1200"/>
              </a:spcAft>
              <a:buNone/>
            </a:pPr>
            <a:r>
              <a:t/>
            </a:r>
            <a:endParaRPr sz="1500">
              <a:solidFill>
                <a:srgbClr val="212529"/>
              </a:solidFill>
              <a:latin typeface="Roboto"/>
              <a:ea typeface="Roboto"/>
              <a:cs typeface="Roboto"/>
              <a:sym typeface="Roboto"/>
            </a:endParaRPr>
          </a:p>
        </p:txBody>
      </p:sp>
      <p:sp>
        <p:nvSpPr>
          <p:cNvPr id="161" name="Google Shape;161;p28"/>
          <p:cNvSpPr txBox="1"/>
          <p:nvPr/>
        </p:nvSpPr>
        <p:spPr>
          <a:xfrm>
            <a:off x="640200" y="862100"/>
            <a:ext cx="7863600" cy="3546900"/>
          </a:xfrm>
          <a:prstGeom prst="rect">
            <a:avLst/>
          </a:prstGeom>
          <a:noFill/>
          <a:ln>
            <a:noFill/>
          </a:ln>
        </p:spPr>
        <p:txBody>
          <a:bodyPr anchorCtr="0" anchor="t" bIns="91425" lIns="91425" spcFirstLastPara="1" rIns="91425" wrap="square" tIns="91425">
            <a:spAutoFit/>
          </a:bodyPr>
          <a:lstStyle/>
          <a:p>
            <a:pPr indent="0" lvl="0" marL="0" rtl="0" algn="just">
              <a:lnSpc>
                <a:spcPct val="128571"/>
              </a:lnSpc>
              <a:spcBef>
                <a:spcPts val="0"/>
              </a:spcBef>
              <a:spcAft>
                <a:spcPts val="0"/>
              </a:spcAft>
              <a:buNone/>
            </a:pPr>
            <a:r>
              <a:t/>
            </a:r>
            <a:endParaRPr>
              <a:solidFill>
                <a:schemeClr val="dk1"/>
              </a:solidFill>
            </a:endParaRPr>
          </a:p>
          <a:p>
            <a:pPr indent="0" lvl="0" marL="0" rtl="0" algn="just">
              <a:lnSpc>
                <a:spcPct val="128571"/>
              </a:lnSpc>
              <a:spcBef>
                <a:spcPts val="0"/>
              </a:spcBef>
              <a:spcAft>
                <a:spcPts val="0"/>
              </a:spcAft>
              <a:buNone/>
            </a:pPr>
            <a:r>
              <a:rPr lang="en" sz="1450">
                <a:solidFill>
                  <a:schemeClr val="dk1"/>
                </a:solidFill>
              </a:rPr>
              <a:t>We use </a:t>
            </a:r>
            <a:r>
              <a:rPr b="1" lang="en" sz="1450">
                <a:solidFill>
                  <a:schemeClr val="dk1"/>
                </a:solidFill>
              </a:rPr>
              <a:t>FAS RC (take advantage of the SCRATCH space [300+GB] and the ease of allocating several nodes for MPI).</a:t>
            </a:r>
            <a:r>
              <a:rPr lang="en" sz="1450">
                <a:solidFill>
                  <a:schemeClr val="dk1"/>
                </a:solidFill>
              </a:rPr>
              <a:t> </a:t>
            </a:r>
            <a:endParaRPr sz="1450">
              <a:solidFill>
                <a:schemeClr val="dk1"/>
              </a:solidFill>
            </a:endParaRPr>
          </a:p>
          <a:p>
            <a:pPr indent="-292100" lvl="0" marL="457200" rtl="0" algn="just">
              <a:lnSpc>
                <a:spcPct val="128571"/>
              </a:lnSpc>
              <a:spcBef>
                <a:spcPts val="0"/>
              </a:spcBef>
              <a:spcAft>
                <a:spcPts val="0"/>
              </a:spcAft>
              <a:buClr>
                <a:srgbClr val="9E112E"/>
              </a:buClr>
              <a:buSzPts val="1000"/>
              <a:buChar char="●"/>
            </a:pPr>
            <a:r>
              <a:rPr lang="en" sz="1450">
                <a:solidFill>
                  <a:schemeClr val="dk1"/>
                </a:solidFill>
              </a:rPr>
              <a:t>Python 3.8.5, mpi4py 3.0.3, pyspark 3.1.1, Apache maven 3.8.1, java 1.8.0_45</a:t>
            </a:r>
            <a:endParaRPr sz="1450">
              <a:solidFill>
                <a:schemeClr val="dk1"/>
              </a:solidFill>
            </a:endParaRPr>
          </a:p>
          <a:p>
            <a:pPr indent="-292100" lvl="0" marL="457200" rtl="0" algn="just">
              <a:lnSpc>
                <a:spcPct val="128571"/>
              </a:lnSpc>
              <a:spcBef>
                <a:spcPts val="0"/>
              </a:spcBef>
              <a:spcAft>
                <a:spcPts val="0"/>
              </a:spcAft>
              <a:buClr>
                <a:srgbClr val="9E112E"/>
              </a:buClr>
              <a:buSzPts val="1000"/>
              <a:buChar char="●"/>
            </a:pPr>
            <a:r>
              <a:rPr lang="en" sz="1450">
                <a:solidFill>
                  <a:schemeClr val="dk1"/>
                </a:solidFill>
              </a:rPr>
              <a:t>We used </a:t>
            </a:r>
            <a:r>
              <a:rPr b="1" lang="en" sz="1450">
                <a:solidFill>
                  <a:schemeClr val="dk1"/>
                </a:solidFill>
              </a:rPr>
              <a:t>Spark-Tensorflow connector and Standalone Spark</a:t>
            </a:r>
            <a:r>
              <a:rPr lang="en" sz="1450">
                <a:solidFill>
                  <a:schemeClr val="dk1"/>
                </a:solidFill>
              </a:rPr>
              <a:t> mode to convert the data from TF Tensors to RDD and process it in an offline manner</a:t>
            </a:r>
            <a:endParaRPr sz="1450">
              <a:solidFill>
                <a:schemeClr val="dk1"/>
              </a:solidFill>
            </a:endParaRPr>
          </a:p>
          <a:p>
            <a:pPr indent="-292100" lvl="0" marL="457200" rtl="0" algn="just">
              <a:lnSpc>
                <a:spcPct val="128571"/>
              </a:lnSpc>
              <a:spcBef>
                <a:spcPts val="0"/>
              </a:spcBef>
              <a:spcAft>
                <a:spcPts val="0"/>
              </a:spcAft>
              <a:buClr>
                <a:srgbClr val="9E112E"/>
              </a:buClr>
              <a:buSzPts val="1000"/>
              <a:buChar char="●"/>
            </a:pPr>
            <a:r>
              <a:rPr lang="en" sz="1450">
                <a:solidFill>
                  <a:schemeClr val="dk1"/>
                </a:solidFill>
              </a:rPr>
              <a:t>We use </a:t>
            </a:r>
            <a:r>
              <a:rPr b="1" lang="en" sz="1450">
                <a:solidFill>
                  <a:schemeClr val="dk1"/>
                </a:solidFill>
              </a:rPr>
              <a:t>SLURM Job Arrays</a:t>
            </a:r>
            <a:r>
              <a:rPr lang="en" sz="1450">
                <a:solidFill>
                  <a:schemeClr val="dk1"/>
                </a:solidFill>
              </a:rPr>
              <a:t> for communication between our nodes and Python Multiprocessing for parallelization within a node </a:t>
            </a:r>
            <a:endParaRPr b="1" sz="1450"/>
          </a:p>
          <a:p>
            <a:pPr indent="-292100" lvl="0" marL="457200" rtl="0" algn="just">
              <a:lnSpc>
                <a:spcPct val="128571"/>
              </a:lnSpc>
              <a:spcBef>
                <a:spcPts val="0"/>
              </a:spcBef>
              <a:spcAft>
                <a:spcPts val="0"/>
              </a:spcAft>
              <a:buClr>
                <a:srgbClr val="9E112E"/>
              </a:buClr>
              <a:buSzPts val="1000"/>
              <a:buChar char="●"/>
            </a:pPr>
            <a:r>
              <a:rPr lang="en" sz="1450"/>
              <a:t>Train using </a:t>
            </a:r>
            <a:r>
              <a:rPr b="1" lang="en" sz="1450"/>
              <a:t>TensorFlow 2.0 (leveraging cuda and cudnn) </a:t>
            </a:r>
            <a:endParaRPr sz="1450"/>
          </a:p>
          <a:p>
            <a:pPr indent="-292100" lvl="0" marL="457200" rtl="0" algn="just">
              <a:lnSpc>
                <a:spcPct val="128571"/>
              </a:lnSpc>
              <a:spcBef>
                <a:spcPts val="0"/>
              </a:spcBef>
              <a:spcAft>
                <a:spcPts val="0"/>
              </a:spcAft>
              <a:buClr>
                <a:srgbClr val="9E112E"/>
              </a:buClr>
              <a:buSzPts val="1000"/>
              <a:buChar char="●"/>
            </a:pPr>
            <a:r>
              <a:rPr b="1" lang="en" sz="1450">
                <a:solidFill>
                  <a:schemeClr val="dk1"/>
                </a:solidFill>
              </a:rPr>
              <a:t>Objective: End solution comprises 20 worker nodes, each one will have 4 GPUs TESLA K80 with 11.5 GB memory and 64 CPUs </a:t>
            </a:r>
            <a:endParaRPr sz="1450"/>
          </a:p>
          <a:p>
            <a:pPr indent="0" lvl="0" marL="0" rtl="0" algn="l">
              <a:lnSpc>
                <a:spcPct val="128571"/>
              </a:lnSpc>
              <a:spcBef>
                <a:spcPts val="0"/>
              </a:spcBef>
              <a:spcAft>
                <a:spcPts val="0"/>
              </a:spcAft>
              <a:buNone/>
            </a:pPr>
            <a:r>
              <a:t/>
            </a:r>
            <a:endParaRPr b="1"/>
          </a:p>
        </p:txBody>
      </p:sp>
      <p:pic>
        <p:nvPicPr>
          <p:cNvPr id="162" name="Google Shape;162;p28"/>
          <p:cNvPicPr preferRelativeResize="0"/>
          <p:nvPr/>
        </p:nvPicPr>
        <p:blipFill>
          <a:blip r:embed="rId3">
            <a:alphaModFix/>
          </a:blip>
          <a:stretch>
            <a:fillRect/>
          </a:stretch>
        </p:blipFill>
        <p:spPr>
          <a:xfrm>
            <a:off x="6420800" y="594300"/>
            <a:ext cx="2832060" cy="429100"/>
          </a:xfrm>
          <a:prstGeom prst="rect">
            <a:avLst/>
          </a:prstGeom>
          <a:noFill/>
          <a:ln>
            <a:noFill/>
          </a:ln>
        </p:spPr>
      </p:pic>
      <p:pic>
        <p:nvPicPr>
          <p:cNvPr id="163" name="Google Shape;163;p28"/>
          <p:cNvPicPr preferRelativeResize="0"/>
          <p:nvPr/>
        </p:nvPicPr>
        <p:blipFill>
          <a:blip r:embed="rId4">
            <a:alphaModFix/>
          </a:blip>
          <a:stretch>
            <a:fillRect/>
          </a:stretch>
        </p:blipFill>
        <p:spPr>
          <a:xfrm>
            <a:off x="8014049" y="594294"/>
            <a:ext cx="836957" cy="429100"/>
          </a:xfrm>
          <a:prstGeom prst="rect">
            <a:avLst/>
          </a:prstGeom>
          <a:noFill/>
          <a:ln>
            <a:noFill/>
          </a:ln>
        </p:spPr>
      </p:pic>
      <p:sp>
        <p:nvSpPr>
          <p:cNvPr id="164" name="Google Shape;164;p28"/>
          <p:cNvSpPr txBox="1"/>
          <p:nvPr/>
        </p:nvSpPr>
        <p:spPr>
          <a:xfrm>
            <a:off x="7195950" y="11850"/>
            <a:ext cx="194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Infrastructure</a:t>
            </a:r>
            <a:endParaRPr b="1" sz="2000">
              <a:solidFill>
                <a:srgbClr val="9E122F"/>
              </a:solidFill>
              <a:highlight>
                <a:srgbClr val="50C6DD"/>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sp>
        <p:nvSpPr>
          <p:cNvPr id="170" name="Google Shape;170;p29"/>
          <p:cNvSpPr txBox="1"/>
          <p:nvPr/>
        </p:nvSpPr>
        <p:spPr>
          <a:xfrm>
            <a:off x="347675" y="800775"/>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arbitrary</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pic>
        <p:nvPicPr>
          <p:cNvPr id="171" name="Google Shape;171;p29"/>
          <p:cNvPicPr preferRelativeResize="0"/>
          <p:nvPr/>
        </p:nvPicPr>
        <p:blipFill rotWithShape="1">
          <a:blip r:embed="rId3">
            <a:alphaModFix/>
          </a:blip>
          <a:srcRect b="-8823" l="0" r="21154" t="-8823"/>
          <a:stretch/>
        </p:blipFill>
        <p:spPr>
          <a:xfrm>
            <a:off x="186425" y="2215200"/>
            <a:ext cx="8771125" cy="356550"/>
          </a:xfrm>
          <a:prstGeom prst="rect">
            <a:avLst/>
          </a:prstGeom>
          <a:noFill/>
          <a:ln>
            <a:noFill/>
          </a:ln>
        </p:spPr>
      </p:pic>
      <p:pic>
        <p:nvPicPr>
          <p:cNvPr id="172" name="Google Shape;172;p29"/>
          <p:cNvPicPr preferRelativeResize="0"/>
          <p:nvPr/>
        </p:nvPicPr>
        <p:blipFill>
          <a:blip r:embed="rId4">
            <a:alphaModFix/>
          </a:blip>
          <a:stretch>
            <a:fillRect/>
          </a:stretch>
        </p:blipFill>
        <p:spPr>
          <a:xfrm>
            <a:off x="186425" y="2618400"/>
            <a:ext cx="3038475" cy="2085975"/>
          </a:xfrm>
          <a:prstGeom prst="rect">
            <a:avLst/>
          </a:prstGeom>
          <a:noFill/>
          <a:ln>
            <a:noFill/>
          </a:ln>
        </p:spPr>
      </p:pic>
      <p:sp>
        <p:nvSpPr>
          <p:cNvPr id="173" name="Google Shape;173;p29"/>
          <p:cNvSpPr txBox="1"/>
          <p:nvPr/>
        </p:nvSpPr>
        <p:spPr>
          <a:xfrm>
            <a:off x="3969000" y="3023100"/>
            <a:ext cx="4313400" cy="8541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lang="en" sz="1450"/>
              <a:t>1 epoch = 20 hours</a:t>
            </a:r>
            <a:endParaRPr sz="1450"/>
          </a:p>
          <a:p>
            <a:pPr indent="-320675" lvl="0" marL="457200" rtl="0" algn="l">
              <a:spcBef>
                <a:spcPts val="0"/>
              </a:spcBef>
              <a:spcAft>
                <a:spcPts val="0"/>
              </a:spcAft>
              <a:buSzPts val="1450"/>
              <a:buChar char="●"/>
            </a:pPr>
            <a:r>
              <a:rPr lang="en" sz="1450"/>
              <a:t>1 model = 100 epochs = 2000 hours</a:t>
            </a:r>
            <a:endParaRPr sz="1450"/>
          </a:p>
          <a:p>
            <a:pPr indent="-320675" lvl="0" marL="457200" rtl="0" algn="l">
              <a:spcBef>
                <a:spcPts val="0"/>
              </a:spcBef>
              <a:spcAft>
                <a:spcPts val="0"/>
              </a:spcAft>
              <a:buSzPts val="1450"/>
              <a:buChar char="●"/>
            </a:pPr>
            <a:r>
              <a:rPr lang="en" sz="1450"/>
              <a:t>100 models = 200000 hours = ~8000 days</a:t>
            </a:r>
            <a:endParaRPr sz="1450"/>
          </a:p>
        </p:txBody>
      </p:sp>
      <p:sp>
        <p:nvSpPr>
          <p:cNvPr id="174" name="Google Shape;174;p29"/>
          <p:cNvSpPr txBox="1"/>
          <p:nvPr/>
        </p:nvSpPr>
        <p:spPr>
          <a:xfrm>
            <a:off x="7463400" y="11850"/>
            <a:ext cx="168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Single CPU</a:t>
            </a:r>
            <a:endParaRPr b="1" sz="2000">
              <a:solidFill>
                <a:srgbClr val="9E122F"/>
              </a:solidFill>
              <a:highlight>
                <a:srgbClr val="50C6DD"/>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347675" y="800775"/>
            <a:ext cx="8220300" cy="15789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lang="en" sz="1450"/>
              <a:t>Learning Hyperparameters and their influence on the training time:</a:t>
            </a:r>
            <a:endParaRPr sz="1450"/>
          </a:p>
          <a:p>
            <a:pPr indent="-320675" lvl="0" marL="457200" rtl="0" algn="l">
              <a:lnSpc>
                <a:spcPct val="128571"/>
              </a:lnSpc>
              <a:spcBef>
                <a:spcPts val="0"/>
              </a:spcBef>
              <a:spcAft>
                <a:spcPts val="0"/>
              </a:spcAft>
              <a:buSzPts val="1450"/>
              <a:buChar char="●"/>
            </a:pPr>
            <a:r>
              <a:rPr lang="en" sz="1450"/>
              <a:t>Batch size : arbitrary</a:t>
            </a:r>
            <a:endParaRPr sz="1450"/>
          </a:p>
          <a:p>
            <a:pPr indent="-320675" lvl="0" marL="457200" rtl="0" algn="l">
              <a:lnSpc>
                <a:spcPct val="128571"/>
              </a:lnSpc>
              <a:spcBef>
                <a:spcPts val="0"/>
              </a:spcBef>
              <a:spcAft>
                <a:spcPts val="0"/>
              </a:spcAft>
              <a:buSzPts val="1450"/>
              <a:buChar char="●"/>
            </a:pPr>
            <a:r>
              <a:rPr lang="en" sz="1450"/>
              <a:t>Learning Rate : arbitrary</a:t>
            </a:r>
            <a:endParaRPr sz="1450"/>
          </a:p>
          <a:p>
            <a:pPr indent="-320675" lvl="0" marL="457200" rtl="0" algn="l">
              <a:lnSpc>
                <a:spcPct val="128571"/>
              </a:lnSpc>
              <a:spcBef>
                <a:spcPts val="0"/>
              </a:spcBef>
              <a:spcAft>
                <a:spcPts val="0"/>
              </a:spcAft>
              <a:buSzPts val="1450"/>
              <a:buChar char="●"/>
            </a:pPr>
            <a:r>
              <a:rPr lang="en" sz="1450"/>
              <a:t>Number of Epochs : 100</a:t>
            </a:r>
            <a:endParaRPr sz="1450"/>
          </a:p>
          <a:p>
            <a:pPr indent="0" lvl="0" marL="0" rtl="0" algn="l">
              <a:lnSpc>
                <a:spcPct val="128571"/>
              </a:lnSpc>
              <a:spcBef>
                <a:spcPts val="0"/>
              </a:spcBef>
              <a:spcAft>
                <a:spcPts val="0"/>
              </a:spcAft>
              <a:buNone/>
            </a:pPr>
            <a:r>
              <a:t/>
            </a:r>
            <a:endParaRPr sz="1600"/>
          </a:p>
        </p:txBody>
      </p:sp>
      <p:sp>
        <p:nvSpPr>
          <p:cNvPr id="180" name="Google Shape;180;p30"/>
          <p:cNvSpPr txBox="1"/>
          <p:nvPr/>
        </p:nvSpPr>
        <p:spPr>
          <a:xfrm>
            <a:off x="3969000" y="2794500"/>
            <a:ext cx="4313400" cy="8541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lang="en" sz="1450"/>
              <a:t>1 epoch = 4 hours</a:t>
            </a:r>
            <a:endParaRPr sz="1450"/>
          </a:p>
          <a:p>
            <a:pPr indent="-320675" lvl="0" marL="457200" rtl="0" algn="l">
              <a:spcBef>
                <a:spcPts val="0"/>
              </a:spcBef>
              <a:spcAft>
                <a:spcPts val="0"/>
              </a:spcAft>
              <a:buSzPts val="1450"/>
              <a:buChar char="●"/>
            </a:pPr>
            <a:r>
              <a:rPr lang="en" sz="1450">
                <a:solidFill>
                  <a:schemeClr val="dk1"/>
                </a:solidFill>
              </a:rPr>
              <a:t>1 model = </a:t>
            </a:r>
            <a:r>
              <a:rPr lang="en" sz="1450"/>
              <a:t>100 epochs = 400 hours</a:t>
            </a:r>
            <a:endParaRPr sz="1450"/>
          </a:p>
          <a:p>
            <a:pPr indent="-320675" lvl="0" marL="457200" rtl="0" algn="l">
              <a:spcBef>
                <a:spcPts val="0"/>
              </a:spcBef>
              <a:spcAft>
                <a:spcPts val="0"/>
              </a:spcAft>
              <a:buSzPts val="1450"/>
              <a:buChar char="●"/>
            </a:pPr>
            <a:r>
              <a:rPr lang="en" sz="1450"/>
              <a:t>100 models = 40000 hours = ~1650 days</a:t>
            </a:r>
            <a:endParaRPr sz="1450"/>
          </a:p>
        </p:txBody>
      </p:sp>
      <p:pic>
        <p:nvPicPr>
          <p:cNvPr id="181" name="Google Shape;181;p30"/>
          <p:cNvPicPr preferRelativeResize="0"/>
          <p:nvPr/>
        </p:nvPicPr>
        <p:blipFill>
          <a:blip r:embed="rId3">
            <a:alphaModFix/>
          </a:blip>
          <a:stretch>
            <a:fillRect/>
          </a:stretch>
        </p:blipFill>
        <p:spPr>
          <a:xfrm>
            <a:off x="174113" y="2286000"/>
            <a:ext cx="8826326" cy="212172"/>
          </a:xfrm>
          <a:prstGeom prst="rect">
            <a:avLst/>
          </a:prstGeom>
          <a:noFill/>
          <a:ln>
            <a:noFill/>
          </a:ln>
        </p:spPr>
      </p:pic>
      <p:pic>
        <p:nvPicPr>
          <p:cNvPr id="182" name="Google Shape;182;p30"/>
          <p:cNvPicPr preferRelativeResize="0"/>
          <p:nvPr/>
        </p:nvPicPr>
        <p:blipFill>
          <a:blip r:embed="rId4">
            <a:alphaModFix/>
          </a:blip>
          <a:stretch>
            <a:fillRect/>
          </a:stretch>
        </p:blipFill>
        <p:spPr>
          <a:xfrm>
            <a:off x="174125" y="2619800"/>
            <a:ext cx="3664201" cy="1873929"/>
          </a:xfrm>
          <a:prstGeom prst="rect">
            <a:avLst/>
          </a:prstGeom>
          <a:noFill/>
          <a:ln>
            <a:noFill/>
          </a:ln>
        </p:spPr>
      </p:pic>
      <p:sp>
        <p:nvSpPr>
          <p:cNvPr id="183" name="Google Shape;183;p30"/>
          <p:cNvSpPr txBox="1"/>
          <p:nvPr>
            <p:ph idx="1" type="body"/>
          </p:nvPr>
        </p:nvSpPr>
        <p:spPr>
          <a:xfrm>
            <a:off x="72275" y="355225"/>
            <a:ext cx="9030000" cy="438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200"/>
              </a:spcAft>
              <a:buNone/>
            </a:pPr>
            <a:r>
              <a:rPr lang="en" sz="1800">
                <a:solidFill>
                  <a:srgbClr val="212529"/>
                </a:solidFill>
                <a:latin typeface="Roboto"/>
                <a:ea typeface="Roboto"/>
                <a:cs typeface="Roboto"/>
                <a:sym typeface="Roboto"/>
              </a:rPr>
              <a:t>I</a:t>
            </a:r>
            <a:r>
              <a:rPr lang="en" sz="1800">
                <a:solidFill>
                  <a:srgbClr val="212529"/>
                </a:solidFill>
                <a:latin typeface="Roboto"/>
                <a:ea typeface="Roboto"/>
                <a:cs typeface="Roboto"/>
                <a:sym typeface="Roboto"/>
              </a:rPr>
              <a:t>V - Effective Parallelization of the Training of a CNN on Large Scale Data</a:t>
            </a:r>
            <a:endParaRPr sz="1800"/>
          </a:p>
        </p:txBody>
      </p:sp>
      <p:sp>
        <p:nvSpPr>
          <p:cNvPr id="184" name="Google Shape;184;p30"/>
          <p:cNvSpPr txBox="1"/>
          <p:nvPr/>
        </p:nvSpPr>
        <p:spPr>
          <a:xfrm>
            <a:off x="7463400" y="11850"/>
            <a:ext cx="168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122F"/>
                </a:solidFill>
                <a:highlight>
                  <a:srgbClr val="50C6DD"/>
                </a:highlight>
              </a:rPr>
              <a:t>Single GPU</a:t>
            </a:r>
            <a:endParaRPr b="1" sz="2000">
              <a:solidFill>
                <a:srgbClr val="9E122F"/>
              </a:solidFill>
              <a:highlight>
                <a:srgbClr val="50C6DD"/>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