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1"/>
  </p:notesMasterIdLst>
  <p:handoutMasterIdLst>
    <p:handoutMasterId r:id="rId12"/>
  </p:handoutMasterIdLst>
  <p:sldIdLst>
    <p:sldId id="256" r:id="rId5"/>
    <p:sldId id="257" r:id="rId6"/>
    <p:sldId id="259" r:id="rId7"/>
    <p:sldId id="260" r:id="rId8"/>
    <p:sldId id="261" r:id="rId9"/>
    <p:sldId id="258"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21A6C0-FBD9-485B-BF60-AA53E06D539A}" v="10" dt="2020-10-08T06:00:0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37"/>
  </p:normalViewPr>
  <p:slideViewPr>
    <p:cSldViewPr snapToGrid="0" snapToObjects="1">
      <p:cViewPr varScale="1">
        <p:scale>
          <a:sx n="101" d="100"/>
          <a:sy n="101" d="100"/>
        </p:scale>
        <p:origin x="126" y="31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63" d="100"/>
          <a:sy n="163" d="100"/>
        </p:scale>
        <p:origin x="4576"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WNEY, AUSTIN" userId="f266037a-302d-4e65-ae3f-08629f90d52a" providerId="ADAL" clId="{3A21A6C0-FBD9-485B-BF60-AA53E06D539A}"/>
    <pc:docChg chg="undo custSel modSld">
      <pc:chgData name="DOWNEY, AUSTIN" userId="f266037a-302d-4e65-ae3f-08629f90d52a" providerId="ADAL" clId="{3A21A6C0-FBD9-485B-BF60-AA53E06D539A}" dt="2020-10-08T06:00:24.655" v="87" actId="404"/>
      <pc:docMkLst>
        <pc:docMk/>
      </pc:docMkLst>
      <pc:sldChg chg="modSp">
        <pc:chgData name="DOWNEY, AUSTIN" userId="f266037a-302d-4e65-ae3f-08629f90d52a" providerId="ADAL" clId="{3A21A6C0-FBD9-485B-BF60-AA53E06D539A}" dt="2020-10-08T06:00:24.655" v="87" actId="404"/>
        <pc:sldMkLst>
          <pc:docMk/>
          <pc:sldMk cId="3587006069" sldId="256"/>
        </pc:sldMkLst>
        <pc:spChg chg="mod">
          <ac:chgData name="DOWNEY, AUSTIN" userId="f266037a-302d-4e65-ae3f-08629f90d52a" providerId="ADAL" clId="{3A21A6C0-FBD9-485B-BF60-AA53E06D539A}" dt="2020-10-08T06:00:24.655" v="87" actId="404"/>
          <ac:spMkLst>
            <pc:docMk/>
            <pc:sldMk cId="3587006069" sldId="256"/>
            <ac:spMk id="2" creationId="{07AF9F61-B891-3944-9E22-503B0C38A722}"/>
          </ac:spMkLst>
        </pc:spChg>
      </pc:sldChg>
      <pc:sldChg chg="modSp">
        <pc:chgData name="DOWNEY, AUSTIN" userId="f266037a-302d-4e65-ae3f-08629f90d52a" providerId="ADAL" clId="{3A21A6C0-FBD9-485B-BF60-AA53E06D539A}" dt="2020-10-08T05:59:13.494" v="56" actId="20577"/>
        <pc:sldMkLst>
          <pc:docMk/>
          <pc:sldMk cId="3982141711" sldId="257"/>
        </pc:sldMkLst>
        <pc:spChg chg="mod">
          <ac:chgData name="DOWNEY, AUSTIN" userId="f266037a-302d-4e65-ae3f-08629f90d52a" providerId="ADAL" clId="{3A21A6C0-FBD9-485B-BF60-AA53E06D539A}" dt="2020-10-08T05:59:13.494" v="56" actId="20577"/>
          <ac:spMkLst>
            <pc:docMk/>
            <pc:sldMk cId="3982141711" sldId="257"/>
            <ac:spMk id="2" creationId="{2333FBAD-F450-1448-A36A-72F6AB77EEC3}"/>
          </ac:spMkLst>
        </pc:spChg>
      </pc:sldChg>
      <pc:sldChg chg="modSp">
        <pc:chgData name="DOWNEY, AUSTIN" userId="f266037a-302d-4e65-ae3f-08629f90d52a" providerId="ADAL" clId="{3A21A6C0-FBD9-485B-BF60-AA53E06D539A}" dt="2020-10-05T17:00:54.860" v="55" actId="20577"/>
        <pc:sldMkLst>
          <pc:docMk/>
          <pc:sldMk cId="1748815429" sldId="261"/>
        </pc:sldMkLst>
        <pc:spChg chg="mod">
          <ac:chgData name="DOWNEY, AUSTIN" userId="f266037a-302d-4e65-ae3f-08629f90d52a" providerId="ADAL" clId="{3A21A6C0-FBD9-485B-BF60-AA53E06D539A}" dt="2020-10-05T17:00:54.860" v="55" actId="20577"/>
          <ac:spMkLst>
            <pc:docMk/>
            <pc:sldMk cId="1748815429" sldId="261"/>
            <ac:spMk id="3" creationId="{A3FC7E89-62C2-B143-BEBA-CA6D34981BF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5684E1E-E540-AC43-BC13-F90D5530553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F041BA6-039E-8F4D-B7F7-3C8E20B40A7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D038C9C-4B69-864E-9EEE-DFA43CC144D2}" type="datetimeFigureOut">
              <a:rPr lang="en-US" smtClean="0"/>
              <a:t>10/15/2020</a:t>
            </a:fld>
            <a:endParaRPr lang="en-US"/>
          </a:p>
        </p:txBody>
      </p:sp>
      <p:sp>
        <p:nvSpPr>
          <p:cNvPr id="4" name="Footer Placeholder 3">
            <a:extLst>
              <a:ext uri="{FF2B5EF4-FFF2-40B4-BE49-F238E27FC236}">
                <a16:creationId xmlns:a16="http://schemas.microsoft.com/office/drawing/2014/main" id="{DD469921-4617-FB4C-9847-172FF830234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350DCBB-D829-754E-9E76-36A9E36432E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E947A92-5E9C-F94E-8B11-4D34C67AD036}" type="slidenum">
              <a:rPr lang="en-US" smtClean="0"/>
              <a:t>‹#›</a:t>
            </a:fld>
            <a:endParaRPr lang="en-US"/>
          </a:p>
        </p:txBody>
      </p:sp>
    </p:spTree>
    <p:extLst>
      <p:ext uri="{BB962C8B-B14F-4D97-AF65-F5344CB8AC3E}">
        <p14:creationId xmlns:p14="http://schemas.microsoft.com/office/powerpoint/2010/main" val="15392213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1D9A61E-B1D6-C34D-A321-B3E90F6DE630}" type="datetimeFigureOut">
              <a:rPr lang="en-US" smtClean="0"/>
              <a:t>10/15/2020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FA3E603-0EE4-3042-9661-047EB577E4A2}" type="slidenum">
              <a:rPr lang="en-US" smtClean="0"/>
              <a:t>‹#›</a:t>
            </a:fld>
            <a:endParaRPr lang="en-US"/>
          </a:p>
        </p:txBody>
      </p:sp>
    </p:spTree>
    <p:extLst>
      <p:ext uri="{BB962C8B-B14F-4D97-AF65-F5344CB8AC3E}">
        <p14:creationId xmlns:p14="http://schemas.microsoft.com/office/powerpoint/2010/main" val="3103949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3E603-0EE4-3042-9661-047EB577E4A2}" type="slidenum">
              <a:rPr lang="en-US" smtClean="0"/>
              <a:t>2</a:t>
            </a:fld>
            <a:endParaRPr lang="en-US"/>
          </a:p>
        </p:txBody>
      </p:sp>
    </p:spTree>
    <p:extLst>
      <p:ext uri="{BB962C8B-B14F-4D97-AF65-F5344CB8AC3E}">
        <p14:creationId xmlns:p14="http://schemas.microsoft.com/office/powerpoint/2010/main" val="1770437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3E603-0EE4-3042-9661-047EB577E4A2}" type="slidenum">
              <a:rPr lang="en-US" smtClean="0"/>
              <a:t>3</a:t>
            </a:fld>
            <a:endParaRPr lang="en-US"/>
          </a:p>
        </p:txBody>
      </p:sp>
    </p:spTree>
    <p:extLst>
      <p:ext uri="{BB962C8B-B14F-4D97-AF65-F5344CB8AC3E}">
        <p14:creationId xmlns:p14="http://schemas.microsoft.com/office/powerpoint/2010/main" val="17550984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3E603-0EE4-3042-9661-047EB577E4A2}" type="slidenum">
              <a:rPr lang="en-US" smtClean="0"/>
              <a:t>4</a:t>
            </a:fld>
            <a:endParaRPr lang="en-US"/>
          </a:p>
        </p:txBody>
      </p:sp>
    </p:spTree>
    <p:extLst>
      <p:ext uri="{BB962C8B-B14F-4D97-AF65-F5344CB8AC3E}">
        <p14:creationId xmlns:p14="http://schemas.microsoft.com/office/powerpoint/2010/main" val="955823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A3E603-0EE4-3042-9661-047EB577E4A2}" type="slidenum">
              <a:rPr lang="en-US" smtClean="0"/>
              <a:t>5</a:t>
            </a:fld>
            <a:endParaRPr lang="en-US"/>
          </a:p>
        </p:txBody>
      </p:sp>
    </p:spTree>
    <p:extLst>
      <p:ext uri="{BB962C8B-B14F-4D97-AF65-F5344CB8AC3E}">
        <p14:creationId xmlns:p14="http://schemas.microsoft.com/office/powerpoint/2010/main" val="23297592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C6703-D0F7-E745-A687-AC990D0C464C}"/>
              </a:ext>
            </a:extLst>
          </p:cNvPr>
          <p:cNvSpPr>
            <a:spLocks noGrp="1"/>
          </p:cNvSpPr>
          <p:nvPr>
            <p:ph type="ctrTitle" hasCustomPrompt="1"/>
          </p:nvPr>
        </p:nvSpPr>
        <p:spPr>
          <a:xfrm>
            <a:off x="1524000" y="734056"/>
            <a:ext cx="9144000" cy="2387600"/>
          </a:xfrm>
        </p:spPr>
        <p:txBody>
          <a:bodyPr anchor="b"/>
          <a:lstStyle>
            <a:lvl1pPr algn="ctr">
              <a:defRPr sz="6000">
                <a:latin typeface="Impact" panose="020B0806030902050204" pitchFamily="34" charset="0"/>
              </a:defRPr>
            </a:lvl1pPr>
          </a:lstStyle>
          <a:p>
            <a:r>
              <a:rPr lang="en-US" dirty="0"/>
              <a:t>CLICK TO EDIT MASTER TITLE STYLE</a:t>
            </a:r>
          </a:p>
        </p:txBody>
      </p:sp>
      <p:sp>
        <p:nvSpPr>
          <p:cNvPr id="3" name="Subtitle 2">
            <a:extLst>
              <a:ext uri="{FF2B5EF4-FFF2-40B4-BE49-F238E27FC236}">
                <a16:creationId xmlns:a16="http://schemas.microsoft.com/office/drawing/2014/main" id="{61E6FFF2-58E4-794E-892D-6FF45321C2C0}"/>
              </a:ext>
            </a:extLst>
          </p:cNvPr>
          <p:cNvSpPr>
            <a:spLocks noGrp="1"/>
          </p:cNvSpPr>
          <p:nvPr>
            <p:ph type="subTitle" idx="1"/>
          </p:nvPr>
        </p:nvSpPr>
        <p:spPr>
          <a:xfrm>
            <a:off x="1524000" y="331393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6" name="Slide Number Placeholder 5">
            <a:extLst>
              <a:ext uri="{FF2B5EF4-FFF2-40B4-BE49-F238E27FC236}">
                <a16:creationId xmlns:a16="http://schemas.microsoft.com/office/drawing/2014/main" id="{1BA7C03E-EF71-2C40-9E45-BF08314EE5F1}"/>
              </a:ext>
            </a:extLst>
          </p:cNvPr>
          <p:cNvSpPr>
            <a:spLocks noGrp="1"/>
          </p:cNvSpPr>
          <p:nvPr>
            <p:ph type="sldNum" sz="quarter" idx="12"/>
          </p:nvPr>
        </p:nvSpPr>
        <p:spPr>
          <a:xfrm>
            <a:off x="838200" y="5991633"/>
            <a:ext cx="2587831" cy="365125"/>
          </a:xfrm>
        </p:spPr>
        <p:txBody>
          <a:bodyPr/>
          <a:lstStyle/>
          <a:p>
            <a:fld id="{B4E9AFF7-6653-6A4D-A979-64D2F5BECA26}" type="slidenum">
              <a:rPr lang="en-US" smtClean="0"/>
              <a:t>‹#›</a:t>
            </a:fld>
            <a:endParaRPr lang="en-US"/>
          </a:p>
        </p:txBody>
      </p:sp>
      <p:pic>
        <p:nvPicPr>
          <p:cNvPr id="9" name="Picture 8">
            <a:extLst>
              <a:ext uri="{FF2B5EF4-FFF2-40B4-BE49-F238E27FC236}">
                <a16:creationId xmlns:a16="http://schemas.microsoft.com/office/drawing/2014/main" id="{C81DC1BB-A980-8448-BB01-0788DE4349F9}"/>
              </a:ext>
            </a:extLst>
          </p:cNvPr>
          <p:cNvPicPr>
            <a:picLocks noChangeAspect="1"/>
          </p:cNvPicPr>
          <p:nvPr userDrawn="1"/>
        </p:nvPicPr>
        <p:blipFill>
          <a:blip r:embed="rId2"/>
          <a:stretch>
            <a:fillRect/>
          </a:stretch>
        </p:blipFill>
        <p:spPr>
          <a:xfrm>
            <a:off x="4509370" y="4429919"/>
            <a:ext cx="3173260" cy="2115507"/>
          </a:xfrm>
          <a:prstGeom prst="rect">
            <a:avLst/>
          </a:prstGeom>
        </p:spPr>
      </p:pic>
    </p:spTree>
    <p:extLst>
      <p:ext uri="{BB962C8B-B14F-4D97-AF65-F5344CB8AC3E}">
        <p14:creationId xmlns:p14="http://schemas.microsoft.com/office/powerpoint/2010/main" val="295740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secHead" preserve="1">
  <p:cSld name="Conclus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hasCustomPrompt="1"/>
          </p:nvPr>
        </p:nvSpPr>
        <p:spPr>
          <a:xfrm>
            <a:off x="831850" y="1656521"/>
            <a:ext cx="10515600" cy="2187986"/>
          </a:xfrm>
        </p:spPr>
        <p:txBody>
          <a:bodyPr anchor="t"/>
          <a:lstStyle>
            <a:lvl1pPr algn="ctr">
              <a:defRPr sz="6000">
                <a:solidFill>
                  <a:schemeClr val="bg1"/>
                </a:solidFill>
              </a:defRPr>
            </a:lvl1pPr>
          </a:lstStyle>
          <a:p>
            <a:r>
              <a:rPr lang="en-US" dirty="0"/>
              <a:t>Conclusion</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hasCustomPrompt="1"/>
          </p:nvPr>
        </p:nvSpPr>
        <p:spPr>
          <a:xfrm>
            <a:off x="831850" y="4867949"/>
            <a:ext cx="5493794" cy="1500187"/>
          </a:xfrm>
        </p:spPr>
        <p:txBody>
          <a:bodyPr anchor="b"/>
          <a:lstStyle>
            <a:lvl1pPr marL="0" indent="0" algn="l">
              <a:buNone/>
              <a:defRPr sz="18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Name</a:t>
            </a:r>
          </a:p>
          <a:p>
            <a:pPr lvl="0"/>
            <a:r>
              <a:rPr lang="en-US" dirty="0"/>
              <a:t>Title</a:t>
            </a:r>
          </a:p>
          <a:p>
            <a:pPr lvl="0"/>
            <a:r>
              <a:rPr lang="en-US" dirty="0"/>
              <a:t>Email</a:t>
            </a:r>
          </a:p>
        </p:txBody>
      </p:sp>
      <p:pic>
        <p:nvPicPr>
          <p:cNvPr id="12" name="Picture 11">
            <a:extLst>
              <a:ext uri="{FF2B5EF4-FFF2-40B4-BE49-F238E27FC236}">
                <a16:creationId xmlns:a16="http://schemas.microsoft.com/office/drawing/2014/main" id="{33EDFD73-0710-2244-860D-4BA6234A0E5E}"/>
              </a:ext>
            </a:extLst>
          </p:cNvPr>
          <p:cNvPicPr>
            <a:picLocks noChangeAspect="1"/>
          </p:cNvPicPr>
          <p:nvPr userDrawn="1"/>
        </p:nvPicPr>
        <p:blipFill>
          <a:blip r:embed="rId3"/>
          <a:stretch>
            <a:fillRect/>
          </a:stretch>
        </p:blipFill>
        <p:spPr>
          <a:xfrm>
            <a:off x="8825947" y="5555415"/>
            <a:ext cx="2892287" cy="1205120"/>
          </a:xfrm>
          <a:prstGeom prst="rect">
            <a:avLst/>
          </a:prstGeom>
        </p:spPr>
      </p:pic>
    </p:spTree>
    <p:extLst>
      <p:ext uri="{BB962C8B-B14F-4D97-AF65-F5344CB8AC3E}">
        <p14:creationId xmlns:p14="http://schemas.microsoft.com/office/powerpoint/2010/main" val="3717776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9ED37-4F17-3341-80DD-6302FD9C0346}"/>
              </a:ext>
            </a:extLst>
          </p:cNvPr>
          <p:cNvSpPr>
            <a:spLocks noGrp="1"/>
          </p:cNvSpPr>
          <p:nvPr>
            <p:ph type="title" hasCustomPrompt="1"/>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5456E732-1F86-874D-B35F-F0D15E08E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C2C13372-CC48-6246-83C0-B536F3DCA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B75CF31-8755-3E42-B89A-9D67D96D7102}"/>
              </a:ext>
            </a:extLst>
          </p:cNvPr>
          <p:cNvSpPr>
            <a:spLocks noGrp="1"/>
          </p:cNvSpPr>
          <p:nvPr>
            <p:ph type="sldNum" sz="quarter" idx="12"/>
          </p:nvPr>
        </p:nvSpPr>
        <p:spPr>
          <a:xfrm>
            <a:off x="838200" y="6004323"/>
            <a:ext cx="2635332"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06765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24E78-1993-A540-9F01-A28635FB489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EC1F37B-372F-0146-A20D-449355B25403}"/>
              </a:ext>
            </a:extLst>
          </p:cNvPr>
          <p:cNvSpPr>
            <a:spLocks noGrp="1"/>
          </p:cNvSpPr>
          <p:nvPr>
            <p:ph type="body" idx="1"/>
          </p:nvPr>
        </p:nvSpPr>
        <p:spPr>
          <a:xfrm>
            <a:off x="831850" y="4589463"/>
            <a:ext cx="10515600" cy="12017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87ADC64B-5CD5-7341-B6E0-9B4F677F9F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18467-A91D-B840-9781-A402C93E7E3A}"/>
              </a:ext>
            </a:extLst>
          </p:cNvPr>
          <p:cNvSpPr>
            <a:spLocks noGrp="1"/>
          </p:cNvSpPr>
          <p:nvPr>
            <p:ph type="sldNum" sz="quarter" idx="12"/>
          </p:nvPr>
        </p:nvSpPr>
        <p:spPr>
          <a:xfrm>
            <a:off x="838200" y="6004322"/>
            <a:ext cx="266502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388401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BC8D6-6BCB-BD4B-B6E0-92A778004E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BC4099C-8353-F44E-8406-26AC07974CEE}"/>
              </a:ext>
            </a:extLst>
          </p:cNvPr>
          <p:cNvSpPr>
            <a:spLocks noGrp="1"/>
          </p:cNvSpPr>
          <p:nvPr>
            <p:ph sz="half" idx="1"/>
          </p:nvPr>
        </p:nvSpPr>
        <p:spPr>
          <a:xfrm>
            <a:off x="838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8F8CC49-08EF-8048-B6B2-BC247008F046}"/>
              </a:ext>
            </a:extLst>
          </p:cNvPr>
          <p:cNvSpPr>
            <a:spLocks noGrp="1"/>
          </p:cNvSpPr>
          <p:nvPr>
            <p:ph sz="half" idx="2"/>
          </p:nvPr>
        </p:nvSpPr>
        <p:spPr>
          <a:xfrm>
            <a:off x="6172200" y="1825625"/>
            <a:ext cx="5181600" cy="4043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82CCBEF1-4544-884E-86EB-5374139098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77F880-2CCE-9044-8CE8-A7CF47CE5236}"/>
              </a:ext>
            </a:extLst>
          </p:cNvPr>
          <p:cNvSpPr>
            <a:spLocks noGrp="1"/>
          </p:cNvSpPr>
          <p:nvPr>
            <p:ph type="sldNum" sz="quarter" idx="12"/>
          </p:nvPr>
        </p:nvSpPr>
        <p:spPr>
          <a:xfrm>
            <a:off x="838200" y="6004323"/>
            <a:ext cx="2688771"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5245327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DCE802-B46A-204D-94D4-E50D913AEE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AD7812B-2A55-D049-A1C2-A4C973ACA5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58766B-6B24-3B45-B55F-3D85F881F93D}"/>
              </a:ext>
            </a:extLst>
          </p:cNvPr>
          <p:cNvSpPr>
            <a:spLocks noGrp="1"/>
          </p:cNvSpPr>
          <p:nvPr>
            <p:ph sz="half" idx="2"/>
          </p:nvPr>
        </p:nvSpPr>
        <p:spPr>
          <a:xfrm>
            <a:off x="839788" y="2505075"/>
            <a:ext cx="5157787"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A7F728-2418-1540-9191-5FDFA36D85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948585-BFC1-9148-A0B5-07C83C2F21BA}"/>
              </a:ext>
            </a:extLst>
          </p:cNvPr>
          <p:cNvSpPr>
            <a:spLocks noGrp="1"/>
          </p:cNvSpPr>
          <p:nvPr>
            <p:ph sz="quarter" idx="4"/>
          </p:nvPr>
        </p:nvSpPr>
        <p:spPr>
          <a:xfrm>
            <a:off x="6172200" y="2505075"/>
            <a:ext cx="5183188" cy="33921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BD1371BF-1A9F-5641-95DB-6C0FE67BBB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1121846-D4EB-5949-B8F3-E40099164899}"/>
              </a:ext>
            </a:extLst>
          </p:cNvPr>
          <p:cNvSpPr>
            <a:spLocks noGrp="1"/>
          </p:cNvSpPr>
          <p:nvPr>
            <p:ph type="sldNum" sz="quarter" idx="12"/>
          </p:nvPr>
        </p:nvSpPr>
        <p:spPr>
          <a:xfrm>
            <a:off x="838200" y="6004323"/>
            <a:ext cx="268283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16458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59A27-C210-CF48-97F8-943B5EBAC6EC}"/>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385EC86A-0D15-764F-AA81-41016E208EA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B633FAA-B5EA-C54D-A18B-17F16CA5F110}"/>
              </a:ext>
            </a:extLst>
          </p:cNvPr>
          <p:cNvSpPr>
            <a:spLocks noGrp="1"/>
          </p:cNvSpPr>
          <p:nvPr>
            <p:ph type="sldNum" sz="quarter" idx="12"/>
          </p:nvPr>
        </p:nvSpPr>
        <p:spPr>
          <a:xfrm>
            <a:off x="838200" y="6005974"/>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712243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E991BC-E157-B340-860E-81A4EBD04B2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26805CF-1707-5749-8109-20FA44953EE0}"/>
              </a:ext>
            </a:extLst>
          </p:cNvPr>
          <p:cNvSpPr>
            <a:spLocks noGrp="1"/>
          </p:cNvSpPr>
          <p:nvPr>
            <p:ph type="sldNum" sz="quarter" idx="12"/>
          </p:nvPr>
        </p:nvSpPr>
        <p:spPr>
          <a:xfrm>
            <a:off x="838200" y="6004322"/>
            <a:ext cx="2605644"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6947464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654A1-6207-5141-AAB1-9A7630DA98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D39F95B-0887-9F4F-BA1C-0B9CBE5AED2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D6515B1-8A32-AB43-82F2-51A60BC2E3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FC3D973-68F9-5B46-A3D8-B7AF20B00E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AA68CE-A588-FE4D-9C1E-5BE4A1A82F81}"/>
              </a:ext>
            </a:extLst>
          </p:cNvPr>
          <p:cNvSpPr>
            <a:spLocks noGrp="1"/>
          </p:cNvSpPr>
          <p:nvPr>
            <p:ph type="sldNum" sz="quarter" idx="12"/>
          </p:nvPr>
        </p:nvSpPr>
        <p:spPr>
          <a:xfrm>
            <a:off x="838200" y="6004323"/>
            <a:ext cx="2670958"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9483302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5185-7056-B946-8F27-7890BB2A34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0AF3B6-3151-9346-B00D-EBED7ED75F0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A5EF208-3C62-3840-A816-A69F27E0BF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AB0C1DD0-6624-6048-953E-41055A0D34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4C492C-9027-2B43-9637-56046A0631C2}"/>
              </a:ext>
            </a:extLst>
          </p:cNvPr>
          <p:cNvSpPr>
            <a:spLocks noGrp="1"/>
          </p:cNvSpPr>
          <p:nvPr>
            <p:ph type="sldNum" sz="quarter" idx="12"/>
          </p:nvPr>
        </p:nvSpPr>
        <p:spPr>
          <a:xfrm>
            <a:off x="838200" y="6004323"/>
            <a:ext cx="2676896" cy="365125"/>
          </a:xfrm>
        </p:spPr>
        <p:txBody>
          <a:bodyPr/>
          <a:lstStyle/>
          <a:p>
            <a:fld id="{B4E9AFF7-6653-6A4D-A979-64D2F5BECA26}" type="slidenum">
              <a:rPr lang="en-US" smtClean="0"/>
              <a:t>‹#›</a:t>
            </a:fld>
            <a:endParaRPr lang="en-US"/>
          </a:p>
        </p:txBody>
      </p:sp>
    </p:spTree>
    <p:extLst>
      <p:ext uri="{BB962C8B-B14F-4D97-AF65-F5344CB8AC3E}">
        <p14:creationId xmlns:p14="http://schemas.microsoft.com/office/powerpoint/2010/main" val="2128403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4BC199-4655-F541-83EE-721E1D0864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5445D78-BC86-6C4A-8173-07BC8BF4F06C}"/>
              </a:ext>
            </a:extLst>
          </p:cNvPr>
          <p:cNvSpPr>
            <a:spLocks noGrp="1"/>
          </p:cNvSpPr>
          <p:nvPr>
            <p:ph type="body" idx="1"/>
          </p:nvPr>
        </p:nvSpPr>
        <p:spPr>
          <a:xfrm>
            <a:off x="838200" y="1825625"/>
            <a:ext cx="10515600" cy="399207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989E362-4DC4-BA42-AD46-DCFCBF72CE19}"/>
              </a:ext>
            </a:extLst>
          </p:cNvPr>
          <p:cNvSpPr>
            <a:spLocks noGrp="1"/>
          </p:cNvSpPr>
          <p:nvPr>
            <p:ph type="ftr" sz="quarter" idx="3"/>
          </p:nvPr>
        </p:nvSpPr>
        <p:spPr>
          <a:xfrm>
            <a:off x="4038600" y="600432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E75AB465-CD1B-7A41-8A74-7F4A07B23239}"/>
              </a:ext>
            </a:extLst>
          </p:cNvPr>
          <p:cNvSpPr>
            <a:spLocks noGrp="1"/>
          </p:cNvSpPr>
          <p:nvPr>
            <p:ph type="sldNum" sz="quarter" idx="4"/>
          </p:nvPr>
        </p:nvSpPr>
        <p:spPr>
          <a:xfrm>
            <a:off x="838200" y="600432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E9AFF7-6653-6A4D-A979-64D2F5BECA26}" type="slidenum">
              <a:rPr lang="en-US" smtClean="0"/>
              <a:pPr/>
              <a:t>‹#›</a:t>
            </a:fld>
            <a:endParaRPr lang="en-US" dirty="0"/>
          </a:p>
        </p:txBody>
      </p:sp>
      <p:pic>
        <p:nvPicPr>
          <p:cNvPr id="12" name="Picture 11">
            <a:extLst>
              <a:ext uri="{FF2B5EF4-FFF2-40B4-BE49-F238E27FC236}">
                <a16:creationId xmlns:a16="http://schemas.microsoft.com/office/drawing/2014/main" id="{6A0032F1-0121-BE4C-B781-236291AD7975}"/>
              </a:ext>
            </a:extLst>
          </p:cNvPr>
          <p:cNvPicPr>
            <a:picLocks noChangeAspect="1"/>
          </p:cNvPicPr>
          <p:nvPr userDrawn="1"/>
        </p:nvPicPr>
        <p:blipFill rotWithShape="1">
          <a:blip r:embed="rId13"/>
          <a:srcRect l="6753" t="32288" r="7080" b="30327"/>
          <a:stretch/>
        </p:blipFill>
        <p:spPr>
          <a:xfrm>
            <a:off x="9022846" y="5946775"/>
            <a:ext cx="2695388" cy="487282"/>
          </a:xfrm>
          <a:prstGeom prst="rect">
            <a:avLst/>
          </a:prstGeom>
        </p:spPr>
      </p:pic>
    </p:spTree>
    <p:extLst>
      <p:ext uri="{BB962C8B-B14F-4D97-AF65-F5344CB8AC3E}">
        <p14:creationId xmlns:p14="http://schemas.microsoft.com/office/powerpoint/2010/main" val="22071300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cap="all" baseline="0">
          <a:solidFill>
            <a:schemeClr val="tx1"/>
          </a:solidFill>
          <a:latin typeface="Impact" panose="020B08060309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F9F61-B891-3944-9E22-503B0C38A722}"/>
              </a:ext>
            </a:extLst>
          </p:cNvPr>
          <p:cNvSpPr>
            <a:spLocks noGrp="1"/>
          </p:cNvSpPr>
          <p:nvPr>
            <p:ph type="ctrTitle"/>
          </p:nvPr>
        </p:nvSpPr>
        <p:spPr>
          <a:xfrm>
            <a:off x="1524000" y="639749"/>
            <a:ext cx="9144000" cy="1844947"/>
          </a:xfrm>
        </p:spPr>
        <p:txBody>
          <a:bodyPr>
            <a:normAutofit/>
          </a:bodyPr>
          <a:lstStyle/>
          <a:p>
            <a:r>
              <a:rPr lang="en-US" dirty="0"/>
              <a:t>PCB Ballistic Stand project update</a:t>
            </a:r>
            <a:endParaRPr lang="en-US" dirty="0">
              <a:latin typeface="+mn-lt"/>
            </a:endParaRPr>
          </a:p>
        </p:txBody>
      </p:sp>
      <p:sp>
        <p:nvSpPr>
          <p:cNvPr id="6" name="Rectangle 5">
            <a:extLst>
              <a:ext uri="{FF2B5EF4-FFF2-40B4-BE49-F238E27FC236}">
                <a16:creationId xmlns:a16="http://schemas.microsoft.com/office/drawing/2014/main" id="{4C8B24A7-EDA1-43F4-93AA-5D8F16958EEC}"/>
              </a:ext>
            </a:extLst>
          </p:cNvPr>
          <p:cNvSpPr/>
          <p:nvPr/>
        </p:nvSpPr>
        <p:spPr>
          <a:xfrm>
            <a:off x="3048000" y="2828835"/>
            <a:ext cx="6096000" cy="1200329"/>
          </a:xfrm>
          <a:prstGeom prst="rect">
            <a:avLst/>
          </a:prstGeom>
        </p:spPr>
        <p:txBody>
          <a:bodyPr>
            <a:spAutoFit/>
          </a:bodyPr>
          <a:lstStyle/>
          <a:p>
            <a:pPr algn="ctr"/>
            <a:r>
              <a:rPr lang="en-US" dirty="0"/>
              <a:t>Anthony Molinaro</a:t>
            </a:r>
          </a:p>
          <a:p>
            <a:pPr algn="ctr"/>
            <a:r>
              <a:rPr lang="en-US" b="1" dirty="0"/>
              <a:t>Caleb Gunter</a:t>
            </a:r>
          </a:p>
          <a:p>
            <a:pPr algn="ctr"/>
            <a:r>
              <a:rPr lang="en-US" dirty="0"/>
              <a:t>Chris Jones</a:t>
            </a:r>
          </a:p>
          <a:p>
            <a:pPr algn="ctr"/>
            <a:r>
              <a:rPr lang="en-US" dirty="0"/>
              <a:t>Stephan </a:t>
            </a:r>
            <a:r>
              <a:rPr lang="en-US" dirty="0" err="1"/>
              <a:t>Jette</a:t>
            </a:r>
            <a:endParaRPr lang="en-US" dirty="0"/>
          </a:p>
        </p:txBody>
      </p:sp>
    </p:spTree>
    <p:extLst>
      <p:ext uri="{BB962C8B-B14F-4D97-AF65-F5344CB8AC3E}">
        <p14:creationId xmlns:p14="http://schemas.microsoft.com/office/powerpoint/2010/main" val="3587006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AD-F450-1448-A36A-72F6AB77EEC3}"/>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A3FC7E89-62C2-B143-BEBA-CA6D34981BFF}"/>
              </a:ext>
            </a:extLst>
          </p:cNvPr>
          <p:cNvSpPr>
            <a:spLocks noGrp="1"/>
          </p:cNvSpPr>
          <p:nvPr>
            <p:ph idx="1"/>
          </p:nvPr>
        </p:nvSpPr>
        <p:spPr>
          <a:xfrm>
            <a:off x="684147" y="1558834"/>
            <a:ext cx="6718139" cy="4476206"/>
          </a:xfrm>
        </p:spPr>
        <p:txBody>
          <a:bodyPr>
            <a:normAutofit fontScale="55000" lnSpcReduction="20000"/>
          </a:bodyPr>
          <a:lstStyle/>
          <a:p>
            <a:pPr marL="457200" lvl="0" indent="-336550">
              <a:lnSpc>
                <a:spcPct val="150000"/>
              </a:lnSpc>
              <a:spcBef>
                <a:spcPts val="0"/>
              </a:spcBef>
              <a:buSzPts val="1700"/>
              <a:buChar char="●"/>
            </a:pPr>
            <a:r>
              <a:rPr lang="en-US" dirty="0"/>
              <a:t>Originally planned to construct final product out of a 3D-printable material; this has since been changed to 6061 Aluminum to increase strength, durability, and reusability.</a:t>
            </a:r>
          </a:p>
          <a:p>
            <a:pPr marL="457200" lvl="0" indent="-336550">
              <a:lnSpc>
                <a:spcPct val="150000"/>
              </a:lnSpc>
              <a:spcBef>
                <a:spcPts val="0"/>
              </a:spcBef>
              <a:buSzPts val="1700"/>
              <a:buChar char="●"/>
            </a:pPr>
            <a:r>
              <a:rPr lang="en-US" dirty="0"/>
              <a:t>The stand profile has been refined into a cylindrical design to save weight/space. It has also been redesigned to function with or without acoustic dampening material, to enable acoustic detection of PCB fracturing.</a:t>
            </a:r>
          </a:p>
          <a:p>
            <a:pPr marL="457200" lvl="0" indent="-336550">
              <a:lnSpc>
                <a:spcPct val="150000"/>
              </a:lnSpc>
              <a:spcBef>
                <a:spcPts val="0"/>
              </a:spcBef>
              <a:buSzPts val="1700"/>
              <a:buChar char="●"/>
            </a:pPr>
            <a:r>
              <a:rPr lang="en-US" dirty="0"/>
              <a:t>The stand was originally intended to be mounted by a single large bolt to the drop tower, in order to reduce installation complexity and size.  However, based on our calculations of stresses within the fastener, it was decided to revert to a safer, sturdier 4-bolt mounting configuration; potential maximum loading of a single bolt configuration exceeded the proof strengths of common bolts.</a:t>
            </a:r>
          </a:p>
          <a:p>
            <a:pPr marL="457200" lvl="0" indent="-336550">
              <a:lnSpc>
                <a:spcPct val="150000"/>
              </a:lnSpc>
              <a:spcBef>
                <a:spcPts val="0"/>
              </a:spcBef>
              <a:buSzPts val="1700"/>
              <a:buChar char="●"/>
            </a:pPr>
            <a:r>
              <a:rPr lang="en-US" dirty="0"/>
              <a:t>The cap will be fastened by 8x M6 bolts using time-</a:t>
            </a:r>
            <a:r>
              <a:rPr lang="en-US" dirty="0" err="1"/>
              <a:t>serts</a:t>
            </a:r>
            <a:r>
              <a:rPr lang="en-US" dirty="0"/>
              <a:t>.</a:t>
            </a:r>
          </a:p>
        </p:txBody>
      </p:sp>
      <p:pic>
        <p:nvPicPr>
          <p:cNvPr id="6" name="Picture 5">
            <a:extLst>
              <a:ext uri="{FF2B5EF4-FFF2-40B4-BE49-F238E27FC236}">
                <a16:creationId xmlns:a16="http://schemas.microsoft.com/office/drawing/2014/main" id="{3015522B-0FCC-482D-96AA-AE5A2F9119E5}"/>
              </a:ext>
            </a:extLst>
          </p:cNvPr>
          <p:cNvPicPr>
            <a:picLocks noChangeAspect="1"/>
          </p:cNvPicPr>
          <p:nvPr/>
        </p:nvPicPr>
        <p:blipFill>
          <a:blip r:embed="rId3"/>
          <a:stretch>
            <a:fillRect/>
          </a:stretch>
        </p:blipFill>
        <p:spPr>
          <a:xfrm>
            <a:off x="8221429" y="448174"/>
            <a:ext cx="3524606" cy="5961652"/>
          </a:xfrm>
          <a:prstGeom prst="rect">
            <a:avLst/>
          </a:prstGeom>
        </p:spPr>
      </p:pic>
    </p:spTree>
    <p:extLst>
      <p:ext uri="{BB962C8B-B14F-4D97-AF65-F5344CB8AC3E}">
        <p14:creationId xmlns:p14="http://schemas.microsoft.com/office/powerpoint/2010/main" val="39821417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AD-F450-1448-A36A-72F6AB77EEC3}"/>
              </a:ext>
            </a:extLst>
          </p:cNvPr>
          <p:cNvSpPr>
            <a:spLocks noGrp="1"/>
          </p:cNvSpPr>
          <p:nvPr>
            <p:ph type="title"/>
          </p:nvPr>
        </p:nvSpPr>
        <p:spPr/>
        <p:txBody>
          <a:bodyPr/>
          <a:lstStyle/>
          <a:p>
            <a:r>
              <a:rPr lang="en-US" dirty="0"/>
              <a:t>Core Design</a:t>
            </a:r>
          </a:p>
        </p:txBody>
      </p:sp>
      <p:sp>
        <p:nvSpPr>
          <p:cNvPr id="3" name="Content Placeholder 2">
            <a:extLst>
              <a:ext uri="{FF2B5EF4-FFF2-40B4-BE49-F238E27FC236}">
                <a16:creationId xmlns:a16="http://schemas.microsoft.com/office/drawing/2014/main" id="{A3FC7E89-62C2-B143-BEBA-CA6D34981BFF}"/>
              </a:ext>
            </a:extLst>
          </p:cNvPr>
          <p:cNvSpPr>
            <a:spLocks noGrp="1"/>
          </p:cNvSpPr>
          <p:nvPr>
            <p:ph idx="1"/>
          </p:nvPr>
        </p:nvSpPr>
        <p:spPr>
          <a:xfrm>
            <a:off x="684148" y="1650864"/>
            <a:ext cx="6835776" cy="3768861"/>
          </a:xfrm>
        </p:spPr>
        <p:txBody>
          <a:bodyPr>
            <a:normAutofit fontScale="62500" lnSpcReduction="20000"/>
          </a:bodyPr>
          <a:lstStyle/>
          <a:p>
            <a:pPr marL="457200" lvl="0" indent="-336550">
              <a:lnSpc>
                <a:spcPct val="150000"/>
              </a:lnSpc>
              <a:spcBef>
                <a:spcPts val="0"/>
              </a:spcBef>
              <a:buSzPts val="1700"/>
              <a:buChar char="●"/>
            </a:pPr>
            <a:r>
              <a:rPr lang="en-US" dirty="0"/>
              <a:t>Pictured is an assembly of the core components of the project.</a:t>
            </a:r>
          </a:p>
          <a:p>
            <a:pPr marL="457200" lvl="0" indent="-336550">
              <a:lnSpc>
                <a:spcPct val="150000"/>
              </a:lnSpc>
              <a:spcBef>
                <a:spcPts val="0"/>
              </a:spcBef>
              <a:buSzPts val="1700"/>
              <a:buChar char="●"/>
            </a:pPr>
            <a:r>
              <a:rPr lang="en-US" dirty="0"/>
              <a:t>The PCB board will be resting on the highlighted areas and restrained using clamp blocks.</a:t>
            </a:r>
          </a:p>
          <a:p>
            <a:pPr marL="457200" lvl="0" indent="-336550">
              <a:lnSpc>
                <a:spcPct val="150000"/>
              </a:lnSpc>
              <a:spcBef>
                <a:spcPts val="0"/>
              </a:spcBef>
              <a:buSzPts val="1700"/>
              <a:buChar char="●"/>
            </a:pPr>
            <a:r>
              <a:rPr lang="en-US" dirty="0"/>
              <a:t>The assembly can be used with or without the cap, as it is an optional component for acoustic isolation.</a:t>
            </a:r>
          </a:p>
          <a:p>
            <a:pPr marL="457200" lvl="0" indent="-336550">
              <a:lnSpc>
                <a:spcPct val="150000"/>
              </a:lnSpc>
              <a:spcBef>
                <a:spcPts val="0"/>
              </a:spcBef>
              <a:buSzPts val="1700"/>
              <a:buChar char="●"/>
            </a:pPr>
            <a:r>
              <a:rPr lang="en-US" dirty="0"/>
              <a:t>Remaining hurdles include fabrication, a final in-depth stress analysis and/or finite element analysis if necessary, and final approval of the overall design.</a:t>
            </a:r>
          </a:p>
          <a:p>
            <a:pPr marL="457200" lvl="0" indent="-336550">
              <a:lnSpc>
                <a:spcPct val="150000"/>
              </a:lnSpc>
              <a:spcBef>
                <a:spcPts val="0"/>
              </a:spcBef>
              <a:buSzPts val="1700"/>
              <a:buChar char="●"/>
            </a:pPr>
            <a:r>
              <a:rPr lang="en-US" dirty="0"/>
              <a:t>Once these tasks are complete, physical testing can begin.</a:t>
            </a:r>
          </a:p>
        </p:txBody>
      </p:sp>
      <p:pic>
        <p:nvPicPr>
          <p:cNvPr id="4" name="Content Placeholder 3">
            <a:extLst>
              <a:ext uri="{FF2B5EF4-FFF2-40B4-BE49-F238E27FC236}">
                <a16:creationId xmlns:a16="http://schemas.microsoft.com/office/drawing/2014/main" id="{57AEB381-5032-414F-A950-19469156E4A4}"/>
              </a:ext>
            </a:extLst>
          </p:cNvPr>
          <p:cNvPicPr>
            <a:picLocks noChangeAspect="1"/>
          </p:cNvPicPr>
          <p:nvPr/>
        </p:nvPicPr>
        <p:blipFill>
          <a:blip r:embed="rId3"/>
          <a:stretch>
            <a:fillRect/>
          </a:stretch>
        </p:blipFill>
        <p:spPr>
          <a:xfrm>
            <a:off x="7519924" y="914656"/>
            <a:ext cx="4376644" cy="5578219"/>
          </a:xfrm>
          <a:prstGeom prst="rect">
            <a:avLst/>
          </a:prstGeom>
        </p:spPr>
      </p:pic>
    </p:spTree>
    <p:extLst>
      <p:ext uri="{BB962C8B-B14F-4D97-AF65-F5344CB8AC3E}">
        <p14:creationId xmlns:p14="http://schemas.microsoft.com/office/powerpoint/2010/main" val="4291593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AD-F450-1448-A36A-72F6AB77EEC3}"/>
              </a:ext>
            </a:extLst>
          </p:cNvPr>
          <p:cNvSpPr>
            <a:spLocks noGrp="1"/>
          </p:cNvSpPr>
          <p:nvPr>
            <p:ph type="title"/>
          </p:nvPr>
        </p:nvSpPr>
        <p:spPr/>
        <p:txBody>
          <a:bodyPr/>
          <a:lstStyle/>
          <a:p>
            <a:r>
              <a:rPr lang="en-US" dirty="0"/>
              <a:t>Updates</a:t>
            </a:r>
          </a:p>
        </p:txBody>
      </p:sp>
      <p:sp>
        <p:nvSpPr>
          <p:cNvPr id="3" name="Content Placeholder 2">
            <a:extLst>
              <a:ext uri="{FF2B5EF4-FFF2-40B4-BE49-F238E27FC236}">
                <a16:creationId xmlns:a16="http://schemas.microsoft.com/office/drawing/2014/main" id="{A3FC7E89-62C2-B143-BEBA-CA6D34981BFF}"/>
              </a:ext>
            </a:extLst>
          </p:cNvPr>
          <p:cNvSpPr>
            <a:spLocks noGrp="1"/>
          </p:cNvSpPr>
          <p:nvPr>
            <p:ph idx="1"/>
          </p:nvPr>
        </p:nvSpPr>
        <p:spPr>
          <a:xfrm>
            <a:off x="684147" y="1650864"/>
            <a:ext cx="4432139" cy="3556272"/>
          </a:xfrm>
        </p:spPr>
        <p:txBody>
          <a:bodyPr>
            <a:normAutofit fontScale="40000" lnSpcReduction="20000"/>
          </a:bodyPr>
          <a:lstStyle/>
          <a:p>
            <a:pPr marL="457200" lvl="0" indent="-336550">
              <a:lnSpc>
                <a:spcPct val="150000"/>
              </a:lnSpc>
              <a:spcBef>
                <a:spcPts val="0"/>
              </a:spcBef>
              <a:buSzPts val="1700"/>
              <a:buChar char="●"/>
            </a:pPr>
            <a:r>
              <a:rPr lang="en-US" dirty="0"/>
              <a:t>Analysis of reaction force after impact at 5000g</a:t>
            </a:r>
          </a:p>
          <a:p>
            <a:pPr marL="457200" lvl="0" indent="-336550">
              <a:lnSpc>
                <a:spcPct val="150000"/>
              </a:lnSpc>
              <a:spcBef>
                <a:spcPts val="0"/>
              </a:spcBef>
              <a:buSzPts val="1700"/>
              <a:buChar char="●"/>
            </a:pPr>
            <a:r>
              <a:rPr lang="en-US" dirty="0"/>
              <a:t>Reaction Force:</a:t>
            </a:r>
          </a:p>
          <a:p>
            <a:pPr marL="457200" lvl="0" indent="-336550">
              <a:lnSpc>
                <a:spcPct val="150000"/>
              </a:lnSpc>
              <a:spcBef>
                <a:spcPts val="0"/>
              </a:spcBef>
              <a:buSzPts val="1700"/>
              <a:buChar char="●"/>
            </a:pPr>
            <a:r>
              <a:rPr lang="en-US" dirty="0"/>
              <a:t>F=ma,</a:t>
            </a:r>
          </a:p>
          <a:p>
            <a:pPr marL="457200" lvl="0" indent="-336550">
              <a:lnSpc>
                <a:spcPct val="150000"/>
              </a:lnSpc>
              <a:spcBef>
                <a:spcPts val="0"/>
              </a:spcBef>
              <a:buSzPts val="1700"/>
              <a:buChar char="●"/>
            </a:pPr>
            <a:r>
              <a:rPr lang="en-US" dirty="0"/>
              <a:t>Where a=(9.81*5000)</a:t>
            </a:r>
            <a:br>
              <a:rPr lang="en-US" dirty="0"/>
            </a:br>
            <a:r>
              <a:rPr lang="en-US" dirty="0"/>
              <a:t>               =49050 m/s^2</a:t>
            </a:r>
          </a:p>
          <a:p>
            <a:pPr marL="457200" lvl="0" indent="-336550">
              <a:lnSpc>
                <a:spcPct val="150000"/>
              </a:lnSpc>
              <a:spcBef>
                <a:spcPts val="0"/>
              </a:spcBef>
              <a:buSzPts val="1700"/>
              <a:buChar char="●"/>
            </a:pPr>
            <a:r>
              <a:rPr lang="en-US" dirty="0"/>
              <a:t>F=2.864kg*49050</a:t>
            </a:r>
          </a:p>
          <a:p>
            <a:pPr marL="457200" lvl="0" indent="-336550">
              <a:lnSpc>
                <a:spcPct val="150000"/>
              </a:lnSpc>
              <a:spcBef>
                <a:spcPts val="0"/>
              </a:spcBef>
              <a:buSzPts val="1700"/>
              <a:buChar char="●"/>
            </a:pPr>
            <a:r>
              <a:rPr lang="en-US" dirty="0"/>
              <a:t>F=140.47kN</a:t>
            </a:r>
          </a:p>
          <a:p>
            <a:pPr marL="457200" lvl="0" indent="-336550">
              <a:lnSpc>
                <a:spcPct val="150000"/>
              </a:lnSpc>
              <a:spcBef>
                <a:spcPts val="0"/>
              </a:spcBef>
              <a:buSzPts val="1700"/>
              <a:buChar char="●"/>
            </a:pPr>
            <a:endParaRPr lang="en-US" dirty="0"/>
          </a:p>
          <a:p>
            <a:pPr marL="457200" lvl="0" indent="-336550">
              <a:lnSpc>
                <a:spcPct val="150000"/>
              </a:lnSpc>
              <a:spcBef>
                <a:spcPts val="0"/>
              </a:spcBef>
              <a:buSzPts val="1700"/>
              <a:buChar char="●"/>
            </a:pPr>
            <a:r>
              <a:rPr lang="en-US" dirty="0"/>
              <a:t>Stress per Bolt:</a:t>
            </a:r>
          </a:p>
          <a:p>
            <a:pPr marL="457200" lvl="0" indent="-336550">
              <a:lnSpc>
                <a:spcPct val="150000"/>
              </a:lnSpc>
              <a:spcBef>
                <a:spcPts val="0"/>
              </a:spcBef>
              <a:buSzPts val="1700"/>
              <a:buChar char="●"/>
            </a:pPr>
            <a:r>
              <a:rPr lang="en-US" dirty="0"/>
              <a:t>σ=Fr/A,</a:t>
            </a:r>
          </a:p>
          <a:p>
            <a:pPr marL="457200" lvl="0" indent="-336550">
              <a:lnSpc>
                <a:spcPct val="150000"/>
              </a:lnSpc>
              <a:spcBef>
                <a:spcPts val="0"/>
              </a:spcBef>
              <a:buSzPts val="1700"/>
              <a:buChar char="●"/>
            </a:pPr>
            <a:r>
              <a:rPr lang="en-US" dirty="0"/>
              <a:t>where A =.000194m^2, per bolt (4x bolts)</a:t>
            </a:r>
            <a:br>
              <a:rPr lang="en-US" dirty="0"/>
            </a:br>
            <a:r>
              <a:rPr lang="en-US" dirty="0"/>
              <a:t>σ=140.47/(4*.000194)</a:t>
            </a:r>
          </a:p>
          <a:p>
            <a:pPr marL="457200" lvl="0" indent="-336550">
              <a:lnSpc>
                <a:spcPct val="150000"/>
              </a:lnSpc>
              <a:spcBef>
                <a:spcPts val="0"/>
              </a:spcBef>
              <a:buSzPts val="1700"/>
              <a:buChar char="●"/>
            </a:pPr>
            <a:r>
              <a:rPr lang="en-US" dirty="0"/>
              <a:t>σ=181.02 MPa</a:t>
            </a:r>
          </a:p>
          <a:p>
            <a:pPr marL="457200" lvl="0" indent="-336550">
              <a:lnSpc>
                <a:spcPct val="150000"/>
              </a:lnSpc>
              <a:spcBef>
                <a:spcPts val="0"/>
              </a:spcBef>
              <a:buSzPts val="1700"/>
              <a:buChar char="●"/>
            </a:pPr>
            <a:endParaRPr lang="en-US" dirty="0"/>
          </a:p>
          <a:p>
            <a:pPr marL="457200" lvl="0" indent="-336550">
              <a:lnSpc>
                <a:spcPct val="150000"/>
              </a:lnSpc>
              <a:spcBef>
                <a:spcPts val="0"/>
              </a:spcBef>
              <a:buSzPts val="1700"/>
              <a:buChar char="●"/>
            </a:pPr>
            <a:r>
              <a:rPr lang="en-US" dirty="0"/>
              <a:t>This is less than the proof strength of grade </a:t>
            </a:r>
          </a:p>
          <a:p>
            <a:pPr marL="457200" lvl="0" indent="-336550">
              <a:lnSpc>
                <a:spcPct val="150000"/>
              </a:lnSpc>
              <a:spcBef>
                <a:spcPts val="0"/>
              </a:spcBef>
              <a:buSzPts val="1700"/>
              <a:buChar char="●"/>
            </a:pPr>
            <a:r>
              <a:rPr lang="en-US" dirty="0"/>
              <a:t>9.8 M16 bolts by a factor of 3.5 (see next slide for reference.)</a:t>
            </a:r>
          </a:p>
        </p:txBody>
      </p:sp>
      <p:pic>
        <p:nvPicPr>
          <p:cNvPr id="5" name="Picture 4">
            <a:extLst>
              <a:ext uri="{FF2B5EF4-FFF2-40B4-BE49-F238E27FC236}">
                <a16:creationId xmlns:a16="http://schemas.microsoft.com/office/drawing/2014/main" id="{30A6C231-C1AF-4C1C-BA8F-33073000E65D}"/>
              </a:ext>
            </a:extLst>
          </p:cNvPr>
          <p:cNvPicPr>
            <a:picLocks noChangeAspect="1"/>
          </p:cNvPicPr>
          <p:nvPr/>
        </p:nvPicPr>
        <p:blipFill rotWithShape="1">
          <a:blip r:embed="rId3"/>
          <a:srcRect l="13111" r="4543"/>
          <a:stretch/>
        </p:blipFill>
        <p:spPr>
          <a:xfrm>
            <a:off x="5660281" y="1151980"/>
            <a:ext cx="6237805" cy="5340895"/>
          </a:xfrm>
          <a:prstGeom prst="rect">
            <a:avLst/>
          </a:prstGeom>
        </p:spPr>
      </p:pic>
    </p:spTree>
    <p:extLst>
      <p:ext uri="{BB962C8B-B14F-4D97-AF65-F5344CB8AC3E}">
        <p14:creationId xmlns:p14="http://schemas.microsoft.com/office/powerpoint/2010/main" val="190131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3FBAD-F450-1448-A36A-72F6AB77EEC3}"/>
              </a:ext>
            </a:extLst>
          </p:cNvPr>
          <p:cNvSpPr>
            <a:spLocks noGrp="1"/>
          </p:cNvSpPr>
          <p:nvPr>
            <p:ph type="title"/>
          </p:nvPr>
        </p:nvSpPr>
        <p:spPr>
          <a:xfrm>
            <a:off x="1676400" y="410993"/>
            <a:ext cx="10515600" cy="1325563"/>
          </a:xfrm>
        </p:spPr>
        <p:txBody>
          <a:bodyPr/>
          <a:lstStyle/>
          <a:p>
            <a:r>
              <a:rPr lang="en-US" dirty="0"/>
              <a:t>Updates</a:t>
            </a:r>
          </a:p>
        </p:txBody>
      </p:sp>
      <p:sp>
        <p:nvSpPr>
          <p:cNvPr id="3" name="Content Placeholder 2">
            <a:extLst>
              <a:ext uri="{FF2B5EF4-FFF2-40B4-BE49-F238E27FC236}">
                <a16:creationId xmlns:a16="http://schemas.microsoft.com/office/drawing/2014/main" id="{A3FC7E89-62C2-B143-BEBA-CA6D34981BFF}"/>
              </a:ext>
            </a:extLst>
          </p:cNvPr>
          <p:cNvSpPr>
            <a:spLocks noGrp="1"/>
          </p:cNvSpPr>
          <p:nvPr>
            <p:ph idx="1"/>
          </p:nvPr>
        </p:nvSpPr>
        <p:spPr>
          <a:xfrm>
            <a:off x="684147" y="1736556"/>
            <a:ext cx="4432139" cy="3556272"/>
          </a:xfrm>
        </p:spPr>
        <p:txBody>
          <a:bodyPr>
            <a:normAutofit fontScale="92500" lnSpcReduction="10000"/>
          </a:bodyPr>
          <a:lstStyle/>
          <a:p>
            <a:r>
              <a:rPr lang="en-US" dirty="0"/>
              <a:t>Pictured left, common strength ratings for metric bolts.</a:t>
            </a:r>
          </a:p>
          <a:p>
            <a:r>
              <a:rPr lang="en-US" dirty="0"/>
              <a:t>We intend on using M16 bolts with a Property Class of approximately 9.8. These bolts provide an excellent margin of safety, but heavier grades are available if preferred.</a:t>
            </a:r>
          </a:p>
        </p:txBody>
      </p:sp>
      <p:pic>
        <p:nvPicPr>
          <p:cNvPr id="6" name="Content Placeholder 3">
            <a:extLst>
              <a:ext uri="{FF2B5EF4-FFF2-40B4-BE49-F238E27FC236}">
                <a16:creationId xmlns:a16="http://schemas.microsoft.com/office/drawing/2014/main" id="{8F324509-BB33-4D19-B59B-E09C6C60A487}"/>
              </a:ext>
            </a:extLst>
          </p:cNvPr>
          <p:cNvPicPr>
            <a:picLocks noChangeAspect="1"/>
          </p:cNvPicPr>
          <p:nvPr/>
        </p:nvPicPr>
        <p:blipFill>
          <a:blip r:embed="rId3"/>
          <a:stretch>
            <a:fillRect/>
          </a:stretch>
        </p:blipFill>
        <p:spPr>
          <a:xfrm>
            <a:off x="5841655" y="1349829"/>
            <a:ext cx="6115382" cy="5312520"/>
          </a:xfrm>
          <a:prstGeom prst="rect">
            <a:avLst/>
          </a:prstGeom>
        </p:spPr>
      </p:pic>
    </p:spTree>
    <p:extLst>
      <p:ext uri="{BB962C8B-B14F-4D97-AF65-F5344CB8AC3E}">
        <p14:creationId xmlns:p14="http://schemas.microsoft.com/office/powerpoint/2010/main" val="34549481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4FC6-FE3D-7B45-84BE-3C726AB1D86B}"/>
              </a:ext>
            </a:extLst>
          </p:cNvPr>
          <p:cNvSpPr>
            <a:spLocks noGrp="1"/>
          </p:cNvSpPr>
          <p:nvPr>
            <p:ph type="title"/>
          </p:nvPr>
        </p:nvSpPr>
        <p:spPr/>
        <p:txBody>
          <a:bodyPr/>
          <a:lstStyle/>
          <a:p>
            <a:r>
              <a:rPr lang="en-US" dirty="0"/>
              <a:t>Thanks!</a:t>
            </a:r>
          </a:p>
        </p:txBody>
      </p:sp>
      <p:sp>
        <p:nvSpPr>
          <p:cNvPr id="3" name="Text Placeholder 2">
            <a:extLst>
              <a:ext uri="{FF2B5EF4-FFF2-40B4-BE49-F238E27FC236}">
                <a16:creationId xmlns:a16="http://schemas.microsoft.com/office/drawing/2014/main" id="{83A473F4-C73D-8C4A-8929-A707A37594D9}"/>
              </a:ext>
            </a:extLst>
          </p:cNvPr>
          <p:cNvSpPr>
            <a:spLocks noGrp="1"/>
          </p:cNvSpPr>
          <p:nvPr>
            <p:ph type="body" idx="1"/>
          </p:nvPr>
        </p:nvSpPr>
        <p:spPr/>
        <p:txBody>
          <a:bodyPr/>
          <a:lstStyle/>
          <a:p>
            <a:r>
              <a:rPr lang="en-US" dirty="0"/>
              <a:t>Name</a:t>
            </a:r>
          </a:p>
          <a:p>
            <a:r>
              <a:rPr lang="en-US" dirty="0"/>
              <a:t>Title</a:t>
            </a:r>
          </a:p>
          <a:p>
            <a:r>
              <a:rPr lang="en-US" dirty="0"/>
              <a:t>Email</a:t>
            </a:r>
          </a:p>
          <a:p>
            <a:r>
              <a:rPr lang="en-US" dirty="0"/>
              <a:t>Social</a:t>
            </a:r>
          </a:p>
        </p:txBody>
      </p:sp>
    </p:spTree>
    <p:extLst>
      <p:ext uri="{BB962C8B-B14F-4D97-AF65-F5344CB8AC3E}">
        <p14:creationId xmlns:p14="http://schemas.microsoft.com/office/powerpoint/2010/main" val="3387642774"/>
      </p:ext>
    </p:extLst>
  </p:cSld>
  <p:clrMapOvr>
    <a:masterClrMapping/>
  </p:clrMapOvr>
</p:sld>
</file>

<file path=ppt/theme/theme1.xml><?xml version="1.0" encoding="utf-8"?>
<a:theme xmlns:a="http://schemas.openxmlformats.org/drawingml/2006/main" name="UofSC Simple Theme">
  <a:themeElements>
    <a:clrScheme name="Custom 1">
      <a:dk1>
        <a:srgbClr val="000000"/>
      </a:dk1>
      <a:lt1>
        <a:srgbClr val="FFFFFF"/>
      </a:lt1>
      <a:dk2>
        <a:srgbClr val="73000A"/>
      </a:dk2>
      <a:lt2>
        <a:srgbClr val="E7E6E6"/>
      </a:lt2>
      <a:accent1>
        <a:srgbClr val="0D3841"/>
      </a:accent1>
      <a:accent2>
        <a:srgbClr val="E23B38"/>
      </a:accent2>
      <a:accent3>
        <a:srgbClr val="759005"/>
      </a:accent3>
      <a:accent4>
        <a:srgbClr val="FFF89E"/>
      </a:accent4>
      <a:accent5>
        <a:srgbClr val="3277B6"/>
      </a:accent5>
      <a:accent6>
        <a:srgbClr val="C1D832"/>
      </a:accent6>
      <a:hlink>
        <a:srgbClr val="73000A"/>
      </a:hlink>
      <a:folHlink>
        <a:srgbClr val="E23B38"/>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ofSC_PPT_Unified_Wide" id="{790933B2-0C32-0348-9D24-A0264B7A0CC5}" vid="{FC5AFAEA-2076-5443-9A1D-6CBB305484D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Description0 xmlns="f84ede5c-aa44-435d-9059-0bd941904729"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B0F79AC9BC8C7246AC5AEBB6BF823E79" ma:contentTypeVersion="7" ma:contentTypeDescription="Create a new document." ma:contentTypeScope="" ma:versionID="9a8873c7198decd692e620e6568b68cd">
  <xsd:schema xmlns:xsd="http://www.w3.org/2001/XMLSchema" xmlns:xs="http://www.w3.org/2001/XMLSchema" xmlns:p="http://schemas.microsoft.com/office/2006/metadata/properties" xmlns:ns2="f84ede5c-aa44-435d-9059-0bd941904729" xmlns:ns3="00dffab4-16e6-435c-a465-dc6ec38daa39" targetNamespace="http://schemas.microsoft.com/office/2006/metadata/properties" ma:root="true" ma:fieldsID="99c0b221ab2d3cae8ac26daf67574d12" ns2:_="" ns3:_="">
    <xsd:import namespace="f84ede5c-aa44-435d-9059-0bd941904729"/>
    <xsd:import namespace="00dffab4-16e6-435c-a465-dc6ec38daa39"/>
    <xsd:element name="properties">
      <xsd:complexType>
        <xsd:sequence>
          <xsd:element name="documentManagement">
            <xsd:complexType>
              <xsd:all>
                <xsd:element ref="ns2:Description0" minOccurs="0"/>
                <xsd:element ref="ns3:SharedWithUsers" minOccurs="0"/>
                <xsd:element ref="ns3:SharedWithDetails" minOccurs="0"/>
                <xsd:element ref="ns2:MediaServiceMetadata" minOccurs="0"/>
                <xsd:element ref="ns2:MediaServiceFastMetadata" minOccurs="0"/>
                <xsd:element ref="ns2:MediaServiceAutoKeyPoints" minOccurs="0"/>
                <xsd:element ref="ns2: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84ede5c-aa44-435d-9059-0bd941904729" elementFormDefault="qualified">
    <xsd:import namespace="http://schemas.microsoft.com/office/2006/documentManagement/types"/>
    <xsd:import namespace="http://schemas.microsoft.com/office/infopath/2007/PartnerControls"/>
    <xsd:element name="Description0" ma:index="8" nillable="true" ma:displayName="Description" ma:internalName="Description0">
      <xsd:simpleType>
        <xsd:restriction base="dms:Note">
          <xsd:maxLength value="255"/>
        </xsd:restriction>
      </xsd:simple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00dffab4-16e6-435c-a465-dc6ec38daa39"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70CBF89-BECF-44AA-AE82-4D5226B9DDFC}">
  <ds:schemaRefs>
    <ds:schemaRef ds:uri="http://schemas.microsoft.com/office/2006/metadata/properties"/>
    <ds:schemaRef ds:uri="http://schemas.microsoft.com/office/infopath/2007/PartnerControls"/>
    <ds:schemaRef ds:uri="f84ede5c-aa44-435d-9059-0bd941904729"/>
  </ds:schemaRefs>
</ds:datastoreItem>
</file>

<file path=customXml/itemProps2.xml><?xml version="1.0" encoding="utf-8"?>
<ds:datastoreItem xmlns:ds="http://schemas.openxmlformats.org/officeDocument/2006/customXml" ds:itemID="{C9EEBAF5-5DB6-4844-B1EE-EE5B3E8F1037}">
  <ds:schemaRefs>
    <ds:schemaRef ds:uri="http://schemas.microsoft.com/sharepoint/v3/contenttype/forms"/>
  </ds:schemaRefs>
</ds:datastoreItem>
</file>

<file path=customXml/itemProps3.xml><?xml version="1.0" encoding="utf-8"?>
<ds:datastoreItem xmlns:ds="http://schemas.openxmlformats.org/officeDocument/2006/customXml" ds:itemID="{CE617A1A-550C-4182-B457-686548786D4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84ede5c-aa44-435d-9059-0bd941904729"/>
    <ds:schemaRef ds:uri="00dffab4-16e6-435c-a465-dc6ec38daa3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uofsc_ppt_substitute_fonts_wide</Template>
  <TotalTime>50</TotalTime>
  <Words>415</Words>
  <Application>Microsoft Office PowerPoint</Application>
  <PresentationFormat>Widescreen</PresentationFormat>
  <Paragraphs>43</Paragraphs>
  <Slides>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Impact</vt:lpstr>
      <vt:lpstr>UofSC Simple Theme</vt:lpstr>
      <vt:lpstr>PCB Ballistic Stand project update</vt:lpstr>
      <vt:lpstr>Updates</vt:lpstr>
      <vt:lpstr>Core Design</vt:lpstr>
      <vt:lpstr>Updates</vt:lpstr>
      <vt:lpstr>Updates</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Energy Storage</dc:title>
  <dc:creator>DOWNEY, AUSTIN</dc:creator>
  <cp:lastModifiedBy>DOWNEY, AUSTIN</cp:lastModifiedBy>
  <cp:revision>4</cp:revision>
  <dcterms:created xsi:type="dcterms:W3CDTF">2020-10-05T06:00:20Z</dcterms:created>
  <dcterms:modified xsi:type="dcterms:W3CDTF">2020-10-15T15:19:59Z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0x010100B0F79AC9BC8C7246AC5AEBB6BF823E79</vt:lpwstr>
  </property>
</Properties>
</file>