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2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0" d="100"/>
          <a:sy n="80" d="100"/>
        </p:scale>
        <p:origin x="58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Income</a:t>
            </a:r>
            <a:r>
              <a:rPr lang="en-US" baseline="0" dirty="0"/>
              <a:t> in relation to spending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8.0751511174739513E-2"/>
          <c:y val="0.13182682124546749"/>
          <c:w val="0.85392000715819616"/>
          <c:h val="0.67476316905764022"/>
        </c:manualLayout>
      </c:layout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Cosumer Spends</c:v>
                </c:pt>
              </c:strCache>
            </c:strRef>
          </c:tx>
          <c:spPr>
            <a:solidFill>
              <a:schemeClr val="accent1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Social Good</c:v>
                </c:pt>
                <c:pt idx="1">
                  <c:v>Get Pei</c:v>
                </c:pt>
                <c:pt idx="2">
                  <c:v>Loli</c:v>
                </c:pt>
                <c:pt idx="3">
                  <c:v>Hydrogen 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1</c:v>
                </c:pt>
                <c:pt idx="1">
                  <c:v>0.4</c:v>
                </c:pt>
                <c:pt idx="2">
                  <c:v>0.05</c:v>
                </c:pt>
                <c:pt idx="3">
                  <c:v>0.05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90-4BB5-BDE8-9B112CE8155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Shipping and proccessing</c:v>
                </c:pt>
              </c:strCache>
            </c:strRef>
          </c:tx>
          <c:spPr>
            <a:solidFill>
              <a:schemeClr val="accent2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Social Good</c:v>
                </c:pt>
                <c:pt idx="1">
                  <c:v>Get Pei</c:v>
                </c:pt>
                <c:pt idx="2">
                  <c:v>Loli</c:v>
                </c:pt>
                <c:pt idx="3">
                  <c:v>Hydrogen 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40</c:v>
                </c:pt>
                <c:pt idx="2">
                  <c:v>5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90-4BB5-BDE8-9B112CE8155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Distributing Rewards</c:v>
                </c:pt>
              </c:strCache>
            </c:strRef>
          </c:tx>
          <c:spPr>
            <a:solidFill>
              <a:schemeClr val="accent3"/>
            </a:solidFill>
            <a:ln/>
            <a:effectLst/>
            <a:sp3d/>
          </c:spPr>
          <c:cat>
            <c:strRef>
              <c:f>Sheet1!$A$2:$A$5</c:f>
              <c:strCache>
                <c:ptCount val="4"/>
                <c:pt idx="0">
                  <c:v>Social Good</c:v>
                </c:pt>
                <c:pt idx="1">
                  <c:v>Get Pei</c:v>
                </c:pt>
                <c:pt idx="2">
                  <c:v>Loli</c:v>
                </c:pt>
                <c:pt idx="3">
                  <c:v>Hydrogen 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</c:v>
                </c:pt>
                <c:pt idx="1">
                  <c:v>100</c:v>
                </c:pt>
                <c:pt idx="2">
                  <c:v>120</c:v>
                </c:pt>
                <c:pt idx="3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590-4BB5-BDE8-9B112CE81552}"/>
            </c:ext>
          </c:extLst>
        </c:ser>
        <c:bandFmts>
          <c:bandFmt>
            <c:idx val="0"/>
            <c:spPr>
              <a:solidFill>
                <a:schemeClr val="accent1"/>
              </a:solidFill>
              <a:ln/>
              <a:effectLst/>
              <a:sp3d/>
            </c:spPr>
          </c:bandFmt>
          <c:bandFmt>
            <c:idx val="1"/>
            <c:spPr>
              <a:solidFill>
                <a:schemeClr val="accent2"/>
              </a:solidFill>
              <a:ln/>
              <a:effectLst/>
              <a:sp3d/>
            </c:spPr>
          </c:bandFmt>
          <c:bandFmt>
            <c:idx val="2"/>
            <c:spPr>
              <a:solidFill>
                <a:schemeClr val="accent3"/>
              </a:solidFill>
              <a:ln/>
              <a:effectLst/>
              <a:sp3d/>
            </c:spPr>
          </c:bandFmt>
          <c:bandFmt>
            <c:idx val="3"/>
            <c:spPr>
              <a:solidFill>
                <a:schemeClr val="accent4"/>
              </a:solidFill>
              <a:ln/>
              <a:effectLst/>
              <a:sp3d/>
            </c:spPr>
          </c:bandFmt>
          <c:bandFmt>
            <c:idx val="4"/>
            <c:spPr>
              <a:solidFill>
                <a:schemeClr val="accent5"/>
              </a:solidFill>
              <a:ln/>
              <a:effectLst/>
              <a:sp3d/>
            </c:spPr>
          </c:bandFmt>
          <c:bandFmt>
            <c:idx val="5"/>
            <c:spPr>
              <a:solidFill>
                <a:schemeClr val="accent6"/>
              </a:solidFill>
              <a:ln/>
              <a:effectLst/>
              <a:sp3d/>
            </c:spPr>
          </c:bandFmt>
          <c:bandFmt>
            <c:idx val="6"/>
            <c:spPr>
              <a:solidFill>
                <a:schemeClr val="accent1">
                  <a:lumMod val="60000"/>
                </a:schemeClr>
              </a:solidFill>
              <a:ln/>
              <a:effectLst/>
              <a:sp3d/>
            </c:spPr>
          </c:bandFmt>
          <c:bandFmt>
            <c:idx val="7"/>
            <c:spPr>
              <a:solidFill>
                <a:schemeClr val="accent2">
                  <a:lumMod val="60000"/>
                </a:schemeClr>
              </a:solidFill>
              <a:ln/>
              <a:effectLst/>
              <a:sp3d/>
            </c:spPr>
          </c:bandFmt>
          <c:bandFmt>
            <c:idx val="8"/>
            <c:spPr>
              <a:solidFill>
                <a:schemeClr val="accent3">
                  <a:lumMod val="60000"/>
                </a:schemeClr>
              </a:solidFill>
              <a:ln/>
              <a:effectLst/>
              <a:sp3d/>
            </c:spPr>
          </c:bandFmt>
          <c:bandFmt>
            <c:idx val="9"/>
            <c:spPr>
              <a:solidFill>
                <a:schemeClr val="accent4">
                  <a:lumMod val="60000"/>
                </a:schemeClr>
              </a:solidFill>
              <a:ln/>
              <a:effectLst/>
              <a:sp3d/>
            </c:spPr>
          </c:bandFmt>
          <c:bandFmt>
            <c:idx val="10"/>
            <c:spPr>
              <a:solidFill>
                <a:schemeClr val="accent5">
                  <a:lumMod val="60000"/>
                </a:schemeClr>
              </a:solidFill>
              <a:ln/>
              <a:effectLst/>
              <a:sp3d/>
            </c:spPr>
          </c:bandFmt>
          <c:bandFmt>
            <c:idx val="11"/>
            <c:spPr>
              <a:solidFill>
                <a:schemeClr val="accent6">
                  <a:lumMod val="60000"/>
                </a:schemeClr>
              </a:solidFill>
              <a:ln/>
              <a:effectLst/>
              <a:sp3d/>
            </c:spPr>
          </c:bandFmt>
          <c:bandFmt>
            <c:idx val="12"/>
            <c:spPr>
              <a:solidFill>
                <a:schemeClr val="accent1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3"/>
            <c:spPr>
              <a:solidFill>
                <a:schemeClr val="accent2">
                  <a:lumMod val="80000"/>
                  <a:lumOff val="20000"/>
                </a:schemeClr>
              </a:solidFill>
              <a:ln/>
              <a:effectLst/>
              <a:sp3d/>
            </c:spPr>
          </c:bandFmt>
          <c:bandFmt>
            <c:idx val="14"/>
            <c:spPr>
              <a:solidFill>
                <a:schemeClr val="accent3">
                  <a:lumMod val="80000"/>
                  <a:lumOff val="20000"/>
                </a:schemeClr>
              </a:solidFill>
              <a:ln/>
              <a:effectLst/>
              <a:sp3d/>
            </c:spPr>
          </c:bandFmt>
        </c:bandFmts>
        <c:axId val="464436400"/>
        <c:axId val="464437712"/>
        <c:axId val="583543280"/>
      </c:surface3DChart>
      <c:catAx>
        <c:axId val="4644364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437712"/>
        <c:crosses val="autoZero"/>
        <c:auto val="1"/>
        <c:lblAlgn val="ctr"/>
        <c:lblOffset val="100"/>
        <c:noMultiLvlLbl val="0"/>
      </c:catAx>
      <c:valAx>
        <c:axId val="4644377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436400"/>
        <c:crosses val="autoZero"/>
        <c:crossBetween val="midCat"/>
      </c:valAx>
      <c:serAx>
        <c:axId val="58354328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437712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rtl="0"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Profits to Tokens Per Purchase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7.4432116439990453E-2"/>
          <c:y val="0.16151754675120342"/>
          <c:w val="0.81505627137516901"/>
          <c:h val="0.6263504019937205"/>
        </c:manualLayout>
      </c:layout>
      <c:line3D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HDF Token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cat>
            <c:strRef>
              <c:f>Sheet1!$A$2:$A$5</c:f>
              <c:strCache>
                <c:ptCount val="4"/>
                <c:pt idx="0">
                  <c:v>Costumer Spend</c:v>
                </c:pt>
                <c:pt idx="1">
                  <c:v>Our Profits</c:v>
                </c:pt>
                <c:pt idx="2">
                  <c:v>Rewards Distribution</c:v>
                </c:pt>
                <c:pt idx="3">
                  <c:v>Final Profits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400000</c:v>
                </c:pt>
                <c:pt idx="1">
                  <c:v>20000</c:v>
                </c:pt>
                <c:pt idx="2">
                  <c:v>400000</c:v>
                </c:pt>
                <c:pt idx="3">
                  <c:v>20000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52E-4AD4-881B-0EB353F1094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HDFI token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cat>
            <c:strRef>
              <c:f>Sheet1!$A$2:$A$5</c:f>
              <c:strCache>
                <c:ptCount val="4"/>
                <c:pt idx="0">
                  <c:v>Costumer Spend</c:v>
                </c:pt>
                <c:pt idx="1">
                  <c:v>Our Profits</c:v>
                </c:pt>
                <c:pt idx="2">
                  <c:v>Rewards Distribution</c:v>
                </c:pt>
                <c:pt idx="3">
                  <c:v>Final Profits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 formatCode="#,##0">
                  <c:v>400000</c:v>
                </c:pt>
                <c:pt idx="1">
                  <c:v>600000</c:v>
                </c:pt>
                <c:pt idx="2">
                  <c:v>400000</c:v>
                </c:pt>
                <c:pt idx="3">
                  <c:v>200000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2E-4AD4-881B-0EB353F1094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YOUR token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cat>
            <c:strRef>
              <c:f>Sheet1!$A$2:$A$5</c:f>
              <c:strCache>
                <c:ptCount val="4"/>
                <c:pt idx="0">
                  <c:v>Costumer Spend</c:v>
                </c:pt>
                <c:pt idx="1">
                  <c:v>Our Profits</c:v>
                </c:pt>
                <c:pt idx="2">
                  <c:v>Rewards Distribution</c:v>
                </c:pt>
                <c:pt idx="3">
                  <c:v>Final Profits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800000</c:v>
                </c:pt>
                <c:pt idx="1">
                  <c:v>600002</c:v>
                </c:pt>
                <c:pt idx="2">
                  <c:v>200000</c:v>
                </c:pt>
                <c:pt idx="3">
                  <c:v>600000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52E-4AD4-881B-0EB353F10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52227256"/>
        <c:axId val="552227584"/>
        <c:axId val="580605240"/>
      </c:line3DChart>
      <c:catAx>
        <c:axId val="55222725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227584"/>
        <c:crosses val="autoZero"/>
        <c:auto val="1"/>
        <c:lblAlgn val="ctr"/>
        <c:lblOffset val="100"/>
        <c:noMultiLvlLbl val="0"/>
      </c:catAx>
      <c:valAx>
        <c:axId val="552227584"/>
        <c:scaling>
          <c:orientation val="minMax"/>
          <c:max val="1000000"/>
          <c:min val="1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227256"/>
        <c:crosses val="autoZero"/>
        <c:crossBetween val="between"/>
      </c:valAx>
      <c:serAx>
        <c:axId val="580605240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2227584"/>
        <c:crosses val="autoZero"/>
      </c:ser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A66772-F185-4D58-B8BB-E9370D7A7A2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0FC4FFE-8987-4A26-B7F4-8A516F18ADA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Buy Bulk items get 100% back with (crypto good)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Buy bulk items get cash back for using cards and programs in 24hrs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Get free shipping on orders over a certain amount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Get </a:t>
          </a:r>
        </a:p>
      </dgm:t>
    </dgm:pt>
    <dgm:pt modelId="{CAD7EF86-FB23-41F6-BF42-040B36DEFDB1}" type="parTrans" cxnId="{C7AD8469-3C68-4AF9-AB82-79B0043AA120}">
      <dgm:prSet/>
      <dgm:spPr/>
      <dgm:t>
        <a:bodyPr/>
        <a:lstStyle/>
        <a:p>
          <a:endParaRPr lang="en-US"/>
        </a:p>
      </dgm:t>
    </dgm:pt>
    <dgm:pt modelId="{5B62599A-5C9B-48E7-896E-EA782AC60C8B}" type="sibTrans" cxnId="{C7AD8469-3C68-4AF9-AB82-79B0043AA120}">
      <dgm:prSet/>
      <dgm:spPr/>
      <dgm:t>
        <a:bodyPr/>
        <a:lstStyle/>
        <a:p>
          <a:endParaRPr lang="en-US"/>
        </a:p>
      </dgm:t>
    </dgm:pt>
    <dgm:pt modelId="{49225C73-1633-42F1-AB3B-7CB183E5F8B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 dirty="0"/>
        </a:p>
        <a:p>
          <a:pPr>
            <a:lnSpc>
              <a:spcPct val="100000"/>
            </a:lnSpc>
            <a:defRPr cap="all"/>
          </a:pPr>
          <a:r>
            <a:rPr lang="en-US" dirty="0"/>
            <a:t>Just tell us what you want to sell and we got you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Only need a few items in store to host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Get paid to host item (fee for hosting)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You get Rewards for each purchase 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Sell from your or partner stores online</a:t>
          </a:r>
        </a:p>
      </dgm:t>
    </dgm:pt>
    <dgm:pt modelId="{1A0E2090-1D4F-438A-8766-B6030CE01ADD}" type="parTrans" cxnId="{A9154303-8225-4248-91DC-1B0156A35F07}">
      <dgm:prSet/>
      <dgm:spPr/>
      <dgm:t>
        <a:bodyPr/>
        <a:lstStyle/>
        <a:p>
          <a:endParaRPr lang="en-US"/>
        </a:p>
      </dgm:t>
    </dgm:pt>
    <dgm:pt modelId="{9646853A-8964-4519-A5B1-0B7D18B2983D}" type="sibTrans" cxnId="{A9154303-8225-4248-91DC-1B0156A35F07}">
      <dgm:prSet/>
      <dgm:spPr/>
      <dgm:t>
        <a:bodyPr/>
        <a:lstStyle/>
        <a:p>
          <a:endParaRPr lang="en-US"/>
        </a:p>
      </dgm:t>
    </dgm:pt>
    <dgm:pt modelId="{1C383F32-22E8-4F62-A3E0-BDC3D5F4899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Sell online using 10 different merchants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Never have to stock up your store ,just ship directly to costumers</a:t>
          </a:r>
        </a:p>
        <a:p>
          <a:pPr>
            <a:lnSpc>
              <a:spcPct val="100000"/>
            </a:lnSpc>
            <a:defRPr cap="all"/>
          </a:pPr>
          <a:r>
            <a:rPr lang="en-US" dirty="0"/>
            <a:t>We will host your items at our warehouse (deliver to you, too </a:t>
          </a:r>
          <a:r>
            <a:rPr lang="en-US" dirty="0" err="1"/>
            <a:t>cust</a:t>
          </a:r>
          <a:endParaRPr lang="en-US" dirty="0"/>
        </a:p>
        <a:p>
          <a:pPr>
            <a:lnSpc>
              <a:spcPct val="100000"/>
            </a:lnSpc>
            <a:defRPr cap="all"/>
          </a:pPr>
          <a:endParaRPr lang="en-US" dirty="0"/>
        </a:p>
      </dgm:t>
    </dgm:pt>
    <dgm:pt modelId="{A7920A2F-3244-4159-AF04-6A1D38B7B317}" type="parTrans" cxnId="{C4CCE57E-E871-46D6-BAD5-880252C95D22}">
      <dgm:prSet/>
      <dgm:spPr/>
      <dgm:t>
        <a:bodyPr/>
        <a:lstStyle/>
        <a:p>
          <a:endParaRPr lang="en-US"/>
        </a:p>
      </dgm:t>
    </dgm:pt>
    <dgm:pt modelId="{8500F72A-2C6D-4FDF-9C1D-CA691380EB0B}" type="sibTrans" cxnId="{C4CCE57E-E871-46D6-BAD5-880252C95D22}">
      <dgm:prSet/>
      <dgm:spPr/>
      <dgm:t>
        <a:bodyPr/>
        <a:lstStyle/>
        <a:p>
          <a:endParaRPr lang="en-US"/>
        </a:p>
      </dgm:t>
    </dgm:pt>
    <dgm:pt modelId="{50B3CE7C-E10B-4E23-BD93-03664997C932}" type="pres">
      <dgm:prSet presAssocID="{01A66772-F185-4D58-B8BB-E9370D7A7A2B}" presName="root" presStyleCnt="0">
        <dgm:presLayoutVars>
          <dgm:dir/>
          <dgm:resizeHandles val="exact"/>
        </dgm:presLayoutVars>
      </dgm:prSet>
      <dgm:spPr/>
    </dgm:pt>
    <dgm:pt modelId="{DE9CE479-E4AE-4283-AEF1-10C1535B4324}" type="pres">
      <dgm:prSet presAssocID="{40FC4FFE-8987-4A26-B7F4-8A516F18ADAE}" presName="compNode" presStyleCnt="0"/>
      <dgm:spPr/>
    </dgm:pt>
    <dgm:pt modelId="{B59FCF02-CAD2-4D6F-9542-AD86711168CA}" type="pres">
      <dgm:prSet presAssocID="{40FC4FFE-8987-4A26-B7F4-8A516F18ADAE}" presName="iconBgRect" presStyleLbl="bgShp" presStyleIdx="0" presStyleCnt="3"/>
      <dgm:spPr/>
    </dgm:pt>
    <dgm:pt modelId="{7C175B98-93F4-4D7C-BB95-1514AB879CD5}" type="pres">
      <dgm:prSet presAssocID="{40FC4FFE-8987-4A26-B7F4-8A516F18AD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77A3090-5F01-43FD-9FA6-C0420AD80FD6}" type="pres">
      <dgm:prSet presAssocID="{40FC4FFE-8987-4A26-B7F4-8A516F18ADAE}" presName="spaceRect" presStyleCnt="0"/>
      <dgm:spPr/>
    </dgm:pt>
    <dgm:pt modelId="{127117FB-F8A7-4A20-A8A7-EC686DDC76D0}" type="pres">
      <dgm:prSet presAssocID="{40FC4FFE-8987-4A26-B7F4-8A516F18ADAE}" presName="textRect" presStyleLbl="revTx" presStyleIdx="0" presStyleCnt="3">
        <dgm:presLayoutVars>
          <dgm:chMax val="1"/>
          <dgm:chPref val="1"/>
        </dgm:presLayoutVars>
      </dgm:prSet>
      <dgm:spPr/>
    </dgm:pt>
    <dgm:pt modelId="{FD1EED9C-83D3-41AD-A09B-D3B36354168F}" type="pres">
      <dgm:prSet presAssocID="{5B62599A-5C9B-48E7-896E-EA782AC60C8B}" presName="sibTrans" presStyleCnt="0"/>
      <dgm:spPr/>
    </dgm:pt>
    <dgm:pt modelId="{C998AB0A-577D-44AA-A068-F634DDE7BD47}" type="pres">
      <dgm:prSet presAssocID="{49225C73-1633-42F1-AB3B-7CB183E5F8B8}" presName="compNode" presStyleCnt="0"/>
      <dgm:spPr/>
    </dgm:pt>
    <dgm:pt modelId="{BCD8CDD9-0C56-4401-ADB1-8B48DAB2C96F}" type="pres">
      <dgm:prSet presAssocID="{49225C73-1633-42F1-AB3B-7CB183E5F8B8}" presName="iconBgRect" presStyleLbl="bgShp" presStyleIdx="1" presStyleCnt="3"/>
      <dgm:spPr/>
    </dgm:pt>
    <dgm:pt modelId="{DB4CA7C4-FCA1-4127-B20A-2A5C031A3CF4}" type="pres">
      <dgm:prSet presAssocID="{49225C73-1633-42F1-AB3B-7CB183E5F8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bar chart"/>
        </a:ext>
      </dgm:extLst>
    </dgm:pt>
    <dgm:pt modelId="{9B0C8FBF-0BDD-48A5-967E-F3FE71659F6A}" type="pres">
      <dgm:prSet presAssocID="{49225C73-1633-42F1-AB3B-7CB183E5F8B8}" presName="spaceRect" presStyleCnt="0"/>
      <dgm:spPr/>
    </dgm:pt>
    <dgm:pt modelId="{7E6FE37A-5DB0-4899-9FCB-0CE39BC185F8}" type="pres">
      <dgm:prSet presAssocID="{49225C73-1633-42F1-AB3B-7CB183E5F8B8}" presName="textRect" presStyleLbl="revTx" presStyleIdx="1" presStyleCnt="3" custScaleY="109739" custLinFactNeighborX="6241" custLinFactNeighborY="-6094">
        <dgm:presLayoutVars>
          <dgm:chMax val="1"/>
          <dgm:chPref val="1"/>
        </dgm:presLayoutVars>
      </dgm:prSet>
      <dgm:spPr/>
    </dgm:pt>
    <dgm:pt modelId="{5A266296-0042-402F-92EF-D59AB148E92E}" type="pres">
      <dgm:prSet presAssocID="{9646853A-8964-4519-A5B1-0B7D18B2983D}" presName="sibTrans" presStyleCnt="0"/>
      <dgm:spPr/>
    </dgm:pt>
    <dgm:pt modelId="{ECFA770B-DE2C-4683-A038-58D0FE44BC27}" type="pres">
      <dgm:prSet presAssocID="{1C383F32-22E8-4F62-A3E0-BDC3D5F48992}" presName="compNode" presStyleCnt="0"/>
      <dgm:spPr/>
    </dgm:pt>
    <dgm:pt modelId="{FF93E135-77D6-48A0-8871-9BC93D705D06}" type="pres">
      <dgm:prSet presAssocID="{1C383F32-22E8-4F62-A3E0-BDC3D5F48992}" presName="iconBgRect" presStyleLbl="bgShp" presStyleIdx="2" presStyleCnt="3"/>
      <dgm:spPr/>
    </dgm:pt>
    <dgm:pt modelId="{39509775-983E-4110-B989-EE2CD6514BE0}" type="pres">
      <dgm:prSet presAssocID="{1C383F32-22E8-4F62-A3E0-BDC3D5F4899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93B43B2-705C-4AE5-8A77-D8DEEDA1B5CF}" type="pres">
      <dgm:prSet presAssocID="{1C383F32-22E8-4F62-A3E0-BDC3D5F48992}" presName="spaceRect" presStyleCnt="0"/>
      <dgm:spPr/>
    </dgm:pt>
    <dgm:pt modelId="{1AEDC777-00B3-41D7-9AE1-23D741E941C3}" type="pres">
      <dgm:prSet presAssocID="{1C383F32-22E8-4F62-A3E0-BDC3D5F4899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154303-8225-4248-91DC-1B0156A35F07}" srcId="{01A66772-F185-4D58-B8BB-E9370D7A7A2B}" destId="{49225C73-1633-42F1-AB3B-7CB183E5F8B8}" srcOrd="1" destOrd="0" parTransId="{1A0E2090-1D4F-438A-8766-B6030CE01ADD}" sibTransId="{9646853A-8964-4519-A5B1-0B7D18B2983D}"/>
    <dgm:cxn modelId="{7A710F69-5154-4855-ACF5-BC7C1BF85A80}" type="presOf" srcId="{49225C73-1633-42F1-AB3B-7CB183E5F8B8}" destId="{7E6FE37A-5DB0-4899-9FCB-0CE39BC185F8}" srcOrd="0" destOrd="0" presId="urn:microsoft.com/office/officeart/2018/5/layout/IconCircleLabelList"/>
    <dgm:cxn modelId="{C7AD8469-3C68-4AF9-AB82-79B0043AA120}" srcId="{01A66772-F185-4D58-B8BB-E9370D7A7A2B}" destId="{40FC4FFE-8987-4A26-B7F4-8A516F18ADAE}" srcOrd="0" destOrd="0" parTransId="{CAD7EF86-FB23-41F6-BF42-040B36DEFDB1}" sibTransId="{5B62599A-5C9B-48E7-896E-EA782AC60C8B}"/>
    <dgm:cxn modelId="{676D3A6A-6EA7-4483-BB12-0BD4A7D7AF9D}" type="presOf" srcId="{01A66772-F185-4D58-B8BB-E9370D7A7A2B}" destId="{50B3CE7C-E10B-4E23-BD93-03664997C932}" srcOrd="0" destOrd="0" presId="urn:microsoft.com/office/officeart/2018/5/layout/IconCircleLabelList"/>
    <dgm:cxn modelId="{1496FC70-DB8B-48D4-98DE-DD2856E389EE}" type="presOf" srcId="{1C383F32-22E8-4F62-A3E0-BDC3D5F48992}" destId="{1AEDC777-00B3-41D7-9AE1-23D741E941C3}" srcOrd="0" destOrd="0" presId="urn:microsoft.com/office/officeart/2018/5/layout/IconCircleLabelList"/>
    <dgm:cxn modelId="{C4CCE57E-E871-46D6-BAD5-880252C95D22}" srcId="{01A66772-F185-4D58-B8BB-E9370D7A7A2B}" destId="{1C383F32-22E8-4F62-A3E0-BDC3D5F48992}" srcOrd="2" destOrd="0" parTransId="{A7920A2F-3244-4159-AF04-6A1D38B7B317}" sibTransId="{8500F72A-2C6D-4FDF-9C1D-CA691380EB0B}"/>
    <dgm:cxn modelId="{355227E3-55E0-4343-BC8D-FC0EB1694F48}" type="presOf" srcId="{40FC4FFE-8987-4A26-B7F4-8A516F18ADAE}" destId="{127117FB-F8A7-4A20-A8A7-EC686DDC76D0}" srcOrd="0" destOrd="0" presId="urn:microsoft.com/office/officeart/2018/5/layout/IconCircleLabelList"/>
    <dgm:cxn modelId="{555498CB-3ED1-404E-A25F-EB243EFC5FB1}" type="presParOf" srcId="{50B3CE7C-E10B-4E23-BD93-03664997C932}" destId="{DE9CE479-E4AE-4283-AEF1-10C1535B4324}" srcOrd="0" destOrd="0" presId="urn:microsoft.com/office/officeart/2018/5/layout/IconCircleLabelList"/>
    <dgm:cxn modelId="{11F12D49-CD08-4D50-BD13-3ECBC3A476A4}" type="presParOf" srcId="{DE9CE479-E4AE-4283-AEF1-10C1535B4324}" destId="{B59FCF02-CAD2-4D6F-9542-AD86711168CA}" srcOrd="0" destOrd="0" presId="urn:microsoft.com/office/officeart/2018/5/layout/IconCircleLabelList"/>
    <dgm:cxn modelId="{F443A659-540B-487B-97F9-49219CF60D6B}" type="presParOf" srcId="{DE9CE479-E4AE-4283-AEF1-10C1535B4324}" destId="{7C175B98-93F4-4D7C-BB95-1514AB879CD5}" srcOrd="1" destOrd="0" presId="urn:microsoft.com/office/officeart/2018/5/layout/IconCircleLabelList"/>
    <dgm:cxn modelId="{A503D7AB-7D64-4163-93B5-1CEEDAE81823}" type="presParOf" srcId="{DE9CE479-E4AE-4283-AEF1-10C1535B4324}" destId="{677A3090-5F01-43FD-9FA6-C0420AD80FD6}" srcOrd="2" destOrd="0" presId="urn:microsoft.com/office/officeart/2018/5/layout/IconCircleLabelList"/>
    <dgm:cxn modelId="{780188ED-7DCE-45BB-B6AF-91BE48969612}" type="presParOf" srcId="{DE9CE479-E4AE-4283-AEF1-10C1535B4324}" destId="{127117FB-F8A7-4A20-A8A7-EC686DDC76D0}" srcOrd="3" destOrd="0" presId="urn:microsoft.com/office/officeart/2018/5/layout/IconCircleLabelList"/>
    <dgm:cxn modelId="{155719F8-A89B-4E96-BC49-C48BC717F480}" type="presParOf" srcId="{50B3CE7C-E10B-4E23-BD93-03664997C932}" destId="{FD1EED9C-83D3-41AD-A09B-D3B36354168F}" srcOrd="1" destOrd="0" presId="urn:microsoft.com/office/officeart/2018/5/layout/IconCircleLabelList"/>
    <dgm:cxn modelId="{2772E199-56B0-4310-A55E-67D00CA3E59E}" type="presParOf" srcId="{50B3CE7C-E10B-4E23-BD93-03664997C932}" destId="{C998AB0A-577D-44AA-A068-F634DDE7BD47}" srcOrd="2" destOrd="0" presId="urn:microsoft.com/office/officeart/2018/5/layout/IconCircleLabelList"/>
    <dgm:cxn modelId="{4E351D18-D97F-4B92-A608-2E9600B91C28}" type="presParOf" srcId="{C998AB0A-577D-44AA-A068-F634DDE7BD47}" destId="{BCD8CDD9-0C56-4401-ADB1-8B48DAB2C96F}" srcOrd="0" destOrd="0" presId="urn:microsoft.com/office/officeart/2018/5/layout/IconCircleLabelList"/>
    <dgm:cxn modelId="{B3DC724C-4569-4E9D-BD5A-49E4CD991FD0}" type="presParOf" srcId="{C998AB0A-577D-44AA-A068-F634DDE7BD47}" destId="{DB4CA7C4-FCA1-4127-B20A-2A5C031A3CF4}" srcOrd="1" destOrd="0" presId="urn:microsoft.com/office/officeart/2018/5/layout/IconCircleLabelList"/>
    <dgm:cxn modelId="{AD1AB552-CCE0-4911-BB9E-5D4A60B21F4F}" type="presParOf" srcId="{C998AB0A-577D-44AA-A068-F634DDE7BD47}" destId="{9B0C8FBF-0BDD-48A5-967E-F3FE71659F6A}" srcOrd="2" destOrd="0" presId="urn:microsoft.com/office/officeart/2018/5/layout/IconCircleLabelList"/>
    <dgm:cxn modelId="{8558F796-2D01-40FE-A21A-7530EEBC3BC3}" type="presParOf" srcId="{C998AB0A-577D-44AA-A068-F634DDE7BD47}" destId="{7E6FE37A-5DB0-4899-9FCB-0CE39BC185F8}" srcOrd="3" destOrd="0" presId="urn:microsoft.com/office/officeart/2018/5/layout/IconCircleLabelList"/>
    <dgm:cxn modelId="{1532E2BE-82E9-40A4-A6F7-40B60FC879AE}" type="presParOf" srcId="{50B3CE7C-E10B-4E23-BD93-03664997C932}" destId="{5A266296-0042-402F-92EF-D59AB148E92E}" srcOrd="3" destOrd="0" presId="urn:microsoft.com/office/officeart/2018/5/layout/IconCircleLabelList"/>
    <dgm:cxn modelId="{3A7F4DB9-1469-4F58-B633-24B7EEE084D1}" type="presParOf" srcId="{50B3CE7C-E10B-4E23-BD93-03664997C932}" destId="{ECFA770B-DE2C-4683-A038-58D0FE44BC27}" srcOrd="4" destOrd="0" presId="urn:microsoft.com/office/officeart/2018/5/layout/IconCircleLabelList"/>
    <dgm:cxn modelId="{91311827-CDAC-4BA8-B4A3-117AFD1CEE2D}" type="presParOf" srcId="{ECFA770B-DE2C-4683-A038-58D0FE44BC27}" destId="{FF93E135-77D6-48A0-8871-9BC93D705D06}" srcOrd="0" destOrd="0" presId="urn:microsoft.com/office/officeart/2018/5/layout/IconCircleLabelList"/>
    <dgm:cxn modelId="{83B7CA40-11B7-4507-8422-A40F02D469B2}" type="presParOf" srcId="{ECFA770B-DE2C-4683-A038-58D0FE44BC27}" destId="{39509775-983E-4110-B989-EE2CD6514BE0}" srcOrd="1" destOrd="0" presId="urn:microsoft.com/office/officeart/2018/5/layout/IconCircleLabelList"/>
    <dgm:cxn modelId="{A44BB251-01EB-4DEF-A28C-6D495183E4DC}" type="presParOf" srcId="{ECFA770B-DE2C-4683-A038-58D0FE44BC27}" destId="{493B43B2-705C-4AE5-8A77-D8DEEDA1B5CF}" srcOrd="2" destOrd="0" presId="urn:microsoft.com/office/officeart/2018/5/layout/IconCircleLabelList"/>
    <dgm:cxn modelId="{1EFA52DF-3C80-4DAA-BED6-AFE2F81796B2}" type="presParOf" srcId="{ECFA770B-DE2C-4683-A038-58D0FE44BC27}" destId="{1AEDC777-00B3-41D7-9AE1-23D741E941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9FCF02-CAD2-4D6F-9542-AD86711168CA}">
      <dsp:nvSpPr>
        <dsp:cNvPr id="0" name=""/>
        <dsp:cNvSpPr/>
      </dsp:nvSpPr>
      <dsp:spPr>
        <a:xfrm>
          <a:off x="2510887" y="55352"/>
          <a:ext cx="1037953" cy="103795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175B98-93F4-4D7C-BB95-1514AB879CD5}">
      <dsp:nvSpPr>
        <dsp:cNvPr id="0" name=""/>
        <dsp:cNvSpPr/>
      </dsp:nvSpPr>
      <dsp:spPr>
        <a:xfrm>
          <a:off x="2732090" y="276555"/>
          <a:ext cx="595546" cy="5955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117FB-F8A7-4A20-A8A7-EC686DDC76D0}">
      <dsp:nvSpPr>
        <dsp:cNvPr id="0" name=""/>
        <dsp:cNvSpPr/>
      </dsp:nvSpPr>
      <dsp:spPr>
        <a:xfrm>
          <a:off x="2179082" y="1416602"/>
          <a:ext cx="1701562" cy="225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Buy Bulk items get 100% back with (crypto good)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Buy bulk items get cash back for using cards and programs in 24hrs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Get free shipping on orders over a certain amount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Get </a:t>
          </a:r>
        </a:p>
      </dsp:txBody>
      <dsp:txXfrm>
        <a:off x="2179082" y="1416602"/>
        <a:ext cx="1701562" cy="2253656"/>
      </dsp:txXfrm>
    </dsp:sp>
    <dsp:sp modelId="{BCD8CDD9-0C56-4401-ADB1-8B48DAB2C96F}">
      <dsp:nvSpPr>
        <dsp:cNvPr id="0" name=""/>
        <dsp:cNvSpPr/>
      </dsp:nvSpPr>
      <dsp:spPr>
        <a:xfrm>
          <a:off x="4510223" y="481"/>
          <a:ext cx="1037953" cy="103795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4CA7C4-FCA1-4127-B20A-2A5C031A3CF4}">
      <dsp:nvSpPr>
        <dsp:cNvPr id="0" name=""/>
        <dsp:cNvSpPr/>
      </dsp:nvSpPr>
      <dsp:spPr>
        <a:xfrm>
          <a:off x="4731426" y="221685"/>
          <a:ext cx="595546" cy="5955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FE37A-5DB0-4899-9FCB-0CE39BC185F8}">
      <dsp:nvSpPr>
        <dsp:cNvPr id="0" name=""/>
        <dsp:cNvSpPr/>
      </dsp:nvSpPr>
      <dsp:spPr>
        <a:xfrm>
          <a:off x="4284613" y="1114652"/>
          <a:ext cx="1701562" cy="24731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Just tell us what you want to sell and we got you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Only need a few items in store to host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Get paid to host item (fee for hosting)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You get Rewards for each purchase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Sell from your or partner stores online</a:t>
          </a:r>
        </a:p>
      </dsp:txBody>
      <dsp:txXfrm>
        <a:off x="4284613" y="1114652"/>
        <a:ext cx="1701562" cy="2473139"/>
      </dsp:txXfrm>
    </dsp:sp>
    <dsp:sp modelId="{FF93E135-77D6-48A0-8871-9BC93D705D06}">
      <dsp:nvSpPr>
        <dsp:cNvPr id="0" name=""/>
        <dsp:cNvSpPr/>
      </dsp:nvSpPr>
      <dsp:spPr>
        <a:xfrm>
          <a:off x="6509559" y="55352"/>
          <a:ext cx="1037953" cy="1037953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509775-983E-4110-B989-EE2CD6514BE0}">
      <dsp:nvSpPr>
        <dsp:cNvPr id="0" name=""/>
        <dsp:cNvSpPr/>
      </dsp:nvSpPr>
      <dsp:spPr>
        <a:xfrm>
          <a:off x="6730762" y="276555"/>
          <a:ext cx="595546" cy="5955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DC777-00B3-41D7-9AE1-23D741E941C3}">
      <dsp:nvSpPr>
        <dsp:cNvPr id="0" name=""/>
        <dsp:cNvSpPr/>
      </dsp:nvSpPr>
      <dsp:spPr>
        <a:xfrm>
          <a:off x="6177754" y="1416602"/>
          <a:ext cx="1701562" cy="22536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Sell online using 10 different merchants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Never have to stock up your store ,just ship directly to costumers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 dirty="0"/>
            <a:t>We will host your items at our warehouse (deliver to you, too </a:t>
          </a:r>
          <a:r>
            <a:rPr lang="en-US" sz="1100" kern="1200" dirty="0" err="1"/>
            <a:t>cust</a:t>
          </a:r>
          <a:endParaRPr lang="en-US" sz="1100" kern="1200" dirty="0"/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100" kern="1200" dirty="0"/>
        </a:p>
      </dsp:txBody>
      <dsp:txXfrm>
        <a:off x="6177754" y="1416602"/>
        <a:ext cx="1701562" cy="22536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0.31671</cdr:x>
      <cdr:y>0.14543</cdr:y>
    </cdr:from>
    <cdr:to>
      <cdr:x>0.34231</cdr:x>
      <cdr:y>0.39161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065464D1-2038-4E3F-9804-26E60399204A}"/>
            </a:ext>
          </a:extLst>
        </cdr:cNvPr>
        <cdr:cNvCxnSpPr/>
      </cdr:nvCxnSpPr>
      <cdr:spPr>
        <a:xfrm xmlns:a="http://schemas.openxmlformats.org/drawingml/2006/main">
          <a:off x="3185604" y="559863"/>
          <a:ext cx="257453" cy="94773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0.04398</cdr:x>
      <cdr:y>0.06472</cdr:y>
    </cdr:from>
    <cdr:to>
      <cdr:x>0.28405</cdr:x>
      <cdr:y>0.5</cdr:y>
    </cdr:to>
    <cdr:cxnSp macro="">
      <cdr:nvCxnSpPr>
        <cdr:cNvPr id="5" name="Straight Arrow Connector 4">
          <a:extLst xmlns:a="http://schemas.openxmlformats.org/drawingml/2006/main">
            <a:ext uri="{FF2B5EF4-FFF2-40B4-BE49-F238E27FC236}">
              <a16:creationId xmlns:a16="http://schemas.microsoft.com/office/drawing/2014/main" id="{67302217-DF42-43AB-A107-732D1A524A46}"/>
            </a:ext>
          </a:extLst>
        </cdr:cNvPr>
        <cdr:cNvCxnSpPr/>
      </cdr:nvCxnSpPr>
      <cdr:spPr>
        <a:xfrm xmlns:a="http://schemas.openxmlformats.org/drawingml/2006/main">
          <a:off x="442404" y="249145"/>
          <a:ext cx="2414726" cy="1675698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0.5</cdr:x>
      <cdr:y>0.13621</cdr:y>
    </cdr:from>
    <cdr:to>
      <cdr:x>0.51442</cdr:x>
      <cdr:y>0.26535</cdr:y>
    </cdr:to>
    <cdr:cxnSp macro="">
      <cdr:nvCxnSpPr>
        <cdr:cNvPr id="7" name="Straight Arrow Connector 6">
          <a:extLst xmlns:a="http://schemas.openxmlformats.org/drawingml/2006/main">
            <a:ext uri="{FF2B5EF4-FFF2-40B4-BE49-F238E27FC236}">
              <a16:creationId xmlns:a16="http://schemas.microsoft.com/office/drawing/2014/main" id="{BDA16C23-B80B-4C47-BFD3-45B97564968F}"/>
            </a:ext>
          </a:extLst>
        </cdr:cNvPr>
        <cdr:cNvCxnSpPr/>
      </cdr:nvCxnSpPr>
      <cdr:spPr>
        <a:xfrm xmlns:a="http://schemas.openxmlformats.org/drawingml/2006/main">
          <a:off x="5029200" y="524352"/>
          <a:ext cx="145002" cy="49715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0.72006</cdr:x>
      <cdr:y>0.15466</cdr:y>
    </cdr:from>
    <cdr:to>
      <cdr:x>0.76949</cdr:x>
      <cdr:y>0.53516</cdr:y>
    </cdr:to>
    <cdr:cxnSp macro="">
      <cdr:nvCxnSpPr>
        <cdr:cNvPr id="9" name="Straight Arrow Connector 8">
          <a:extLst xmlns:a="http://schemas.openxmlformats.org/drawingml/2006/main">
            <a:ext uri="{FF2B5EF4-FFF2-40B4-BE49-F238E27FC236}">
              <a16:creationId xmlns:a16="http://schemas.microsoft.com/office/drawing/2014/main" id="{0FF273C2-5FEB-4806-B9F5-27E4F9B7CB35}"/>
            </a:ext>
          </a:extLst>
        </cdr:cNvPr>
        <cdr:cNvCxnSpPr/>
      </cdr:nvCxnSpPr>
      <cdr:spPr>
        <a:xfrm xmlns:a="http://schemas.openxmlformats.org/drawingml/2006/main">
          <a:off x="7242699" y="595374"/>
          <a:ext cx="497150" cy="146481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0.7845</cdr:x>
      <cdr:y>0.12237</cdr:y>
    </cdr:from>
    <cdr:to>
      <cdr:x>0.7845</cdr:x>
      <cdr:y>0.31608</cdr:y>
    </cdr:to>
    <cdr:cxnSp macro="">
      <cdr:nvCxnSpPr>
        <cdr:cNvPr id="11" name="Straight Arrow Connector 10">
          <a:extLst xmlns:a="http://schemas.openxmlformats.org/drawingml/2006/main">
            <a:ext uri="{FF2B5EF4-FFF2-40B4-BE49-F238E27FC236}">
              <a16:creationId xmlns:a16="http://schemas.microsoft.com/office/drawing/2014/main" id="{C444689E-8895-443E-A3A6-BF1CCB26CCCE}"/>
            </a:ext>
          </a:extLst>
        </cdr:cNvPr>
        <cdr:cNvCxnSpPr/>
      </cdr:nvCxnSpPr>
      <cdr:spPr>
        <a:xfrm xmlns:a="http://schemas.openxmlformats.org/drawingml/2006/main">
          <a:off x="7890770" y="471086"/>
          <a:ext cx="0" cy="74572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0.09517</cdr:x>
      <cdr:y>0.04627</cdr:y>
    </cdr:from>
    <cdr:to>
      <cdr:x>0.21521</cdr:x>
      <cdr:y>0.21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CA27A207-5DAB-4276-B2C8-C7851390FE87}"/>
            </a:ext>
          </a:extLst>
        </cdr:cNvPr>
        <cdr:cNvSpPr txBox="1"/>
      </cdr:nvSpPr>
      <cdr:spPr>
        <a:xfrm xmlns:a="http://schemas.openxmlformats.org/drawingml/2006/main">
          <a:off x="957308" y="178122"/>
          <a:ext cx="1207363" cy="63031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Income from spending</a:t>
          </a:r>
        </a:p>
      </cdr:txBody>
    </cdr:sp>
  </cdr:relSizeAnchor>
  <cdr:relSizeAnchor xmlns:cdr="http://schemas.openxmlformats.org/drawingml/2006/chartDrawing">
    <cdr:from>
      <cdr:x>0.52236</cdr:x>
      <cdr:y>0.14312</cdr:y>
    </cdr:from>
    <cdr:to>
      <cdr:x>0.62209</cdr:x>
      <cdr:y>0.25505</cdr:y>
    </cdr:to>
    <cdr:sp macro="" textlink="">
      <cdr:nvSpPr>
        <cdr:cNvPr id="13" name="TextBox 12">
          <a:extLst xmlns:a="http://schemas.openxmlformats.org/drawingml/2006/main">
            <a:ext uri="{FF2B5EF4-FFF2-40B4-BE49-F238E27FC236}">
              <a16:creationId xmlns:a16="http://schemas.microsoft.com/office/drawing/2014/main" id="{A78F1A02-5C9E-44DD-A6CD-4E6493BC3184}"/>
            </a:ext>
          </a:extLst>
        </cdr:cNvPr>
        <cdr:cNvSpPr txBox="1"/>
      </cdr:nvSpPr>
      <cdr:spPr>
        <a:xfrm xmlns:a="http://schemas.openxmlformats.org/drawingml/2006/main">
          <a:off x="5254100" y="550984"/>
          <a:ext cx="1003177" cy="430887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100" dirty="0"/>
            <a:t>Profit</a:t>
          </a:r>
        </a:p>
      </cdr:txBody>
    </cdr:sp>
  </cdr:relSizeAnchor>
  <cdr:relSizeAnchor xmlns:cdr="http://schemas.openxmlformats.org/drawingml/2006/chartDrawing">
    <cdr:from>
      <cdr:x>0.72624</cdr:x>
      <cdr:y>0.11776</cdr:y>
    </cdr:from>
    <cdr:to>
      <cdr:x>0.81715</cdr:x>
      <cdr:y>0.35528</cdr:y>
    </cdr:to>
    <cdr:sp macro="" textlink="">
      <cdr:nvSpPr>
        <cdr:cNvPr id="14" name="TextBox 13">
          <a:extLst xmlns:a="http://schemas.openxmlformats.org/drawingml/2006/main">
            <a:ext uri="{FF2B5EF4-FFF2-40B4-BE49-F238E27FC236}">
              <a16:creationId xmlns:a16="http://schemas.microsoft.com/office/drawing/2014/main" id="{7F00D987-26CE-47DE-B56F-84ABB348370C}"/>
            </a:ext>
          </a:extLst>
        </cdr:cNvPr>
        <cdr:cNvSpPr txBox="1"/>
      </cdr:nvSpPr>
      <cdr:spPr>
        <a:xfrm xmlns:a="http://schemas.openxmlformats.org/drawingml/2006/main">
          <a:off x="7304843" y="45333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Loss</a:t>
          </a:r>
        </a:p>
      </cdr:txBody>
    </cdr:sp>
  </cdr:relSizeAnchor>
  <cdr:relSizeAnchor xmlns:cdr="http://schemas.openxmlformats.org/drawingml/2006/chartDrawing">
    <cdr:from>
      <cdr:x>0.78743</cdr:x>
      <cdr:y>0.11776</cdr:y>
    </cdr:from>
    <cdr:to>
      <cdr:x>0.87834</cdr:x>
      <cdr:y>0.35528</cdr:y>
    </cdr:to>
    <cdr:sp macro="" textlink="">
      <cdr:nvSpPr>
        <cdr:cNvPr id="15" name="TextBox 14">
          <a:extLst xmlns:a="http://schemas.openxmlformats.org/drawingml/2006/main">
            <a:ext uri="{FF2B5EF4-FFF2-40B4-BE49-F238E27FC236}">
              <a16:creationId xmlns:a16="http://schemas.microsoft.com/office/drawing/2014/main" id="{EC8E685D-499A-4C5A-AD11-92F008CD06F0}"/>
            </a:ext>
          </a:extLst>
        </cdr:cNvPr>
        <cdr:cNvSpPr txBox="1"/>
      </cdr:nvSpPr>
      <cdr:spPr>
        <a:xfrm xmlns:a="http://schemas.openxmlformats.org/drawingml/2006/main">
          <a:off x="7920269" y="453332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Financial freedom compared</a:t>
          </a:r>
          <a:endParaRPr lang="en-US" dirty="0"/>
        </a:p>
        <a:p xmlns:a="http://schemas.openxmlformats.org/drawingml/2006/main">
          <a:r>
            <a:rPr lang="en-US" sz="1100" dirty="0"/>
            <a:t>To other businesses</a:t>
          </a: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0.27841</cdr:x>
      <cdr:y>0.13649</cdr:y>
    </cdr:from>
    <cdr:to>
      <cdr:x>0.36932</cdr:x>
      <cdr:y>0.37402</cdr:y>
    </cdr:to>
    <cdr:cxnSp macro="">
      <cdr:nvCxnSpPr>
        <cdr:cNvPr id="3" name="Straight Arrow Connector 2">
          <a:extLst xmlns:a="http://schemas.openxmlformats.org/drawingml/2006/main">
            <a:ext uri="{FF2B5EF4-FFF2-40B4-BE49-F238E27FC236}">
              <a16:creationId xmlns:a16="http://schemas.microsoft.com/office/drawing/2014/main" id="{68A367DE-EA60-4640-B842-68CD96395970}"/>
            </a:ext>
          </a:extLst>
        </cdr:cNvPr>
        <cdr:cNvCxnSpPr/>
      </cdr:nvCxnSpPr>
      <cdr:spPr>
        <a:xfrm xmlns:a="http://schemas.openxmlformats.org/drawingml/2006/main">
          <a:off x="2800350" y="525462"/>
          <a:ext cx="914400" cy="91440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0.26799</cdr:x>
      <cdr:y>0.07506</cdr:y>
    </cdr:from>
    <cdr:to>
      <cdr:x>0.3589</cdr:x>
      <cdr:y>0.31259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948B8F45-8D20-44E8-83F0-68EBB76FD297}"/>
            </a:ext>
          </a:extLst>
        </cdr:cNvPr>
        <cdr:cNvSpPr txBox="1"/>
      </cdr:nvSpPr>
      <cdr:spPr>
        <a:xfrm xmlns:a="http://schemas.openxmlformats.org/drawingml/2006/main">
          <a:off x="2695575" y="288968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dirty="0"/>
            <a:t>All Tokens</a:t>
          </a:r>
        </a:p>
        <a:p xmlns:a="http://schemas.openxmlformats.org/drawingml/2006/main">
          <a:r>
            <a:rPr lang="en-US" sz="1100" dirty="0"/>
            <a:t>(The more traded the less the amount</a:t>
          </a:r>
        </a:p>
      </cdr:txBody>
    </cdr:sp>
  </cdr:relSizeAnchor>
  <cdr:relSizeAnchor xmlns:cdr="http://schemas.openxmlformats.org/drawingml/2006/chartDrawing">
    <cdr:from>
      <cdr:x>0.18087</cdr:x>
      <cdr:y>0.27134</cdr:y>
    </cdr:from>
    <cdr:to>
      <cdr:x>0.28409</cdr:x>
      <cdr:y>0.45691</cdr:y>
    </cdr:to>
    <cdr:cxnSp macro="">
      <cdr:nvCxnSpPr>
        <cdr:cNvPr id="6" name="Straight Arrow Connector 5">
          <a:extLst xmlns:a="http://schemas.openxmlformats.org/drawingml/2006/main">
            <a:ext uri="{FF2B5EF4-FFF2-40B4-BE49-F238E27FC236}">
              <a16:creationId xmlns:a16="http://schemas.microsoft.com/office/drawing/2014/main" id="{EA1F63A7-FB64-48DC-8A48-4F00F819A1FF}"/>
            </a:ext>
          </a:extLst>
        </cdr:cNvPr>
        <cdr:cNvCxnSpPr/>
      </cdr:nvCxnSpPr>
      <cdr:spPr>
        <a:xfrm xmlns:a="http://schemas.openxmlformats.org/drawingml/2006/main">
          <a:off x="1819275" y="1044574"/>
          <a:ext cx="1038225" cy="714375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0.24905</cdr:x>
      <cdr:y>0.3468</cdr:y>
    </cdr:from>
    <cdr:to>
      <cdr:x>0.33996</cdr:x>
      <cdr:y>0.58433</cdr:y>
    </cdr:to>
    <cdr:sp macro="" textlink="">
      <cdr:nvSpPr>
        <cdr:cNvPr id="8" name="TextBox 7">
          <a:extLst xmlns:a="http://schemas.openxmlformats.org/drawingml/2006/main">
            <a:ext uri="{FF2B5EF4-FFF2-40B4-BE49-F238E27FC236}">
              <a16:creationId xmlns:a16="http://schemas.microsoft.com/office/drawing/2014/main" id="{EC1F77C6-2F4A-462D-8B24-AA57D86C4A34}"/>
            </a:ext>
          </a:extLst>
        </cdr:cNvPr>
        <cdr:cNvSpPr txBox="1"/>
      </cdr:nvSpPr>
      <cdr:spPr>
        <a:xfrm xmlns:a="http://schemas.openxmlformats.org/drawingml/2006/main">
          <a:off x="2505075" y="133508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 dirty="0"/>
        </a:p>
      </cdr:txBody>
    </cdr:sp>
  </cdr:relSizeAnchor>
  <cdr:relSizeAnchor xmlns:cdr="http://schemas.openxmlformats.org/drawingml/2006/chartDrawing">
    <cdr:from>
      <cdr:x>0.04167</cdr:x>
      <cdr:y>0.1992</cdr:y>
    </cdr:from>
    <cdr:to>
      <cdr:x>0.13258</cdr:x>
      <cdr:y>0.43672</cdr:y>
    </cdr:to>
    <cdr:sp macro="" textlink="">
      <cdr:nvSpPr>
        <cdr:cNvPr id="9" name="TextBox 8">
          <a:extLst xmlns:a="http://schemas.openxmlformats.org/drawingml/2006/main">
            <a:ext uri="{FF2B5EF4-FFF2-40B4-BE49-F238E27FC236}">
              <a16:creationId xmlns:a16="http://schemas.microsoft.com/office/drawing/2014/main" id="{1CF34BC3-5D5F-4DAF-B03C-45B9B71C20B6}"/>
            </a:ext>
          </a:extLst>
        </cdr:cNvPr>
        <cdr:cNvSpPr txBox="1"/>
      </cdr:nvSpPr>
      <cdr:spPr>
        <a:xfrm xmlns:a="http://schemas.openxmlformats.org/drawingml/2006/main">
          <a:off x="419100" y="766847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Relation to costumer spending</a:t>
          </a:r>
        </a:p>
      </cdr:txBody>
    </cdr:sp>
  </cdr:relSizeAnchor>
  <cdr:relSizeAnchor xmlns:cdr="http://schemas.openxmlformats.org/drawingml/2006/chartDrawing">
    <cdr:from>
      <cdr:x>0.05492</cdr:x>
      <cdr:y>0.3468</cdr:y>
    </cdr:from>
    <cdr:to>
      <cdr:x>0.05492</cdr:x>
      <cdr:y>0.67835</cdr:y>
    </cdr:to>
    <cdr:cxnSp macro="">
      <cdr:nvCxnSpPr>
        <cdr:cNvPr id="11" name="Straight Arrow Connector 10">
          <a:extLst xmlns:a="http://schemas.openxmlformats.org/drawingml/2006/main">
            <a:ext uri="{FF2B5EF4-FFF2-40B4-BE49-F238E27FC236}">
              <a16:creationId xmlns:a16="http://schemas.microsoft.com/office/drawing/2014/main" id="{DF6CB1F7-6841-4A99-81E9-8CC41FB95226}"/>
            </a:ext>
          </a:extLst>
        </cdr:cNvPr>
        <cdr:cNvCxnSpPr/>
      </cdr:nvCxnSpPr>
      <cdr:spPr>
        <a:xfrm xmlns:a="http://schemas.openxmlformats.org/drawingml/2006/main" flipV="1">
          <a:off x="552450" y="1335088"/>
          <a:ext cx="0" cy="1276350"/>
        </a:xfrm>
        <a:prstGeom xmlns:a="http://schemas.openxmlformats.org/drawingml/2006/main" prst="straightConnector1">
          <a:avLst/>
        </a:prstGeom>
        <a:ln xmlns:a="http://schemas.openxmlformats.org/drawingml/2006/main">
          <a:tailEnd type="triangle"/>
        </a:ln>
      </cdr:spPr>
      <cdr:style>
        <a:lnRef xmlns:a="http://schemas.openxmlformats.org/drawingml/2006/main" idx="1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tx1"/>
        </a:fontRef>
      </cdr:style>
    </cdr:cxnSp>
  </cdr:relSizeAnchor>
  <cdr:relSizeAnchor xmlns:cdr="http://schemas.openxmlformats.org/drawingml/2006/chartDrawing">
    <cdr:from>
      <cdr:x>0.40909</cdr:x>
      <cdr:y>0.26247</cdr:y>
    </cdr:from>
    <cdr:to>
      <cdr:x>0.59091</cdr:x>
      <cdr:y>0.73753</cdr:y>
    </cdr:to>
    <cdr:sp macro="" textlink="">
      <cdr:nvSpPr>
        <cdr:cNvPr id="12" name="TextBox 11">
          <a:extLst xmlns:a="http://schemas.openxmlformats.org/drawingml/2006/main">
            <a:ext uri="{FF2B5EF4-FFF2-40B4-BE49-F238E27FC236}">
              <a16:creationId xmlns:a16="http://schemas.microsoft.com/office/drawing/2014/main" id="{7FD54C44-7B9C-4367-8752-FB4972AD1ACE}"/>
            </a:ext>
          </a:extLst>
        </cdr:cNvPr>
        <cdr:cNvSpPr txBox="1"/>
      </cdr:nvSpPr>
      <cdr:spPr>
        <a:xfrm xmlns:a="http://schemas.openxmlformats.org/drawingml/2006/main">
          <a:off x="4114800" y="1010443"/>
          <a:ext cx="1828800" cy="18288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 dirty="0">
            <a:latin typeface="+mn-lt"/>
            <a:ea typeface="+mn-ea"/>
            <a:cs typeface="+mn-cs"/>
          </a:endParaRPr>
        </a:p>
      </cdr:txBody>
    </cdr:sp>
  </cdr:relSizeAnchor>
  <cdr:relSizeAnchor xmlns:cdr="http://schemas.openxmlformats.org/drawingml/2006/chartDrawing">
    <cdr:from>
      <cdr:x>0.03504</cdr:x>
      <cdr:y>0.72536</cdr:y>
    </cdr:from>
    <cdr:to>
      <cdr:x>0.12595</cdr:x>
      <cdr:y>0.96289</cdr:y>
    </cdr:to>
    <cdr:sp macro="" textlink="">
      <cdr:nvSpPr>
        <cdr:cNvPr id="13" name="TextBox 12">
          <a:extLst xmlns:a="http://schemas.openxmlformats.org/drawingml/2006/main">
            <a:ext uri="{FF2B5EF4-FFF2-40B4-BE49-F238E27FC236}">
              <a16:creationId xmlns:a16="http://schemas.microsoft.com/office/drawing/2014/main" id="{7165EC52-32F0-4955-86C5-535797C4E8BD}"/>
            </a:ext>
          </a:extLst>
        </cdr:cNvPr>
        <cdr:cNvSpPr txBox="1"/>
      </cdr:nvSpPr>
      <cdr:spPr>
        <a:xfrm xmlns:a="http://schemas.openxmlformats.org/drawingml/2006/main">
          <a:off x="352425" y="279241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0.03504</cdr:x>
      <cdr:y>0.72041</cdr:y>
    </cdr:from>
    <cdr:to>
      <cdr:x>0.12595</cdr:x>
      <cdr:y>0.95794</cdr:y>
    </cdr:to>
    <cdr:sp macro="" textlink="">
      <cdr:nvSpPr>
        <cdr:cNvPr id="14" name="TextBox 13">
          <a:extLst xmlns:a="http://schemas.openxmlformats.org/drawingml/2006/main">
            <a:ext uri="{FF2B5EF4-FFF2-40B4-BE49-F238E27FC236}">
              <a16:creationId xmlns:a16="http://schemas.microsoft.com/office/drawing/2014/main" id="{9E791B2B-7959-474D-8F11-B3678B64CC29}"/>
            </a:ext>
          </a:extLst>
        </cdr:cNvPr>
        <cdr:cNvSpPr txBox="1"/>
      </cdr:nvSpPr>
      <cdr:spPr>
        <a:xfrm xmlns:a="http://schemas.openxmlformats.org/drawingml/2006/main">
          <a:off x="352425" y="2773363"/>
          <a:ext cx="914400" cy="9144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en-US" sz="1100" dirty="0"/>
            <a:t>Spending per month</a:t>
          </a:r>
        </a:p>
        <a:p xmlns:a="http://schemas.openxmlformats.org/drawingml/2006/main">
          <a:r>
            <a:rPr lang="en-US" dirty="0"/>
            <a:t>Up to $1m</a:t>
          </a:r>
          <a:endParaRPr lang="en-US" sz="1100" dirty="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High </a:t>
            </a:r>
            <a:r>
              <a:rPr lang="en-US" sz="4400" dirty="0" err="1">
                <a:solidFill>
                  <a:schemeClr val="tx1"/>
                </a:solidFill>
              </a:rPr>
              <a:t>Deff</a:t>
            </a:r>
            <a:r>
              <a:rPr lang="en-US" sz="4400" dirty="0">
                <a:solidFill>
                  <a:schemeClr val="tx1"/>
                </a:solidFill>
              </a:rPr>
              <a:t> proposal for items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To investors and donators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8A998-938F-4554-B7EF-6FD7EC6C4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We make money selling items using our card or costumers info added to our program, (HYDROGEN) and make purchase  </a:t>
            </a:r>
            <a:br>
              <a:rPr lang="en-US" sz="2800" dirty="0"/>
            </a:br>
            <a:r>
              <a:rPr lang="en-US" sz="2800" dirty="0"/>
              <a:t>while added to rewards apps (get Pei, Social Good , </a:t>
            </a:r>
            <a:r>
              <a:rPr lang="en-US" sz="2800" dirty="0" err="1"/>
              <a:t>Loli</a:t>
            </a:r>
            <a:r>
              <a:rPr lang="en-US" sz="2800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DE5B1-4423-4264-846F-0FD4188DBE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Distributed back to costumers as percent rewards (PEX)</a:t>
            </a:r>
          </a:p>
        </p:txBody>
      </p:sp>
    </p:spTree>
    <p:extLst>
      <p:ext uri="{BB962C8B-B14F-4D97-AF65-F5344CB8AC3E}">
        <p14:creationId xmlns:p14="http://schemas.microsoft.com/office/powerpoint/2010/main" val="210601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919D0-F177-4BBA-9A0B-DBA69E2E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it Works</a:t>
            </a:r>
          </a:p>
        </p:txBody>
      </p:sp>
      <p:graphicFrame>
        <p:nvGraphicFramePr>
          <p:cNvPr id="5" name="Content Placeholder 2" descr="SmartArt graphic">
            <a:extLst>
              <a:ext uri="{FF2B5EF4-FFF2-40B4-BE49-F238E27FC236}">
                <a16:creationId xmlns:a16="http://schemas.microsoft.com/office/drawing/2014/main" id="{91DB1382-7276-49FA-9632-38D558F457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15316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8F74-928F-4332-BB88-6C5A7701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Process through apps and site integrations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B7217-ABAE-43ED-B7F4-3E62B51CF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off the app that starts it off is the High </a:t>
            </a:r>
            <a:r>
              <a:rPr lang="en-US" dirty="0" err="1"/>
              <a:t>Deff</a:t>
            </a:r>
            <a:r>
              <a:rPr lang="en-US" dirty="0"/>
              <a:t> Site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Every connection costumers have to signing up through this platform will be through the site</a:t>
            </a:r>
          </a:p>
          <a:p>
            <a:pPr marL="0" indent="0">
              <a:buNone/>
            </a:pPr>
            <a:r>
              <a:rPr lang="en-US" dirty="0"/>
              <a:t>	Every link is hyperlinked with my referral code to insure steady profits</a:t>
            </a:r>
          </a:p>
          <a:p>
            <a:pPr marL="0" indent="0">
              <a:buNone/>
            </a:pPr>
            <a:r>
              <a:rPr lang="en-US" dirty="0"/>
              <a:t>	Every rewards app is signed up for by me because no </a:t>
            </a:r>
            <a:r>
              <a:rPr lang="en-US" dirty="0" err="1"/>
              <a:t>kyc</a:t>
            </a:r>
            <a:r>
              <a:rPr lang="en-US" dirty="0"/>
              <a:t> is required / I am signing them up for social good to receive full rewards and give them after</a:t>
            </a:r>
          </a:p>
          <a:p>
            <a:pPr marL="0" indent="0">
              <a:buNone/>
            </a:pPr>
            <a:r>
              <a:rPr lang="en-US" dirty="0"/>
              <a:t>	Every reward given will be sent to costumers High </a:t>
            </a:r>
            <a:r>
              <a:rPr lang="en-US" dirty="0" err="1"/>
              <a:t>Deff</a:t>
            </a:r>
            <a:r>
              <a:rPr lang="en-US" dirty="0"/>
              <a:t> Card (PEX) and I will set a percentage of income to come to them every day / week / month / year </a:t>
            </a:r>
          </a:p>
          <a:p>
            <a:pPr marL="0" indent="0">
              <a:buNone/>
            </a:pPr>
            <a:r>
              <a:rPr lang="en-US" dirty="0"/>
              <a:t>	5% Cash back will be sent to me through Hydrogen and I will send</a:t>
            </a:r>
          </a:p>
          <a:p>
            <a:pPr marL="0" indent="0">
              <a:buNone/>
            </a:pPr>
            <a:r>
              <a:rPr lang="en-US" dirty="0"/>
              <a:t>		-Costumers 1%		Vendor / Me 1%</a:t>
            </a:r>
          </a:p>
          <a:p>
            <a:pPr marL="0" indent="0">
              <a:buNone/>
            </a:pPr>
            <a:r>
              <a:rPr lang="en-US" dirty="0"/>
              <a:t>		-High </a:t>
            </a:r>
            <a:r>
              <a:rPr lang="en-US" dirty="0" err="1"/>
              <a:t>Deff</a:t>
            </a:r>
            <a:r>
              <a:rPr lang="en-US" dirty="0"/>
              <a:t> 1%		Store they purchased from 2%</a:t>
            </a:r>
          </a:p>
        </p:txBody>
      </p:sp>
    </p:spTree>
    <p:extLst>
      <p:ext uri="{BB962C8B-B14F-4D97-AF65-F5344CB8AC3E}">
        <p14:creationId xmlns:p14="http://schemas.microsoft.com/office/powerpoint/2010/main" val="2912959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B4ED5-BB0F-486A-A129-460D1766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Income In Cashback </a:t>
            </a:r>
            <a:r>
              <a:rPr lang="en-US" sz="1400" dirty="0"/>
              <a:t>(we didn’t buy anything)</a:t>
            </a:r>
            <a:br>
              <a:rPr lang="en-US" sz="1400" dirty="0"/>
            </a:br>
            <a:r>
              <a:rPr lang="en-US" sz="1400" dirty="0"/>
              <a:t>								            all at the same time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1B688FA-CA56-48E4-962C-ED5FFAE19E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6570321"/>
              </p:ext>
            </p:extLst>
          </p:nvPr>
        </p:nvGraphicFramePr>
        <p:xfrm>
          <a:off x="1004656" y="2076805"/>
          <a:ext cx="10058400" cy="3849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8CA4A62-1C88-4643-B114-051C0092AA5E}"/>
              </a:ext>
            </a:extLst>
          </p:cNvPr>
          <p:cNvSpPr txBox="1"/>
          <p:nvPr/>
        </p:nvSpPr>
        <p:spPr>
          <a:xfrm>
            <a:off x="4243527" y="2530137"/>
            <a:ext cx="169790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How much where</a:t>
            </a:r>
          </a:p>
          <a:p>
            <a:r>
              <a:rPr lang="en-US" sz="1100" dirty="0"/>
              <a:t>Spending on products</a:t>
            </a:r>
          </a:p>
        </p:txBody>
      </p:sp>
    </p:spTree>
    <p:extLst>
      <p:ext uri="{BB962C8B-B14F-4D97-AF65-F5344CB8AC3E}">
        <p14:creationId xmlns:p14="http://schemas.microsoft.com/office/powerpoint/2010/main" val="167643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2DBBE-2942-498E-8833-5858B20C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</a:t>
            </a:r>
            <a:r>
              <a:rPr lang="en-US" dirty="0" err="1"/>
              <a:t>Deff</a:t>
            </a:r>
            <a:r>
              <a:rPr lang="en-US" dirty="0"/>
              <a:t> and High </a:t>
            </a:r>
            <a:r>
              <a:rPr lang="en-US" dirty="0" err="1"/>
              <a:t>Deff</a:t>
            </a:r>
            <a:r>
              <a:rPr lang="en-US" dirty="0"/>
              <a:t> Finance Token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89CA0-DCA4-4C20-9F3E-468B56B9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20"/>
            <a:ext cx="10182225" cy="4297680"/>
          </a:xfrm>
        </p:spPr>
        <p:txBody>
          <a:bodyPr>
            <a:normAutofit lnSpcReduction="10000"/>
          </a:bodyPr>
          <a:lstStyle/>
          <a:p>
            <a:pPr>
              <a:buFontTx/>
              <a:buChar char="-"/>
            </a:pPr>
            <a:r>
              <a:rPr lang="en-US" dirty="0"/>
              <a:t>Tokens are traded after each buy , users will know what token they have after they buy , unless they upload on site </a:t>
            </a:r>
          </a:p>
          <a:p>
            <a:pPr>
              <a:buFontTx/>
              <a:buChar char="-"/>
            </a:pPr>
            <a:r>
              <a:rPr lang="en-US" dirty="0"/>
              <a:t>-High </a:t>
            </a:r>
            <a:r>
              <a:rPr lang="en-US" dirty="0" err="1"/>
              <a:t>Deff</a:t>
            </a:r>
            <a:r>
              <a:rPr lang="en-US" dirty="0"/>
              <a:t> Tokens are sent through trust wallet by me , Depending on amount of money spent and how much people use </a:t>
            </a:r>
            <a:r>
              <a:rPr lang="en-US" dirty="0" err="1"/>
              <a:t>cardf</a:t>
            </a:r>
            <a:r>
              <a:rPr lang="en-US" dirty="0"/>
              <a:t> per day</a:t>
            </a:r>
          </a:p>
          <a:p>
            <a:pPr>
              <a:buFontTx/>
              <a:buChar char="-"/>
            </a:pPr>
            <a:r>
              <a:rPr lang="en-US" dirty="0"/>
              <a:t>Token worth ( Liquidity I ADD) is based on amount spent, amount of cashback I get , Total number of partners needed to complete trade ( the more the less people get because I may have to give business), </a:t>
            </a:r>
          </a:p>
          <a:p>
            <a:pPr>
              <a:buFontTx/>
              <a:buChar char="-"/>
            </a:pPr>
            <a:r>
              <a:rPr lang="en-US" dirty="0"/>
              <a:t>- All business will be liable for trading their tokens throughout their costumer base ( I keep Track of All Costumers)</a:t>
            </a:r>
          </a:p>
          <a:p>
            <a:pPr>
              <a:buFontTx/>
              <a:buChar char="-"/>
            </a:pPr>
            <a:r>
              <a:rPr lang="en-US" dirty="0"/>
              <a:t>- The more trades the higher the liquidity and the more value at opening day</a:t>
            </a:r>
          </a:p>
          <a:p>
            <a:pPr>
              <a:buFontTx/>
              <a:buChar char="-"/>
            </a:pPr>
            <a:r>
              <a:rPr lang="en-US" dirty="0"/>
              <a:t>- Businesses will be given 1,000,000,000 HDFI to start and they can offer as rewards</a:t>
            </a:r>
          </a:p>
          <a:p>
            <a:pPr>
              <a:buFontTx/>
              <a:buChar char="-"/>
            </a:pPr>
            <a:r>
              <a:rPr lang="en-US" dirty="0"/>
              <a:t>-Business will be given 1,000,000 HDF Token to be traded at Higher Price </a:t>
            </a:r>
          </a:p>
          <a:p>
            <a:pPr>
              <a:buFontTx/>
              <a:buChar char="-"/>
            </a:pPr>
            <a:r>
              <a:rPr lang="en-US" dirty="0"/>
              <a:t>Every Trade of HDFI Token will give percentage to HDF ( program will take out a certain percent from item to go to HDF but not the other way around giving business, investors, and High </a:t>
            </a:r>
            <a:r>
              <a:rPr lang="en-US" dirty="0" err="1"/>
              <a:t>Deff</a:t>
            </a:r>
            <a:r>
              <a:rPr lang="en-US" dirty="0"/>
              <a:t> a huge edge on profits for our businesses (structure can change at any time. </a:t>
            </a:r>
          </a:p>
        </p:txBody>
      </p:sp>
    </p:spTree>
    <p:extLst>
      <p:ext uri="{BB962C8B-B14F-4D97-AF65-F5344CB8AC3E}">
        <p14:creationId xmlns:p14="http://schemas.microsoft.com/office/powerpoint/2010/main" val="1821631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A09E-0A1E-4461-B489-9066D566F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722312"/>
            <a:ext cx="10058400" cy="1371600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C1C591-7586-4BE4-8A18-E4F1222121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9589117"/>
              </p:ext>
            </p:extLst>
          </p:nvPr>
        </p:nvGraphicFramePr>
        <p:xfrm>
          <a:off x="1066800" y="2093912"/>
          <a:ext cx="10058400" cy="38496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257427-C2B0-46B0-B157-254667A4526F}"/>
              </a:ext>
            </a:extLst>
          </p:cNvPr>
          <p:cNvCxnSpPr/>
          <p:nvPr/>
        </p:nvCxnSpPr>
        <p:spPr>
          <a:xfrm>
            <a:off x="7124700" y="2781300"/>
            <a:ext cx="638175" cy="714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980CF9E-0096-499A-AFF1-DAC96C39112A}"/>
              </a:ext>
            </a:extLst>
          </p:cNvPr>
          <p:cNvSpPr txBox="1"/>
          <p:nvPr/>
        </p:nvSpPr>
        <p:spPr>
          <a:xfrm>
            <a:off x="7219950" y="2701581"/>
            <a:ext cx="17299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Your token over time</a:t>
            </a:r>
          </a:p>
        </p:txBody>
      </p:sp>
    </p:spTree>
    <p:extLst>
      <p:ext uri="{BB962C8B-B14F-4D97-AF65-F5344CB8AC3E}">
        <p14:creationId xmlns:p14="http://schemas.microsoft.com/office/powerpoint/2010/main" val="3097565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D1AE-E616-4074-AFA7-5C04AA8D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D716-209C-4167-893F-1F86AE5F8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NFT will be your Avatar for your business and you will have one for your personal self as well</a:t>
            </a:r>
          </a:p>
          <a:p>
            <a:r>
              <a:rPr lang="en-US" dirty="0"/>
              <a:t>A percentage back will be directly added to your </a:t>
            </a:r>
            <a:r>
              <a:rPr lang="en-US" dirty="0" err="1"/>
              <a:t>nft</a:t>
            </a:r>
            <a:r>
              <a:rPr lang="en-US" dirty="0"/>
              <a:t> so you can receive proper growth</a:t>
            </a:r>
          </a:p>
          <a:p>
            <a:r>
              <a:rPr lang="en-US" dirty="0"/>
              <a:t>You can add NFT on any metaverse or game site and receive rewards and earn money</a:t>
            </a:r>
          </a:p>
          <a:p>
            <a:r>
              <a:rPr lang="en-US" dirty="0"/>
              <a:t>You can not sell you business </a:t>
            </a:r>
            <a:r>
              <a:rPr lang="en-US" dirty="0" err="1"/>
              <a:t>nft</a:t>
            </a:r>
            <a:r>
              <a:rPr lang="en-US" dirty="0"/>
              <a:t> </a:t>
            </a:r>
          </a:p>
          <a:p>
            <a:r>
              <a:rPr lang="en-US" dirty="0"/>
              <a:t>You can sell your personal </a:t>
            </a:r>
            <a:r>
              <a:rPr lang="en-US" dirty="0" err="1"/>
              <a:t>nft</a:t>
            </a:r>
            <a:r>
              <a:rPr lang="en-US" dirty="0"/>
              <a:t> any time you want as long as you understand it will be removed from high </a:t>
            </a:r>
            <a:r>
              <a:rPr lang="en-US" dirty="0" err="1"/>
              <a:t>deff</a:t>
            </a:r>
            <a:r>
              <a:rPr lang="en-US" dirty="0"/>
              <a:t> and can never be added back unless you own again</a:t>
            </a:r>
          </a:p>
          <a:p>
            <a:r>
              <a:rPr lang="en-US" dirty="0"/>
              <a:t>You can purchase/ win as many personal </a:t>
            </a:r>
            <a:r>
              <a:rPr lang="en-US" dirty="0" err="1"/>
              <a:t>nft</a:t>
            </a:r>
            <a:r>
              <a:rPr lang="en-US" dirty="0"/>
              <a:t> as needed</a:t>
            </a:r>
          </a:p>
          <a:p>
            <a:r>
              <a:rPr lang="en-US" dirty="0"/>
              <a:t>You can only have 1 business </a:t>
            </a:r>
            <a:r>
              <a:rPr lang="en-US" dirty="0" err="1"/>
              <a:t>nft</a:t>
            </a:r>
            <a:r>
              <a:rPr lang="en-US" dirty="0"/>
              <a:t> unless you ask me and need one for another aspect of business or mascot ( landmarks will qualify if you are trying to draw attention to your business)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8690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096EB-91C4-4C41-82A4-D66D4782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Houses </a:t>
            </a:r>
            <a:r>
              <a:rPr lang="en-US" sz="2000" dirty="0"/>
              <a:t>              (Don’t worry as much on payback were making enough)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A39CD-F3FD-49AD-B032-AE0705DBD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Houses are your stable income in the future </a:t>
            </a:r>
          </a:p>
          <a:p>
            <a:r>
              <a:rPr lang="en-US" dirty="0"/>
              <a:t>You can take out loans</a:t>
            </a:r>
          </a:p>
          <a:p>
            <a:r>
              <a:rPr lang="en-US" dirty="0"/>
              <a:t>You will receive a percent of sales in house</a:t>
            </a:r>
          </a:p>
          <a:p>
            <a:r>
              <a:rPr lang="en-US" dirty="0"/>
              <a:t>You will receive donations and investments if they see you are really contributing</a:t>
            </a:r>
          </a:p>
          <a:p>
            <a:r>
              <a:rPr lang="en-US" dirty="0" err="1"/>
              <a:t>Deffinate</a:t>
            </a:r>
            <a:r>
              <a:rPr lang="en-US" dirty="0"/>
              <a:t> increase in money</a:t>
            </a:r>
          </a:p>
          <a:p>
            <a:r>
              <a:rPr lang="en-US" dirty="0"/>
              <a:t>Will be based on </a:t>
            </a:r>
            <a:r>
              <a:rPr lang="en-US" dirty="0" err="1"/>
              <a:t>usdt</a:t>
            </a:r>
            <a:r>
              <a:rPr lang="en-US" dirty="0"/>
              <a:t> to keep price normal</a:t>
            </a:r>
          </a:p>
          <a:p>
            <a:r>
              <a:rPr lang="en-US" dirty="0"/>
              <a:t>Fees will be paid by costumer and / or donator</a:t>
            </a:r>
          </a:p>
          <a:p>
            <a:r>
              <a:rPr lang="en-US" dirty="0"/>
              <a:t>$300,000 limit to ensure everybody can withdraw in less than a year</a:t>
            </a:r>
          </a:p>
          <a:p>
            <a:r>
              <a:rPr lang="en-US" dirty="0"/>
              <a:t>Payback will be assessed based on income on site and amount of spending/rewards earned back</a:t>
            </a:r>
          </a:p>
          <a:p>
            <a:r>
              <a:rPr lang="en-US" dirty="0"/>
              <a:t>We will get our money back in time to add to another house </a:t>
            </a:r>
          </a:p>
          <a:p>
            <a:r>
              <a:rPr lang="en-US" dirty="0"/>
              <a:t>Percent from sales, when you spend, trades from your </a:t>
            </a:r>
            <a:r>
              <a:rPr lang="en-US" dirty="0" err="1"/>
              <a:t>nft</a:t>
            </a:r>
            <a:r>
              <a:rPr lang="en-US" dirty="0"/>
              <a:t>, token, when people sign through your </a:t>
            </a:r>
            <a:r>
              <a:rPr lang="en-US" dirty="0" err="1"/>
              <a:t>refferal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64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5BB98-4932-462D-8D54-5D211BE38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Automated Sales Programs </a:t>
            </a:r>
            <a:r>
              <a:rPr lang="en-US" sz="1200" dirty="0"/>
              <a:t>( no physical location required.)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C52C0D-8FE8-4FD2-A5EB-804070CA5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799" y="2103119"/>
            <a:ext cx="10182225" cy="4250055"/>
          </a:xfrm>
        </p:spPr>
        <p:txBody>
          <a:bodyPr>
            <a:normAutofit/>
          </a:bodyPr>
          <a:lstStyle/>
          <a:p>
            <a:r>
              <a:rPr lang="en-US" dirty="0"/>
              <a:t>We want to allow people to just sign up, add payment method and we sell all their items in the store</a:t>
            </a:r>
          </a:p>
          <a:p>
            <a:endParaRPr lang="en-US" dirty="0"/>
          </a:p>
          <a:p>
            <a:pPr lvl="8"/>
            <a:r>
              <a:rPr lang="en-US" dirty="0"/>
              <a:t>1. We create for them on high </a:t>
            </a:r>
            <a:r>
              <a:rPr lang="en-US" dirty="0" err="1"/>
              <a:t>deff</a:t>
            </a:r>
            <a:r>
              <a:rPr lang="en-US" dirty="0"/>
              <a:t> hub</a:t>
            </a:r>
          </a:p>
          <a:p>
            <a:pPr lvl="8"/>
            <a:r>
              <a:rPr lang="en-US" dirty="0"/>
              <a:t>2. We sign them up for on the high </a:t>
            </a:r>
            <a:r>
              <a:rPr lang="en-US" dirty="0" err="1"/>
              <a:t>deff</a:t>
            </a:r>
            <a:r>
              <a:rPr lang="en-US" dirty="0"/>
              <a:t> site </a:t>
            </a:r>
          </a:p>
          <a:p>
            <a:pPr lvl="8"/>
            <a:r>
              <a:rPr lang="en-US" dirty="0"/>
              <a:t>3. Add them to the list of high </a:t>
            </a:r>
            <a:r>
              <a:rPr lang="en-US" dirty="0" err="1"/>
              <a:t>deff</a:t>
            </a:r>
            <a:r>
              <a:rPr lang="en-US" dirty="0"/>
              <a:t> partner sites that earn money</a:t>
            </a:r>
          </a:p>
          <a:p>
            <a:pPr lvl="8"/>
            <a:r>
              <a:rPr lang="en-US" dirty="0"/>
              <a:t>                                     a. on high </a:t>
            </a:r>
            <a:r>
              <a:rPr lang="en-US" dirty="0" err="1"/>
              <a:t>deff</a:t>
            </a:r>
            <a:r>
              <a:rPr lang="en-US" dirty="0"/>
              <a:t> hub</a:t>
            </a:r>
          </a:p>
          <a:p>
            <a:pPr lvl="8"/>
            <a:r>
              <a:rPr lang="en-US" dirty="0"/>
              <a:t>                                     b. on list of earners on particular store to promote merchandise</a:t>
            </a:r>
          </a:p>
          <a:p>
            <a:pPr lvl="8"/>
            <a:r>
              <a:rPr lang="en-US" dirty="0"/>
              <a:t>                                     c. stores created that link up to high </a:t>
            </a:r>
            <a:r>
              <a:rPr lang="en-US" dirty="0" err="1"/>
              <a:t>deff</a:t>
            </a:r>
            <a:r>
              <a:rPr lang="en-US" dirty="0"/>
              <a:t> through store page </a:t>
            </a:r>
          </a:p>
          <a:p>
            <a:pPr lvl="8"/>
            <a:r>
              <a:rPr lang="en-US" dirty="0"/>
              <a:t>4. 	Sales through other sites that allow you to sell for nothing and no work required</a:t>
            </a:r>
          </a:p>
          <a:p>
            <a:pPr lvl="8"/>
            <a:r>
              <a:rPr lang="en-US" dirty="0"/>
              <a:t>                                    - </a:t>
            </a:r>
          </a:p>
          <a:p>
            <a:pPr lvl="8"/>
            <a:r>
              <a:rPr lang="en-US" dirty="0"/>
              <a:t>                                      -</a:t>
            </a:r>
          </a:p>
          <a:p>
            <a:pPr lvl="8"/>
            <a:r>
              <a:rPr lang="en-US" dirty="0"/>
              <a:t>                                       -</a:t>
            </a:r>
          </a:p>
          <a:p>
            <a:pPr lvl="8"/>
            <a:r>
              <a:rPr lang="en-US" dirty="0"/>
              <a:t>                                        -</a:t>
            </a:r>
          </a:p>
          <a:p>
            <a:pPr lvl="8"/>
            <a:r>
              <a:rPr lang="en-US" dirty="0"/>
              <a:t>5. Investing / Donating (percent is given back per item) 1% is taken from the 5% or rewards</a:t>
            </a:r>
          </a:p>
        </p:txBody>
      </p:sp>
    </p:spTree>
    <p:extLst>
      <p:ext uri="{BB962C8B-B14F-4D97-AF65-F5344CB8AC3E}">
        <p14:creationId xmlns:p14="http://schemas.microsoft.com/office/powerpoint/2010/main" val="4084468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{3B4432C7-6B8D-4CBA-AEF7-9C206AF84E04}tf78438558_win32</Template>
  <TotalTime>110</TotalTime>
  <Words>1051</Words>
  <Application>Microsoft Office PowerPoint</Application>
  <PresentationFormat>Widescreen</PresentationFormat>
  <Paragraphs>88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Garamond</vt:lpstr>
      <vt:lpstr>SavonVTI</vt:lpstr>
      <vt:lpstr>High Deff proposal for items</vt:lpstr>
      <vt:lpstr>How it Works</vt:lpstr>
      <vt:lpstr>Automated Process through apps and site integrations</vt:lpstr>
      <vt:lpstr>Potential Income In Cashback (we didn’t buy anything)                     all at the same time</vt:lpstr>
      <vt:lpstr>High Deff and High Deff Finance Token</vt:lpstr>
      <vt:lpstr>PowerPoint Presentation</vt:lpstr>
      <vt:lpstr>NFT</vt:lpstr>
      <vt:lpstr>Houses               (Don’t worry as much on payback were making enough)</vt:lpstr>
      <vt:lpstr>Automated Sales Programs ( no physical location required.)</vt:lpstr>
      <vt:lpstr>We make money selling items using our card or costumers info added to our program, (HYDROGEN) and make purchase   while added to rewards apps (get Pei, Social Good , Loli)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High Deff proposal for items</dc:title>
  <dc:creator>Daniel Haynes</dc:creator>
  <cp:lastModifiedBy>Daniel Haynes</cp:lastModifiedBy>
  <cp:revision>1</cp:revision>
  <dcterms:created xsi:type="dcterms:W3CDTF">2021-12-28T19:22:46Z</dcterms:created>
  <dcterms:modified xsi:type="dcterms:W3CDTF">2021-12-28T21:13:18Z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