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648" r:id="rId2"/>
    <p:sldMasterId id="2147483744" r:id="rId3"/>
    <p:sldMasterId id="2147483732" r:id="rId4"/>
    <p:sldMasterId id="2147483781" r:id="rId5"/>
    <p:sldMasterId id="2147483768" r:id="rId6"/>
  </p:sldMasterIdLst>
  <p:notesMasterIdLst>
    <p:notesMasterId r:id="rId12"/>
  </p:notesMasterIdLst>
  <p:handoutMasterIdLst>
    <p:handoutMasterId r:id="rId13"/>
  </p:handoutMasterIdLst>
  <p:sldIdLst>
    <p:sldId id="261" r:id="rId7"/>
    <p:sldId id="408" r:id="rId8"/>
    <p:sldId id="1632" r:id="rId9"/>
    <p:sldId id="1635" r:id="rId10"/>
    <p:sldId id="163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skin, Boris" initials="DB" lastIdx="2" clrIdx="0">
    <p:extLst>
      <p:ext uri="{19B8F6BF-5375-455C-9EA6-DF929625EA0E}">
        <p15:presenceInfo xmlns:p15="http://schemas.microsoft.com/office/powerpoint/2012/main" userId="S::boris.diskin@nianet.org::f445b15a-2732-4413-a6ec-e597ea1eaf30" providerId="AD"/>
      </p:ext>
    </p:extLst>
  </p:cmAuthor>
  <p:cmAuthor id="2" name="Diskin-Family-2" initials="D" lastIdx="2" clrIdx="1">
    <p:extLst>
      <p:ext uri="{19B8F6BF-5375-455C-9EA6-DF929625EA0E}">
        <p15:presenceInfo xmlns:p15="http://schemas.microsoft.com/office/powerpoint/2012/main" userId="Diskin-Family-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20" autoAdjust="0"/>
    <p:restoredTop sz="65052" autoAdjust="0"/>
  </p:normalViewPr>
  <p:slideViewPr>
    <p:cSldViewPr snapToGrid="0">
      <p:cViewPr varScale="1">
        <p:scale>
          <a:sx n="82" d="100"/>
          <a:sy n="82" d="100"/>
        </p:scale>
        <p:origin x="1998" y="96"/>
      </p:cViewPr>
      <p:guideLst>
        <p:guide orient="horz" pos="2184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F93F8-B589-4250-8E67-1F32F798FE2B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20F6C-2DB2-4160-9039-A547676932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95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6A422-3101-47FE-B371-8F8DD0AC3BC9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94667-1893-401C-B4E8-C67AD4E43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64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94667-1893-401C-B4E8-C67AD4E434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66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74BED9-A507-4D98-B357-1C85EDD97D3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636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94667-1893-401C-B4E8-C67AD4E434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8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IA cover I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25488" y="2286000"/>
            <a:ext cx="7693025" cy="1643063"/>
          </a:xfrm>
        </p:spPr>
        <p:txBody>
          <a:bodyPr anchor="ctr" anchorCtr="1"/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9538" y="4500563"/>
            <a:ext cx="6384925" cy="1643062"/>
          </a:xfrm>
        </p:spPr>
        <p:txBody>
          <a:bodyPr/>
          <a:lstStyle>
            <a:lvl1pPr marL="0" indent="0" algn="ctr">
              <a:buFontTx/>
              <a:buNone/>
              <a:defRPr sz="1400" b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EC5E8-C386-40B1-95AC-0A1CF7EE9CD9}" type="datetime1">
              <a:rPr lang="en-US" smtClean="0"/>
              <a:pPr>
                <a:defRPr/>
              </a:pPr>
              <a:t>4/23/2023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AB72E8D-5C44-47A8-A67B-859AC13122EC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07000" y="357188"/>
            <a:ext cx="1614488" cy="59293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3538" y="357188"/>
            <a:ext cx="4691062" cy="59293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2E9DB-F0D8-4D28-8A3B-2846A054FD58}" type="datetime1">
              <a:rPr lang="en-US" smtClean="0"/>
              <a:pPr>
                <a:defRPr/>
              </a:pPr>
              <a:t>4/23/2023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3187BB2-52A0-41DA-A945-E9B796439A69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0BCE-9078-4D43-9918-58F8622FFDBC}" type="datetime1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204F-BB04-4411-9CDB-9C9837D83C05}" type="datetime1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3F0E-0FAB-4227-A939-66C696653B08}" type="datetime1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8AC5-B02F-427F-9045-00A3D9684BB9}" type="datetime1">
              <a:rPr lang="en-US" smtClean="0"/>
              <a:pPr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8D97-FF48-47A1-8329-B8FDF847F7E5}" type="datetime1">
              <a:rPr lang="en-US" smtClean="0"/>
              <a:pPr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8F94-BFB0-4573-8C38-3F4B2ACBC956}" type="datetime1">
              <a:rPr lang="en-US" smtClean="0"/>
              <a:pPr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F78E-B4D4-4DA7-86BE-F1AA32FB7340}" type="datetime1">
              <a:rPr lang="en-US" smtClean="0"/>
              <a:pPr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3942-F01B-49B8-9B64-9235F0EB1B52}" type="datetime1">
              <a:rPr lang="en-US" smtClean="0"/>
              <a:pPr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A6638-9B3F-4799-A251-2B44070A9618}" type="datetime1">
              <a:rPr lang="en-US" smtClean="0"/>
              <a:pPr>
                <a:defRPr/>
              </a:pPr>
              <a:t>4/23/2023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D0061D8-7CCE-44C5-94AE-EB473E439810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A56C-D544-4333-A4C4-6D8A66C94FE0}" type="datetime1">
              <a:rPr lang="en-US" smtClean="0"/>
              <a:pPr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35E54-C09F-4231-B478-0DEAF2093496}" type="datetime1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E4F0-0FBA-4E4F-B95E-4CF25BB3328F}" type="datetime1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8693E-4751-40D9-9EB8-116151ACF050}" type="datetime1">
              <a:rPr lang="en-US" smtClean="0"/>
              <a:pPr>
                <a:defRPr/>
              </a:pPr>
              <a:t>4/23/2023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651C8-D7AD-4371-8A99-8F757F2B1B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4A11A-FF46-4871-BCF0-129ED0E4DD70}" type="datetime1">
              <a:rPr lang="en-US" smtClean="0"/>
              <a:pPr>
                <a:defRPr/>
              </a:pPr>
              <a:t>4/23/2023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3718F-D679-4C18-AA8A-BDFD044A3E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D3FFE-FE5D-49C8-87BB-542C52799B53}" type="datetime1">
              <a:rPr lang="en-US" smtClean="0"/>
              <a:pPr>
                <a:defRPr/>
              </a:pPr>
              <a:t>4/23/2023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28EFA-DFAD-4E59-968F-B840B7722A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31CC2-B1D9-4F81-AB8F-2652CFB2B131}" type="datetime1">
              <a:rPr lang="en-US" smtClean="0"/>
              <a:pPr>
                <a:defRPr/>
              </a:pPr>
              <a:t>4/23/2023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3D609-FE77-43A6-A854-8A2F455CE4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A5992-396E-4B6D-9AAF-04116A619900}" type="datetime1">
              <a:rPr lang="en-US" smtClean="0"/>
              <a:pPr>
                <a:defRPr/>
              </a:pPr>
              <a:t>4/23/2023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69CE9-9FC4-4461-A667-8583BEA08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CE708-6006-4D37-9A0C-EA4572A9FC20}" type="datetime1">
              <a:rPr lang="en-US" smtClean="0"/>
              <a:pPr>
                <a:defRPr/>
              </a:pPr>
              <a:t>4/23/2023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08F3EA-931F-41B3-A51D-BE5929397F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E9D3D-3D7D-46B9-AD7D-BB5892543009}" type="datetime1">
              <a:rPr lang="en-US" smtClean="0"/>
              <a:pPr>
                <a:defRPr/>
              </a:pPr>
              <a:t>4/23/2023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BDFFB-8E52-4337-8B9C-CDA5B5F30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9DEED-127C-45A8-BD1F-EB930AAD9A38}" type="datetime1">
              <a:rPr lang="en-US" smtClean="0"/>
              <a:pPr>
                <a:defRPr/>
              </a:pPr>
              <a:t>4/23/2023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6205E43-D888-4F1D-B553-74B3FF4F44E0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57A89-8436-42FE-8989-B3DC56B76848}" type="datetime1">
              <a:rPr lang="en-US" smtClean="0"/>
              <a:pPr>
                <a:defRPr/>
              </a:pPr>
              <a:t>4/23/2023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B8444-410D-464C-9246-92CD070F3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E18D3-2523-4C9E-BF33-FCC1A0399D1A}" type="datetime1">
              <a:rPr lang="en-US" smtClean="0"/>
              <a:pPr>
                <a:defRPr/>
              </a:pPr>
              <a:t>4/23/2023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7E3C1-6DDF-466D-AD35-2B3EF390BF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45DB5-B12E-4115-8D24-4C674ED011C1}" type="datetime1">
              <a:rPr lang="en-US" smtClean="0"/>
              <a:pPr>
                <a:defRPr/>
              </a:pPr>
              <a:t>4/23/2023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8818B-056A-4A6F-8A44-855EA55EF1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05E4E-3412-4670-83D9-E091AE27D0C0}" type="datetime1">
              <a:rPr lang="en-US" smtClean="0"/>
              <a:pPr>
                <a:defRPr/>
              </a:pPr>
              <a:t>4/23/2023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3D545-C9FB-483D-95C9-EC49278BCB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1F97-3FE3-479A-AC95-64C747A617D1}" type="datetime1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075D-1035-4676-B87A-D40BFC61D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6768-DBAC-4AAF-8546-0FAEB6FDAD6F}" type="datetime1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075D-1035-4676-B87A-D40BFC61D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C710-24EF-4E15-9E8A-A77556C37BEF}" type="datetime1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075D-1035-4676-B87A-D40BFC61D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F0F3-644A-4455-8DE4-A29F261AA12E}" type="datetime1">
              <a:rPr lang="en-US" smtClean="0"/>
              <a:pPr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075D-1035-4676-B87A-D40BFC61D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180F-F1D1-468F-B204-616A7C520706}" type="datetime1">
              <a:rPr lang="en-US" smtClean="0"/>
              <a:pPr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075D-1035-4676-B87A-D40BFC61D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CA74-4C8D-454D-8A5F-D65E48188A67}" type="datetime1">
              <a:rPr lang="en-US" smtClean="0"/>
              <a:pPr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075D-1035-4676-B87A-D40BFC61D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538" y="1447800"/>
            <a:ext cx="3132137" cy="483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8075" y="1447800"/>
            <a:ext cx="3133725" cy="483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9EED8-655B-4201-972D-2C3F3A9D9558}" type="datetime1">
              <a:rPr lang="en-US" smtClean="0"/>
              <a:pPr>
                <a:defRPr/>
              </a:pPr>
              <a:t>4/23/2023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AAB457F9-58A9-4886-BE7C-365570A8F82D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F517-041C-46BA-9E1C-3A8E47BC06D5}" type="datetime1">
              <a:rPr lang="en-US" smtClean="0"/>
              <a:pPr/>
              <a:t>4/23/2023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075D-1035-4676-B87A-D40BFC61D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913E-0C22-43A3-BB29-59B695B16180}" type="datetime1">
              <a:rPr lang="en-US" smtClean="0"/>
              <a:pPr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075D-1035-4676-B87A-D40BFC61D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E1A6E-8EF9-4680-9222-3AF36AE33CC6}" type="datetime1">
              <a:rPr lang="en-US" smtClean="0"/>
              <a:pPr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075D-1035-4676-B87A-D40BFC61D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6FFC7-5BC1-4F26-9531-7F91897EC24F}" type="datetime1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075D-1035-4676-B87A-D40BFC61D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7C55-921A-47A8-AD73-E1EC2F6AA62B}" type="datetime1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075D-1035-4676-B87A-D40BFC61D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5E9E-A594-46FD-9DD6-81D730FCBA6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E912-87EF-411C-823B-AE8665F1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084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5E9E-A594-46FD-9DD6-81D730FCBA6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E912-87EF-411C-823B-AE8665F1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336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5E9E-A594-46FD-9DD6-81D730FCBA6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E912-87EF-411C-823B-AE8665F1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26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5E9E-A594-46FD-9DD6-81D730FCBA6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E912-87EF-411C-823B-AE8665F1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369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5E9E-A594-46FD-9DD6-81D730FCBA6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E912-87EF-411C-823B-AE8665F1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8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C6089-3DAF-4768-973C-CFCA68E0557D}" type="datetime1">
              <a:rPr lang="en-US" smtClean="0"/>
              <a:pPr>
                <a:defRPr/>
              </a:pPr>
              <a:t>4/23/2023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F899617E-14AB-424B-A6DE-16A2DA439C42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5E9E-A594-46FD-9DD6-81D730FCBA6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E912-87EF-411C-823B-AE8665F1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3185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5E9E-A594-46FD-9DD6-81D730FCBA6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E912-87EF-411C-823B-AE8665F1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161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5E9E-A594-46FD-9DD6-81D730FCBA6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E912-87EF-411C-823B-AE8665F1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938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5E9E-A594-46FD-9DD6-81D730FCBA6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E912-87EF-411C-823B-AE8665F1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7421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5E9E-A594-46FD-9DD6-81D730FCBA6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E912-87EF-411C-823B-AE8665F1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9784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5E9E-A594-46FD-9DD6-81D730FCBA6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E912-87EF-411C-823B-AE8665F1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174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IA cover I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25488" y="2286000"/>
            <a:ext cx="7693025" cy="1643063"/>
          </a:xfrm>
        </p:spPr>
        <p:txBody>
          <a:bodyPr anchor="ctr" anchorCtr="1"/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9538" y="4500563"/>
            <a:ext cx="6384925" cy="1643062"/>
          </a:xfrm>
        </p:spPr>
        <p:txBody>
          <a:bodyPr/>
          <a:lstStyle>
            <a:lvl1pPr marL="0" indent="0" algn="ctr">
              <a:buFontTx/>
              <a:buNone/>
              <a:defRPr sz="1400"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612411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47F19-A875-4C4F-8303-078648E722EF}" type="datetime1">
              <a:rPr lang="en-US" smtClean="0"/>
              <a:pPr>
                <a:defRPr/>
              </a:pPr>
              <a:t>4/23/2023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boris.diskin@nianet.org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D0061D8-7CCE-44C5-94AE-EB473E439810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8124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ECF51-4145-4F52-BA02-9515E8A2ADDA}" type="datetime1">
              <a:rPr lang="en-US" smtClean="0"/>
              <a:pPr>
                <a:defRPr/>
              </a:pPr>
              <a:t>4/23/2023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boris.diskin@nianet.org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6205E43-D888-4F1D-B553-74B3FF4F44E0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8211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538" y="1447800"/>
            <a:ext cx="3132137" cy="483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8075" y="1447800"/>
            <a:ext cx="3133725" cy="483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8360D-C6E2-458F-8370-B99BED3EE799}" type="datetime1">
              <a:rPr lang="en-US" smtClean="0"/>
              <a:pPr>
                <a:defRPr/>
              </a:pPr>
              <a:t>4/23/2023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boris.diskin@nianet.org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AAB457F9-58A9-4886-BE7C-365570A8F82D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6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B786F-0C5D-414A-A875-C954F7F136E5}" type="datetime1">
              <a:rPr lang="en-US" smtClean="0"/>
              <a:pPr>
                <a:defRPr/>
              </a:pPr>
              <a:t>4/23/2023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14636E40-5B3B-4EC4-A9B3-475A537684B5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002EC-A1BA-4ECC-8C3A-B3242F078473}" type="datetime1">
              <a:rPr lang="en-US" smtClean="0"/>
              <a:pPr>
                <a:defRPr/>
              </a:pPr>
              <a:t>4/23/2023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boris.diskin@nianet.org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F899617E-14AB-424B-A6DE-16A2DA439C42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752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4EA75-9BA2-4A42-AF93-3E8047A66083}" type="datetime1">
              <a:rPr lang="en-US" smtClean="0"/>
              <a:pPr>
                <a:defRPr/>
              </a:pPr>
              <a:t>4/23/2023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boris.diskin@nianet.org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14636E40-5B3B-4EC4-A9B3-475A537684B5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450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79E20-06CA-4C35-9012-A848FC56EE25}" type="datetime1">
              <a:rPr lang="en-US" smtClean="0"/>
              <a:pPr>
                <a:defRPr/>
              </a:pPr>
              <a:t>4/23/2023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boris.diskin@nianet.org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A9CDBB6-077F-4DF2-B2B6-4F2E4B50E21E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671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9EDEC-D9B9-46DB-92D6-2FAC73F79E6C}" type="datetime1">
              <a:rPr lang="en-US" smtClean="0"/>
              <a:pPr>
                <a:defRPr/>
              </a:pPr>
              <a:t>4/23/2023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boris.diskin@nianet.org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E7217DC-C842-4EA7-884F-29DEFCCC3E9C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886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E4766-BE5E-40E5-8DC3-F3F10C2D71FF}" type="datetime1">
              <a:rPr lang="en-US" smtClean="0"/>
              <a:pPr>
                <a:defRPr/>
              </a:pPr>
              <a:t>4/23/2023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boris.diskin@nianet.org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42657694-0D6C-4DF5-A1B3-B07248D39FFC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8411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A7221-06F1-4D4B-9908-E1C13A791CCF}" type="datetime1">
              <a:rPr lang="en-US" smtClean="0"/>
              <a:pPr>
                <a:defRPr/>
              </a:pPr>
              <a:t>4/23/2023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boris.diskin@nianet.org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AB72E8D-5C44-47A8-A67B-859AC13122EC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2210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07000" y="357188"/>
            <a:ext cx="1614488" cy="59293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3538" y="357188"/>
            <a:ext cx="4691062" cy="59293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5CB5E-A9AA-42D0-BD9E-66E67A575110}" type="datetime1">
              <a:rPr lang="en-US" smtClean="0"/>
              <a:pPr>
                <a:defRPr/>
              </a:pPr>
              <a:t>4/23/2023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boris.diskin@nianet.org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3187BB2-52A0-41DA-A945-E9B796439A69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2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94DF3-7DF1-4767-B81C-16538718D983}" type="datetime1">
              <a:rPr lang="en-US" smtClean="0"/>
              <a:pPr>
                <a:defRPr/>
              </a:pPr>
              <a:t>4/23/2023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A9CDBB6-077F-4DF2-B2B6-4F2E4B50E21E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89CD4-ECEF-49DC-BD65-8C029F80D7BC}" type="datetime1">
              <a:rPr lang="en-US" smtClean="0"/>
              <a:pPr>
                <a:defRPr/>
              </a:pPr>
              <a:t>4/23/2023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E7217DC-C842-4EA7-884F-29DEFCCC3E9C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660FA-F042-4019-A247-C2908FEAB97A}" type="datetime1">
              <a:rPr lang="en-US" smtClean="0"/>
              <a:pPr>
                <a:defRPr/>
              </a:pPr>
              <a:t>4/23/2023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42657694-0D6C-4DF5-A1B3-B07248D39FFC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NIA Slide v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63538" y="357188"/>
            <a:ext cx="645795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8" tIns="45704" rIns="91408" bIns="4570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538" y="1447800"/>
            <a:ext cx="6418262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57938"/>
            <a:ext cx="190500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99"/>
                </a:solidFill>
                <a:cs typeface="+mn-cs"/>
              </a:defRPr>
            </a:lvl1pPr>
          </a:lstStyle>
          <a:p>
            <a:pPr>
              <a:defRPr/>
            </a:pPr>
            <a:fld id="{A6516E7A-7693-4B19-91D8-566195B8199C}" type="datetime1">
              <a:rPr lang="en-US" smtClean="0"/>
              <a:pPr>
                <a:defRPr/>
              </a:pPr>
              <a:t>4/23/2023</a:t>
            </a:fld>
            <a:endParaRPr lang="en-US"/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13025" y="6357938"/>
            <a:ext cx="39179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99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7938"/>
            <a:ext cx="190500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99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3FEE07F-D37C-4A36-A3D3-9F54ED37E76F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1E1E7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1E1E7D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1E1E7D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1E1E7D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rgbClr val="1E1E7D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1E1E7D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1E1E7D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1E1E7D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1E1E7D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BF78E-B4D4-4DA7-86BE-F1AA32FB7340}" type="datetime1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blank slid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124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6DE71D0F-7596-4F1D-820C-E6DE368674DA}" type="datetime1">
              <a:rPr lang="en-US" smtClean="0"/>
              <a:pPr>
                <a:defRPr/>
              </a:pPr>
              <a:t>4/23/2023</a:t>
            </a:fld>
            <a:endParaRPr lang="en-US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A54E5C49-84EB-43EC-B162-E536E707D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B4FC1-90B8-43FB-ADDB-309D726B4819}" type="datetime1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D075D-1035-4676-B87A-D40BFC61D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F5E9E-A594-46FD-9DD6-81D730FCBA6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AE912-87EF-411C-823B-AE8665F1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0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NIA Slide v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63538" y="357188"/>
            <a:ext cx="645795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8" tIns="45704" rIns="91408" bIns="4570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538" y="1447800"/>
            <a:ext cx="6418262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57938"/>
            <a:ext cx="190500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99"/>
                </a:solidFill>
                <a:cs typeface="+mn-cs"/>
              </a:defRPr>
            </a:lvl1pPr>
          </a:lstStyle>
          <a:p>
            <a:pPr>
              <a:defRPr/>
            </a:pPr>
            <a:fld id="{66508476-F5FB-498B-8A0F-E2EFC7A69098}" type="datetime1">
              <a:rPr lang="en-US" smtClean="0"/>
              <a:pPr>
                <a:defRPr/>
              </a:pPr>
              <a:t>4/23/2023</a:t>
            </a:fld>
            <a:endParaRPr lang="en-US"/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13025" y="6357938"/>
            <a:ext cx="39179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99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boris.diskin@nianet.org</a:t>
            </a:r>
          </a:p>
        </p:txBody>
      </p:sp>
      <p:sp>
        <p:nvSpPr>
          <p:cNvPr id="1536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7938"/>
            <a:ext cx="190500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99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3FEE07F-D37C-4A36-A3D3-9F54ED37E76F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2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1E1E7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1E1E7D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1E1E7D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1E1E7D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rgbClr val="1E1E7D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1E1E7D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1E1E7D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1E1E7D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1E1E7D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8129" y="1338543"/>
            <a:ext cx="9011652" cy="543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4000" dirty="0"/>
              <a:t>Verification Test Suite for </a:t>
            </a:r>
            <a:r>
              <a:rPr lang="en-US" sz="4000" dirty="0" smtClean="0"/>
              <a:t>SA-neg-QCR2000-R Turbulence Model </a:t>
            </a:r>
            <a:endParaRPr lang="en-US" sz="4000" dirty="0"/>
          </a:p>
          <a:p>
            <a:pPr algn="ctr" eaLnBrk="1" hangingPunct="1"/>
            <a:endParaRPr lang="en-US" sz="2000" dirty="0">
              <a:latin typeface="Arial" charset="0"/>
            </a:endParaRPr>
          </a:p>
          <a:p>
            <a:pPr algn="ctr" eaLnBrk="1" hangingPunct="1"/>
            <a:r>
              <a:rPr lang="en-US" sz="2000" b="1" u="sng" dirty="0" smtClean="0">
                <a:latin typeface="Arial" charset="0"/>
              </a:rPr>
              <a:t>Boris Diskin</a:t>
            </a:r>
            <a:r>
              <a:rPr lang="en-US" sz="2000" dirty="0" smtClean="0">
                <a:latin typeface="Arial" charset="0"/>
              </a:rPr>
              <a:t>, </a:t>
            </a:r>
            <a:r>
              <a:rPr lang="en-US" sz="2000" b="1" dirty="0" smtClean="0">
                <a:latin typeface="Arial" charset="0"/>
              </a:rPr>
              <a:t>Yi Liu </a:t>
            </a:r>
            <a:endParaRPr lang="en-US" sz="2000" dirty="0" smtClean="0">
              <a:latin typeface="Arial" charset="0"/>
            </a:endParaRPr>
          </a:p>
          <a:p>
            <a:pPr algn="ctr" eaLnBrk="1" hangingPunct="1">
              <a:spcAft>
                <a:spcPts val="600"/>
              </a:spcAft>
            </a:pPr>
            <a:r>
              <a:rPr lang="en-US" sz="2000" i="1" dirty="0" smtClean="0">
                <a:latin typeface="Arial" charset="0"/>
              </a:rPr>
              <a:t>National Institute of Aerospace, USA</a:t>
            </a:r>
            <a:endParaRPr lang="en-US" sz="1800" b="0" i="1" u="none" strike="noStrike" baseline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sz="2000" b="1" dirty="0" smtClean="0">
                <a:latin typeface="Arial" charset="0"/>
              </a:rPr>
              <a:t>Marshall Galbraith</a:t>
            </a:r>
            <a:r>
              <a:rPr lang="en-US" sz="2000" dirty="0" smtClean="0">
                <a:latin typeface="Arial" charset="0"/>
              </a:rPr>
              <a:t> 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sz="2000" i="1" dirty="0">
                <a:latin typeface="Arial" charset="0"/>
              </a:rPr>
              <a:t>Massachusetts Institute of Technology, USA</a:t>
            </a:r>
          </a:p>
          <a:p>
            <a:pPr algn="ctr" eaLnBrk="1" hangingPunct="1"/>
            <a:r>
              <a:rPr lang="en-US" sz="2000" b="1" dirty="0" err="1" smtClean="0">
                <a:latin typeface="Arial" charset="0"/>
              </a:rPr>
              <a:t>Cosimo</a:t>
            </a:r>
            <a:r>
              <a:rPr lang="en-US" sz="2000" b="1" dirty="0" smtClean="0">
                <a:latin typeface="Arial" charset="0"/>
              </a:rPr>
              <a:t> </a:t>
            </a:r>
            <a:r>
              <a:rPr lang="en-US" sz="2000" b="1" dirty="0" err="1">
                <a:latin typeface="Arial" charset="0"/>
              </a:rPr>
              <a:t>Morisco</a:t>
            </a:r>
            <a:endParaRPr lang="en-US" sz="2000" b="1" dirty="0">
              <a:latin typeface="Arial" charset="0"/>
            </a:endParaRPr>
          </a:p>
          <a:p>
            <a:pPr algn="ctr" eaLnBrk="1" hangingPunct="1">
              <a:spcAft>
                <a:spcPts val="600"/>
              </a:spcAft>
            </a:pPr>
            <a:r>
              <a:rPr lang="en-US" sz="2000" i="1" dirty="0">
                <a:latin typeface="Arial" charset="0"/>
              </a:rPr>
              <a:t>INRIA, France</a:t>
            </a:r>
          </a:p>
          <a:p>
            <a:pPr algn="ctr" eaLnBrk="1" hangingPunct="1"/>
            <a:endParaRPr lang="en-US" sz="2000" i="1" dirty="0">
              <a:latin typeface="Arial" charset="0"/>
            </a:endParaRPr>
          </a:p>
          <a:p>
            <a:pPr algn="ctr" eaLnBrk="1" hangingPunct="1"/>
            <a:endParaRPr lang="en-US" sz="2000" i="1" dirty="0" smtClean="0">
              <a:latin typeface="Arial" charset="0"/>
            </a:endParaRPr>
          </a:p>
          <a:p>
            <a:pPr algn="ctr" eaLnBrk="1" hangingPunct="1"/>
            <a:endParaRPr lang="en-US" sz="2000" i="1" dirty="0">
              <a:latin typeface="Arial" charset="0"/>
            </a:endParaRPr>
          </a:p>
          <a:p>
            <a:pPr algn="ctr" eaLnBrk="1" hangingPunct="1"/>
            <a:endParaRPr lang="en-US" sz="2000" i="1" dirty="0">
              <a:latin typeface="Arial" charset="0"/>
            </a:endParaRPr>
          </a:p>
          <a:p>
            <a:pPr algn="ctr" eaLnBrk="1" hangingPunct="1"/>
            <a:r>
              <a:rPr lang="en-US" sz="1600" dirty="0" smtClean="0">
                <a:latin typeface="Arial" charset="0"/>
              </a:rPr>
              <a:t>High-Fidelity CFD Verification Workshop</a:t>
            </a:r>
          </a:p>
          <a:p>
            <a:pPr algn="ctr" eaLnBrk="1" hangingPunct="1"/>
            <a:r>
              <a:rPr lang="en-US" sz="1600" dirty="0" smtClean="0">
                <a:latin typeface="Arial" charset="0"/>
              </a:rPr>
              <a:t>January x, 2024</a:t>
            </a:r>
            <a:endParaRPr lang="en-US" sz="1600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1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Cosimo Tarsia Morisco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Cosimo Tarsia Morisco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73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8979"/>
            <a:ext cx="8229600" cy="2423845"/>
          </a:xfrm>
        </p:spPr>
        <p:txBody>
          <a:bodyPr/>
          <a:lstStyle/>
          <a:p>
            <a:r>
              <a:rPr lang="en-US" sz="4800" dirty="0"/>
              <a:t>Joukowski Airfoil (JA)</a:t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08F3EA-931F-41B3-A51D-BE5929397F6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32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F14809-EFE0-4046-B930-BBC7DA8D1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569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JA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Geometry, Grids, Solvers,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Flow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and Boundary Conditions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14F7FFFF-EEF6-6747-84E6-744A4ED61D0E}"/>
              </a:ext>
            </a:extLst>
          </p:cNvPr>
          <p:cNvSpPr txBox="1">
            <a:spLocks noChangeArrowheads="1"/>
          </p:cNvSpPr>
          <p:nvPr/>
        </p:nvSpPr>
        <p:spPr>
          <a:xfrm>
            <a:off x="123671" y="1249140"/>
            <a:ext cx="2889919" cy="363242"/>
          </a:xfrm>
          <a:prstGeom prst="rect">
            <a:avLst/>
          </a:prstGeom>
          <a:noFill/>
        </p:spPr>
        <p:txBody>
          <a:bodyPr vert="horz" lIns="90468" tIns="44442" rIns="90468" bIns="4444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40000"/>
              </a:spcBef>
              <a:buFont typeface="Arial"/>
              <a:buNone/>
            </a:pPr>
            <a:r>
              <a:rPr lang="en-US" sz="1800" b="1" dirty="0">
                <a:solidFill>
                  <a:srgbClr val="1E1E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2D tri/quad </a:t>
            </a:r>
            <a:r>
              <a:rPr lang="en-US" sz="1800" b="1" dirty="0" smtClean="0">
                <a:solidFill>
                  <a:srgbClr val="1E1E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fixed grids</a:t>
            </a:r>
            <a:endParaRPr lang="en-US" sz="1800" b="1" dirty="0">
              <a:solidFill>
                <a:srgbClr val="1E1E7D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0" name="Slide Number Placeholder 4">
            <a:extLst>
              <a:ext uri="{FF2B5EF4-FFF2-40B4-BE49-F238E27FC236}">
                <a16:creationId xmlns="" xmlns:a16="http://schemas.microsoft.com/office/drawing/2014/main" id="{F373EE26-DD49-4611-85AB-F6ABB4BFAEB0}"/>
              </a:ext>
            </a:extLst>
          </p:cNvPr>
          <p:cNvSpPr txBox="1">
            <a:spLocks/>
          </p:cNvSpPr>
          <p:nvPr/>
        </p:nvSpPr>
        <p:spPr>
          <a:xfrm>
            <a:off x="6492240" y="6492240"/>
            <a:ext cx="1905000" cy="3476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en-US" sz="900">
              <a:solidFill>
                <a:srgbClr val="000099"/>
              </a:solidFill>
            </a:endParaRPr>
          </a:p>
          <a:p>
            <a:pPr algn="r">
              <a:defRPr/>
            </a:pPr>
            <a:fld id="{CD0061D8-7CCE-44C5-94AE-EB473E439810}" type="slidenum">
              <a:rPr lang="en-US" sz="900" smtClean="0">
                <a:solidFill>
                  <a:srgbClr val="FFFFFF">
                    <a:lumMod val="75000"/>
                  </a:srgbClr>
                </a:solidFill>
              </a:rPr>
              <a:pPr algn="r">
                <a:defRPr/>
              </a:pPr>
              <a:t>3</a:t>
            </a:fld>
            <a:endParaRPr lang="en-US" sz="900">
              <a:solidFill>
                <a:srgbClr val="FFFFFF">
                  <a:lumMod val="75000"/>
                </a:srgbClr>
              </a:solidFill>
            </a:endParaRPr>
          </a:p>
          <a:p>
            <a:pPr algn="r">
              <a:defRPr/>
            </a:pPr>
            <a:endParaRPr lang="en-US" sz="900" dirty="0">
              <a:solidFill>
                <a:srgbClr val="000099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904D242D-94C8-6041-AA39-E4BACAEEF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765034"/>
              </p:ext>
            </p:extLst>
          </p:nvPr>
        </p:nvGraphicFramePr>
        <p:xfrm>
          <a:off x="224097" y="1634253"/>
          <a:ext cx="2099149" cy="2785775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795643">
                  <a:extLst>
                    <a:ext uri="{9D8B030D-6E8A-4147-A177-3AD203B41FA5}">
                      <a16:colId xmlns="" xmlns:a16="http://schemas.microsoft.com/office/drawing/2014/main" val="1701909828"/>
                    </a:ext>
                  </a:extLst>
                </a:gridCol>
                <a:gridCol w="1303506">
                  <a:extLst>
                    <a:ext uri="{9D8B030D-6E8A-4147-A177-3AD203B41FA5}">
                      <a16:colId xmlns="" xmlns:a16="http://schemas.microsoft.com/office/drawing/2014/main" val="3448428705"/>
                    </a:ext>
                  </a:extLst>
                </a:gridCol>
              </a:tblGrid>
              <a:tr h="36912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Level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Nodes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9593252"/>
                  </a:ext>
                </a:extLst>
              </a:tr>
              <a:tr h="40277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/>
                        <a:t>816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33915350"/>
                  </a:ext>
                </a:extLst>
              </a:tr>
              <a:tr h="40277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/>
                        <a:t>3168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43943007"/>
                  </a:ext>
                </a:extLst>
              </a:tr>
              <a:tr h="40277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/>
                        <a:t>12,480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96176505"/>
                  </a:ext>
                </a:extLst>
              </a:tr>
              <a:tr h="40277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3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/>
                        <a:t>49,536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8710718"/>
                  </a:ext>
                </a:extLst>
              </a:tr>
              <a:tr h="4027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/>
                        <a:t>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/>
                        <a:t>197,376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40981233"/>
                  </a:ext>
                </a:extLst>
              </a:tr>
              <a:tr h="4027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/>
                        <a:t>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/>
                        <a:t>787,968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44615425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F2D17FDC-9B25-419F-969A-35A318A6ED13}"/>
              </a:ext>
            </a:extLst>
          </p:cNvPr>
          <p:cNvGrpSpPr/>
          <p:nvPr/>
        </p:nvGrpSpPr>
        <p:grpSpPr>
          <a:xfrm>
            <a:off x="2348936" y="1282826"/>
            <a:ext cx="6703624" cy="3505192"/>
            <a:chOff x="2348936" y="1282826"/>
            <a:chExt cx="6703624" cy="3505192"/>
          </a:xfrm>
        </p:grpSpPr>
        <p:grpSp>
          <p:nvGrpSpPr>
            <p:cNvPr id="78" name="Group 77">
              <a:extLst>
                <a:ext uri="{FF2B5EF4-FFF2-40B4-BE49-F238E27FC236}">
                  <a16:creationId xmlns="" xmlns:a16="http://schemas.microsoft.com/office/drawing/2014/main" id="{6BE32DC7-908D-4B29-ADA3-CA9B68262D1F}"/>
                </a:ext>
              </a:extLst>
            </p:cNvPr>
            <p:cNvGrpSpPr/>
            <p:nvPr/>
          </p:nvGrpSpPr>
          <p:grpSpPr>
            <a:xfrm>
              <a:off x="2377440" y="1715039"/>
              <a:ext cx="3294166" cy="3055662"/>
              <a:chOff x="2264354" y="1261413"/>
              <a:chExt cx="3445558" cy="3246859"/>
            </a:xfrm>
          </p:grpSpPr>
          <p:pic>
            <p:nvPicPr>
              <p:cNvPr id="5" name="Picture 4" descr="Diagram&#10;&#10;Description automatically generated">
                <a:extLst>
                  <a:ext uri="{FF2B5EF4-FFF2-40B4-BE49-F238E27FC236}">
                    <a16:creationId xmlns="" xmlns:a16="http://schemas.microsoft.com/office/drawing/2014/main" id="{242DFDAB-3CB3-431A-A995-BC03DC2767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90" t="11609" r="16183" b="3564"/>
              <a:stretch/>
            </p:blipFill>
            <p:spPr>
              <a:xfrm>
                <a:off x="2264354" y="1261413"/>
                <a:ext cx="3445558" cy="3246859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07084402-C4D1-4021-BBD6-522C455066A7}"/>
                  </a:ext>
                </a:extLst>
              </p:cNvPr>
              <p:cNvSpPr txBox="1"/>
              <p:nvPr/>
            </p:nvSpPr>
            <p:spPr>
              <a:xfrm>
                <a:off x="3454309" y="1512707"/>
                <a:ext cx="144302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farfield boundary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="" xmlns:a16="http://schemas.microsoft.com/office/drawing/2014/main" id="{0508428D-017C-4B05-B6D6-897F1E728DC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897333" y="1789706"/>
                <a:ext cx="697814" cy="251293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0A189E01-B755-4D2E-8706-8B0975BD6F9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929740" y="1789706"/>
                <a:ext cx="524569" cy="251294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77" name="Group 76">
              <a:extLst>
                <a:ext uri="{FF2B5EF4-FFF2-40B4-BE49-F238E27FC236}">
                  <a16:creationId xmlns="" xmlns:a16="http://schemas.microsoft.com/office/drawing/2014/main" id="{35C2471D-686F-4347-984C-68F189BC4018}"/>
                </a:ext>
              </a:extLst>
            </p:cNvPr>
            <p:cNvGrpSpPr/>
            <p:nvPr/>
          </p:nvGrpSpPr>
          <p:grpSpPr>
            <a:xfrm>
              <a:off x="5616077" y="1709182"/>
              <a:ext cx="3436483" cy="3055661"/>
              <a:chOff x="5823659" y="1256813"/>
              <a:chExt cx="3594416" cy="3246858"/>
            </a:xfrm>
          </p:grpSpPr>
          <p:pic>
            <p:nvPicPr>
              <p:cNvPr id="22" name="Picture 21" descr="Chart&#10;&#10;Description automatically generated">
                <a:extLst>
                  <a:ext uri="{FF2B5EF4-FFF2-40B4-BE49-F238E27FC236}">
                    <a16:creationId xmlns="" xmlns:a16="http://schemas.microsoft.com/office/drawing/2014/main" id="{3788F2C9-16B8-4982-9522-3D80999403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01" t="9686" r="10498" b="3638"/>
              <a:stretch/>
            </p:blipFill>
            <p:spPr>
              <a:xfrm>
                <a:off x="5823659" y="1256813"/>
                <a:ext cx="3594416" cy="3246858"/>
              </a:xfrm>
              <a:prstGeom prst="rect">
                <a:avLst/>
              </a:prstGeom>
            </p:spPr>
          </p:pic>
          <p:sp>
            <p:nvSpPr>
              <p:cNvPr id="48" name="Left Arrow 47">
                <a:extLst>
                  <a:ext uri="{FF2B5EF4-FFF2-40B4-BE49-F238E27FC236}">
                    <a16:creationId xmlns="" xmlns:a16="http://schemas.microsoft.com/office/drawing/2014/main" id="{AFBC7522-9C4C-F94A-BFE2-804A8483D21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468752">
                <a:off x="7048592" y="2078515"/>
                <a:ext cx="0" cy="0"/>
              </a:xfrm>
              <a:prstGeom prst="leftArrow">
                <a:avLst/>
              </a:prstGeom>
              <a:solidFill>
                <a:srgbClr val="B4FCB4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tlCol="0" anchor="ctr">
                <a:prstTxWarp prst="textNoShape">
                  <a:avLst/>
                </a:prstTxWarp>
              </a:bodyPr>
              <a:lstStyle/>
              <a:p>
                <a:pPr marL="228600" indent="-228600" algn="ctr">
                  <a:lnSpc>
                    <a:spcPct val="90000"/>
                  </a:lnSpc>
                  <a:spcBef>
                    <a:spcPct val="20000"/>
                  </a:spcBef>
                  <a:buFont typeface="Arial" pitchFamily="-111" charset="0"/>
                  <a:buChar char="•"/>
                </a:pPr>
                <a:endParaRPr lang="en-US" sz="900" b="1">
                  <a:solidFill>
                    <a:srgbClr val="262673"/>
                  </a:solidFill>
                  <a:latin typeface="Arial Narrow" pitchFamily="-111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127406C5-47CE-4F2E-B14F-447665AFB351}"/>
                  </a:ext>
                </a:extLst>
              </p:cNvPr>
              <p:cNvSpPr txBox="1"/>
              <p:nvPr/>
            </p:nvSpPr>
            <p:spPr>
              <a:xfrm>
                <a:off x="7484620" y="1554360"/>
                <a:ext cx="1248017" cy="294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airfoil surface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AFBC1063-A857-48E9-B7C3-E7111F5B3CF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566991" y="1851587"/>
                <a:ext cx="595023" cy="653074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3">
                  <a:extLst>
                    <a:ext uri="{FF2B5EF4-FFF2-40B4-BE49-F238E27FC236}">
                      <a16:creationId xmlns="" xmlns:a16="http://schemas.microsoft.com/office/drawing/2014/main" id="{D50C82D1-B029-A349-94EC-800A61A74402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>
                <a:xfrm>
                  <a:off x="3213830" y="1282826"/>
                  <a:ext cx="4848501" cy="329556"/>
                </a:xfrm>
                <a:prstGeom prst="rect">
                  <a:avLst/>
                </a:prstGeom>
                <a:noFill/>
              </p:spPr>
              <p:txBody>
                <a:bodyPr vert="horz" lIns="90468" tIns="44442" rIns="90468" bIns="44442" rtlCol="0">
                  <a:noAutofit/>
                </a:bodyPr>
                <a:lstStyle>
                  <a:lvl1pPr marL="342900" indent="-3429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57200" rtl="0" eaLnBrk="1" latinLnBrk="0" hangingPunct="1">
                    <a:spcBef>
                      <a:spcPct val="20000"/>
                    </a:spcBef>
                    <a:buFont typeface="Arial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90000"/>
                    </a:lnSpc>
                    <a:spcBef>
                      <a:spcPct val="40000"/>
                    </a:spcBef>
                    <a:buFont typeface="Arial"/>
                    <a:buNone/>
                  </a:pPr>
                  <a:r>
                    <a:rPr lang="en-US" sz="1800" b="1" dirty="0">
                      <a:solidFill>
                        <a:srgbClr val="0070C0"/>
                      </a:solidFill>
                      <a:latin typeface="Helvetica"/>
                      <a:cs typeface="Helvetica"/>
                    </a:rPr>
                    <a:t>M</a:t>
                  </a:r>
                  <a:r>
                    <a:rPr lang="en-US" sz="1800" b="1" baseline="-25000" dirty="0">
                      <a:solidFill>
                        <a:srgbClr val="0070C0"/>
                      </a:solidFill>
                      <a:latin typeface="Helvetica"/>
                      <a:cs typeface="Helvetica"/>
                    </a:rPr>
                    <a:t>∞</a:t>
                  </a:r>
                  <a:r>
                    <a:rPr lang="en-US" sz="1800" b="1" dirty="0">
                      <a:solidFill>
                        <a:srgbClr val="0070C0"/>
                      </a:solidFill>
                      <a:latin typeface="Helvetica"/>
                      <a:cs typeface="Helvetica"/>
                    </a:rPr>
                    <a:t> = 0.15, </a:t>
                  </a:r>
                  <a14:m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/>
                        </a:rPr>
                        <m:t>𝜶</m:t>
                      </m:r>
                    </m:oMath>
                  </a14:m>
                  <a:r>
                    <a:rPr lang="en-US" sz="1800" b="1" dirty="0">
                      <a:solidFill>
                        <a:srgbClr val="0070C0"/>
                      </a:solidFill>
                      <a:latin typeface="Helvetica"/>
                      <a:cs typeface="Helvetica"/>
                    </a:rPr>
                    <a:t> = 0</a:t>
                  </a:r>
                  <a:r>
                    <a:rPr lang="en-US" sz="1800" b="1" baseline="30000" dirty="0">
                      <a:solidFill>
                        <a:srgbClr val="0070C0"/>
                      </a:solidFill>
                      <a:latin typeface="Helvetica"/>
                      <a:cs typeface="Helvetica"/>
                    </a:rPr>
                    <a:t>°</a:t>
                  </a:r>
                  <a:r>
                    <a:rPr lang="en-US" sz="1800" b="1" dirty="0">
                      <a:solidFill>
                        <a:srgbClr val="0070C0"/>
                      </a:solidFill>
                      <a:latin typeface="Helvetica"/>
                      <a:cs typeface="Helvetica"/>
                    </a:rPr>
                    <a:t>, Re</a:t>
                  </a:r>
                  <a:r>
                    <a:rPr lang="en-US" sz="1800" b="1" baseline="-25000" dirty="0">
                      <a:solidFill>
                        <a:srgbClr val="0070C0"/>
                      </a:solidFill>
                      <a:latin typeface="Helvetica"/>
                      <a:cs typeface="Helvetica"/>
                    </a:rPr>
                    <a:t>c</a:t>
                  </a:r>
                  <a:r>
                    <a:rPr lang="en-US" sz="1800" b="1" dirty="0">
                      <a:solidFill>
                        <a:srgbClr val="0070C0"/>
                      </a:solidFill>
                      <a:latin typeface="Helvetica"/>
                      <a:cs typeface="Helvetica"/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Helvetica"/>
                        </a:rPr>
                        <m:t>𝟔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Helvetica"/>
                        </a:rPr>
                        <m:t>×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Helvetica"/>
                        </a:rPr>
                        <m:t>𝟏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Helvetica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Helvetica"/>
                            </a:rPr>
                            <m:t>𝟎</m:t>
                          </m:r>
                        </m:e>
                        <m:sup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Helvetica"/>
                            </a:rPr>
                            <m:t>𝟔</m:t>
                          </m:r>
                        </m:sup>
                      </m:sSup>
                    </m:oMath>
                  </a14:m>
                  <a:r>
                    <a:rPr lang="en-US" sz="1800" b="1" dirty="0">
                      <a:solidFill>
                        <a:srgbClr val="0070C0"/>
                      </a:solidFill>
                      <a:latin typeface="Helvetica"/>
                      <a:cs typeface="Helvetica"/>
                    </a:rPr>
                    <a:t>, </a:t>
                  </a:r>
                  <a:r>
                    <a:rPr lang="en-US" sz="1800" b="1" dirty="0" err="1" smtClean="0">
                      <a:solidFill>
                        <a:srgbClr val="0070C0"/>
                      </a:solidFill>
                      <a:latin typeface="Helvetica"/>
                      <a:cs typeface="Helvetica"/>
                    </a:rPr>
                    <a:t>T</a:t>
                  </a:r>
                  <a:r>
                    <a:rPr lang="en-US" sz="1800" b="1" baseline="-25000" dirty="0" err="1" smtClean="0">
                      <a:solidFill>
                        <a:srgbClr val="0070C0"/>
                      </a:solidFill>
                      <a:latin typeface="Helvetica"/>
                      <a:cs typeface="Helvetica"/>
                    </a:rPr>
                    <a:t>ref</a:t>
                  </a:r>
                  <a:r>
                    <a:rPr lang="en-US" sz="1800" b="1" dirty="0" smtClean="0">
                      <a:solidFill>
                        <a:srgbClr val="0070C0"/>
                      </a:solidFill>
                      <a:latin typeface="Helvetica"/>
                      <a:cs typeface="Helvetica"/>
                    </a:rPr>
                    <a:t> </a:t>
                  </a:r>
                  <a:r>
                    <a:rPr lang="en-US" sz="1800" b="1" dirty="0">
                      <a:solidFill>
                        <a:srgbClr val="0070C0"/>
                      </a:solidFill>
                      <a:latin typeface="Helvetica"/>
                      <a:cs typeface="Helvetica"/>
                    </a:rPr>
                    <a:t>= 520 </a:t>
                  </a:r>
                  <a:r>
                    <a:rPr lang="en-US" sz="1800" b="1" dirty="0" smtClean="0">
                      <a:solidFill>
                        <a:srgbClr val="0070C0"/>
                      </a:solidFill>
                      <a:latin typeface="Helvetica"/>
                      <a:cs typeface="Helvetica"/>
                    </a:rPr>
                    <a:t>R</a:t>
                  </a:r>
                  <a:endParaRPr lang="en-US" sz="1800" b="1" dirty="0">
                    <a:solidFill>
                      <a:srgbClr val="0070C0"/>
                    </a:solidFill>
                    <a:latin typeface="Helvetica"/>
                    <a:cs typeface="Helvetica"/>
                  </a:endParaRPr>
                </a:p>
              </p:txBody>
            </p:sp>
          </mc:Choice>
          <mc:Fallback xmlns="">
            <p:sp>
              <p:nvSpPr>
                <p:cNvPr id="13" name="Rectangle 3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D50C82D1-B029-A349-94EC-800A61A744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830" y="1282826"/>
                  <a:ext cx="4848501" cy="32955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05" t="-14815" b="-351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4" name="Picture 23" descr="Chart&#10;&#10;Description automatically generated">
              <a:extLst>
                <a:ext uri="{FF2B5EF4-FFF2-40B4-BE49-F238E27FC236}">
                  <a16:creationId xmlns="" xmlns:a16="http://schemas.microsoft.com/office/drawing/2014/main" id="{0B5427B1-F830-4794-A39F-02BD7908E9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" t="45436" r="90668" b="44190"/>
            <a:stretch/>
          </p:blipFill>
          <p:spPr>
            <a:xfrm>
              <a:off x="2348936" y="2971207"/>
              <a:ext cx="365760" cy="36576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="" xmlns:a16="http://schemas.microsoft.com/office/drawing/2014/main" id="{98195E11-3B07-4CCB-ACD4-0DBC8F83C1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0717" t="95536" r="41306" b="-1523"/>
            <a:stretch/>
          </p:blipFill>
          <p:spPr>
            <a:xfrm>
              <a:off x="4200305" y="4605138"/>
              <a:ext cx="274320" cy="182880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4B1D4E3-C4EB-470B-8A99-E48E6856676F}"/>
              </a:ext>
            </a:extLst>
          </p:cNvPr>
          <p:cNvSpPr txBox="1"/>
          <p:nvPr/>
        </p:nvSpPr>
        <p:spPr>
          <a:xfrm>
            <a:off x="457200" y="5154451"/>
            <a:ext cx="882846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FUN3D</a:t>
            </a:r>
            <a:r>
              <a:rPr lang="en-US" sz="1600" dirty="0">
                <a:solidFill>
                  <a:srgbClr val="1E1E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sz="1600" dirty="0" smtClean="0">
                <a:solidFill>
                  <a:srgbClr val="1E1E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– 2</a:t>
            </a:r>
            <a:r>
              <a:rPr lang="en-US" sz="1600" baseline="30000" dirty="0" smtClean="0">
                <a:solidFill>
                  <a:srgbClr val="1E1E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nd</a:t>
            </a:r>
            <a:r>
              <a:rPr lang="en-US" sz="1600" dirty="0" smtClean="0">
                <a:solidFill>
                  <a:srgbClr val="1E1E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order</a:t>
            </a:r>
            <a:r>
              <a:rPr lang="en-US" sz="1600" dirty="0">
                <a:solidFill>
                  <a:srgbClr val="1E1E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finite-volume, unstructured-grid, node-centered </a:t>
            </a:r>
            <a:r>
              <a:rPr lang="en-US" sz="1600" dirty="0" smtClean="0">
                <a:solidFill>
                  <a:srgbClr val="1E1E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NASA’s CFD code</a:t>
            </a:r>
            <a:endParaRPr lang="en-US" sz="1600" dirty="0">
              <a:solidFill>
                <a:srgbClr val="1E1E7D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SANS </a:t>
            </a:r>
            <a:r>
              <a:rPr lang="en-US" sz="16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sz="1600" dirty="0" smtClean="0">
                <a:solidFill>
                  <a:srgbClr val="1E1E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– </a:t>
            </a:r>
            <a:r>
              <a:rPr lang="en-US" sz="1600" dirty="0">
                <a:solidFill>
                  <a:srgbClr val="1E1E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finite-element, adjoint-consistent MIT’s CFD code with polynomials P1, P2, P3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Wolf 	</a:t>
            </a:r>
            <a:r>
              <a:rPr lang="en-US" sz="1600" dirty="0" smtClean="0">
                <a:solidFill>
                  <a:srgbClr val="1E1E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– </a:t>
            </a:r>
            <a:r>
              <a:rPr lang="en-US" sz="1600" dirty="0">
                <a:solidFill>
                  <a:srgbClr val="1E1E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1600" baseline="30000" dirty="0">
                <a:solidFill>
                  <a:srgbClr val="1E1E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nd</a:t>
            </a:r>
            <a:r>
              <a:rPr lang="en-US" sz="1600" dirty="0">
                <a:solidFill>
                  <a:srgbClr val="1E1E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order, finite-volume, unstructured-grid, node-centered </a:t>
            </a:r>
            <a:r>
              <a:rPr lang="en-US" sz="1600" dirty="0" smtClean="0">
                <a:solidFill>
                  <a:srgbClr val="1E1E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INRIA’s </a:t>
            </a:r>
            <a:r>
              <a:rPr lang="en-US" sz="1600" dirty="0">
                <a:solidFill>
                  <a:srgbClr val="1E1E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CFD </a:t>
            </a:r>
            <a:r>
              <a:rPr lang="en-US" sz="1600" dirty="0" smtClean="0">
                <a:solidFill>
                  <a:srgbClr val="1E1E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code</a:t>
            </a:r>
            <a:endParaRPr lang="en-US" sz="160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xmlns="" id="{A3DBA3E5-FBF8-49CC-920E-EBEC5C1FA74C}"/>
              </a:ext>
            </a:extLst>
          </p:cNvPr>
          <p:cNvSpPr txBox="1">
            <a:spLocks noChangeArrowheads="1"/>
          </p:cNvSpPr>
          <p:nvPr/>
        </p:nvSpPr>
        <p:spPr>
          <a:xfrm>
            <a:off x="3871353" y="4847072"/>
            <a:ext cx="2046753" cy="365759"/>
          </a:xfrm>
          <a:prstGeom prst="rect">
            <a:avLst/>
          </a:prstGeom>
          <a:noFill/>
        </p:spPr>
        <p:txBody>
          <a:bodyPr vert="horz" lIns="90468" tIns="44442" rIns="90468" bIns="4444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sz="1800" b="1" dirty="0" smtClean="0">
                <a:solidFill>
                  <a:srgbClr val="1E1E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RANS Solvers</a:t>
            </a:r>
            <a:endParaRPr lang="en-US" sz="1800" b="1" dirty="0">
              <a:solidFill>
                <a:srgbClr val="1E1E7D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66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Drag and Viscous Drag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" y="2426666"/>
            <a:ext cx="4731429" cy="4206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499" y="2445000"/>
            <a:ext cx="4731429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7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in Total and Viscous Drag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" y="2426672"/>
            <a:ext cx="4731429" cy="4206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626" y="2438395"/>
            <a:ext cx="4731429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2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NETV Overview_ver2">
  <a:themeElements>
    <a:clrScheme name="2_NETV Overview_ver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NETV Overview_ver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ETV Overview_ver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V Overview_ver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V Overview_ver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V Overview_ver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V Overview_ver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V Overview_ver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V Overview_ver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NETV Overview_ver2">
  <a:themeElements>
    <a:clrScheme name="2_NETV Overview_ver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NETV Overview_ver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ETV Overview_ver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V Overview_ver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V Overview_ver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V Overview_ver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V Overview_ver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V Overview_ver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V Overview_ver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31904</TotalTime>
  <Words>121</Words>
  <Application>Microsoft Office PowerPoint</Application>
  <PresentationFormat>On-screen Show (4:3)</PresentationFormat>
  <Paragraphs>51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5</vt:i4>
      </vt:variant>
    </vt:vector>
  </HeadingPairs>
  <TitlesOfParts>
    <vt:vector size="19" baseType="lpstr">
      <vt:lpstr>ＭＳ Ｐゴシック</vt:lpstr>
      <vt:lpstr>Arial</vt:lpstr>
      <vt:lpstr>Arial Narrow</vt:lpstr>
      <vt:lpstr>Calibri</vt:lpstr>
      <vt:lpstr>Calibri Light</vt:lpstr>
      <vt:lpstr>Cambria Math</vt:lpstr>
      <vt:lpstr>Helvetica</vt:lpstr>
      <vt:lpstr>Times New Roman</vt:lpstr>
      <vt:lpstr>2_NETV Overview_ver2</vt:lpstr>
      <vt:lpstr>Office Theme</vt:lpstr>
      <vt:lpstr>1_Custom Design</vt:lpstr>
      <vt:lpstr>Custom Design</vt:lpstr>
      <vt:lpstr>2_Custom Design</vt:lpstr>
      <vt:lpstr>3_NETV Overview_ver2</vt:lpstr>
      <vt:lpstr>PowerPoint Presentation</vt:lpstr>
      <vt:lpstr>Joukowski Airfoil (JA)   </vt:lpstr>
      <vt:lpstr>JA: Geometry, Grids, Solvers, Flow and Boundary Conditions</vt:lpstr>
      <vt:lpstr>Total Drag and Viscous Drag</vt:lpstr>
      <vt:lpstr>Error in Total and Viscous Drag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 Diskin</dc:creator>
  <cp:lastModifiedBy>Diskin, Boris</cp:lastModifiedBy>
  <cp:revision>988</cp:revision>
  <dcterms:created xsi:type="dcterms:W3CDTF">2006-08-16T00:00:00Z</dcterms:created>
  <dcterms:modified xsi:type="dcterms:W3CDTF">2023-04-24T00:41:53Z</dcterms:modified>
</cp:coreProperties>
</file>