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59" r:id="rId10"/>
    <p:sldId id="268" r:id="rId11"/>
    <p:sldId id="269" r:id="rId12"/>
    <p:sldId id="270" r:id="rId13"/>
    <p:sldId id="260" r:id="rId14"/>
    <p:sldId id="261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EBB431-A705-427F-9846-205750FD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4176F2-681E-497D-902D-0620672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D016A5-7610-4193-8F26-FC78101C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40ED10-FAB0-4901-BEFD-EBFC6EFF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2608DC-DC46-42C0-8A25-682C197C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0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9D8325-9B8A-411F-BE12-FBD798CE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99D6EE6-AE56-4ECC-A702-1DF2930C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9AE1F3-846E-475A-B927-B2A5433E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11FA2D-1FD8-4979-A688-CD4DA18F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8AA83-F379-46E2-A80F-169B3D38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39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284C36-77CC-4772-8021-BABA032DA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8B2CCEC-1FA1-4897-B618-314910040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0E7E70-022E-4E6A-BD6F-5E7F69A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AC8469-F59D-4016-A21E-9DBAF773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718EDE-633C-4029-A93E-E9FCC33A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00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49E255-65F4-445C-A8DD-A328DD4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D306FBC-7CA9-4CD4-97B8-611A6480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61DD79-A3CA-4C1A-9B44-6505DF3C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0F1345-6D32-4082-9A45-171D1936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CD71DB-BA44-4545-B42B-02D4D61A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3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8C60E-AEDF-4D99-BFA5-7E7A9913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81584BC-FD9A-47BD-9600-7CE299CE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71DB30-5F75-43A7-B842-71EF50B5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C12850-00B5-423D-A205-83D60FA6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4422BE-C60B-49C0-9E0A-3FECD4B6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5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444AB-E018-4B94-A2D4-6CBB815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7CA8B4A-1147-43C0-8B2F-D9745CBD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8F6333F-42B1-42C8-99BA-E0B0E14F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685A647-49FB-4BD7-914E-ECB03EB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AA268D-7BD5-48D8-A6AD-49D5F6B6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3D2552-9945-4559-A49C-B35CAED2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12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5D416-FEC3-46F7-890B-5C3EDF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CFF283A-9D6B-40D4-B950-DB9EFE49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92BE2D3-5E92-41C7-8AE3-439433C1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34EF82D-7D42-45B8-BADA-BFDE4365B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D3C0A2B-0233-481E-956B-1DB4A626D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2648550-50C2-4683-A344-FCB3E5CB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ED18A76-1DFB-4847-927B-37D9A187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D9ADE29-9BF1-4AAF-A9BD-EE69414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46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8434C1-7C3F-4E8E-98B9-B2E5EF0B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FC372B4-A424-4F06-B569-0C4F5D30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01C0DC6-AB17-413D-8446-230AEB1D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1ED692-CA4D-4376-A3BD-7DCAE6B9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5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B526D47-D200-46FC-AE55-F1CF2615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6738D2D-CA98-4122-9DBF-232EDDA7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26A6EC-A6DA-42B1-980F-BA3D682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0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8D0E08-B980-4553-AE07-F201057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DF425E-1861-4D82-8B64-69105587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F0B439B-DFC8-42A4-9DC5-6D5DAE3A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4AA920-BEB7-438B-8C45-F95C0CA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A5EB5CA-105A-4160-9696-CF42CC04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A1ED56-70F5-4542-AD71-79FA58D3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2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9CFF-8BCC-4BCE-AA8B-E694AF35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B305F6C-E618-421D-AD02-4164F053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E14F5483-334C-41E2-B515-E23261EB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CB6F71E-6012-4A68-B062-4DDA3736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677518-D931-45D2-9D8E-76E6A94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55985C-9FBA-47DC-8252-420F811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82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96487BA-5E14-41C3-AB15-45C2D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7D72CE0-B18C-4853-A347-857A5C50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0DEF0D-B6D2-46C4-9C7A-961EAFDC2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84DF-EDE0-42D0-934C-72654E813148}" type="datetimeFigureOut">
              <a:rPr lang="cs-CZ" smtClean="0"/>
              <a:t>17.09.2021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AC503F-8154-4ECE-9476-07DE7A36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D7CF18-F054-4A83-AAA9-9BB223862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B58B-CBEB-4647-B651-EE48D6341F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5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27B30-1E3D-40E5-9E64-2EAC3AFE8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cs-CZ" dirty="0"/>
              <a:t> Nejmenších Čtverců (MNČ)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1233E6-5556-4642-8D2A-5DD7D70B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Odovzení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273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C0B8F-C3E7-4252-9929-A2831728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1300" dirty="0"/>
                  <a:t>Pokud </a:t>
                </a:r>
                <a:r>
                  <a:rPr lang="en-US" sz="1300" dirty="0" err="1"/>
                  <a:t>nebudeme</a:t>
                </a:r>
                <a:r>
                  <a:rPr lang="en-US" sz="1300" dirty="0"/>
                  <a:t> </a:t>
                </a:r>
                <a:r>
                  <a:rPr lang="en-US" sz="1300" dirty="0" err="1"/>
                  <a:t>uva</a:t>
                </a:r>
                <a:r>
                  <a:rPr lang="cs-CZ" sz="1300" dirty="0"/>
                  <a:t>ž</a:t>
                </a:r>
                <a:r>
                  <a:rPr lang="en-US" sz="1300" dirty="0" err="1"/>
                  <a:t>ovat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jen</a:t>
                </a:r>
                <a:r>
                  <a:rPr lang="en-US" sz="1300" dirty="0"/>
                  <a:t> a </a:t>
                </a:r>
                <a:r>
                  <a:rPr lang="en-US" sz="1300" dirty="0" err="1"/>
                  <a:t>pouze</a:t>
                </a:r>
                <a:r>
                  <a:rPr lang="en-US" sz="1300" dirty="0"/>
                  <a:t> </a:t>
                </a:r>
                <a:r>
                  <a:rPr lang="cs-CZ" sz="1300" dirty="0"/>
                  <a:t> jedinou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300" dirty="0"/>
                  <a:t>-tou změřenou hodnotu, ale budeme uvažovat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300" dirty="0"/>
                  <a:t> měření, pak se kompaktní forma změní na: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3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00" dirty="0"/>
              </a:p>
              <a:p>
                <a:r>
                  <a:rPr lang="en-US" sz="1300" dirty="0" err="1"/>
                  <a:t>Kde</a:t>
                </a:r>
                <a:r>
                  <a:rPr lang="en-US" sz="1300" dirty="0"/>
                  <a:t> pro </a:t>
                </a:r>
                <a:r>
                  <a:rPr lang="en-US" sz="1300" dirty="0" err="1"/>
                  <a:t>jednotliv</a:t>
                </a:r>
                <a:r>
                  <a:rPr lang="cs-CZ" sz="1300" dirty="0"/>
                  <a:t>é veličiny platí: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1300" b="0" dirty="0"/>
              </a:p>
              <a:p>
                <a:endParaRPr lang="cs-CZ" sz="1300" dirty="0"/>
              </a:p>
              <a:p>
                <a:r>
                  <a:rPr lang="en-US" sz="13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cs-CZ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300" dirty="0">
                  <a:solidFill>
                    <a:schemeClr val="bg1"/>
                  </a:solidFill>
                </a:endParaRPr>
              </a:p>
              <a:p>
                <a:endParaRPr lang="en-US" sz="1300" dirty="0">
                  <a:solidFill>
                    <a:schemeClr val="bg1"/>
                  </a:solidFill>
                </a:endParaRPr>
              </a:p>
              <a:p>
                <a:endParaRPr lang="en-US" sz="1300" dirty="0">
                  <a:solidFill>
                    <a:schemeClr val="bg1"/>
                  </a:solidFill>
                </a:endParaRPr>
              </a:p>
              <a:p>
                <a:r>
                  <a:rPr lang="cs-CZ" sz="13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300" dirty="0">
                    <a:solidFill>
                      <a:schemeClr val="bg1"/>
                    </a:solidFill>
                  </a:rPr>
                  <a:t>- zůstává nezměněn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47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C0B8F-C3E7-4252-9929-A2831728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1300" dirty="0"/>
                  <a:t>Pokud </a:t>
                </a:r>
                <a:r>
                  <a:rPr lang="en-US" sz="1300" dirty="0" err="1"/>
                  <a:t>nebudeme</a:t>
                </a:r>
                <a:r>
                  <a:rPr lang="en-US" sz="1300" dirty="0"/>
                  <a:t> </a:t>
                </a:r>
                <a:r>
                  <a:rPr lang="en-US" sz="1300" dirty="0" err="1"/>
                  <a:t>uva</a:t>
                </a:r>
                <a:r>
                  <a:rPr lang="cs-CZ" sz="1300" dirty="0"/>
                  <a:t>ž</a:t>
                </a:r>
                <a:r>
                  <a:rPr lang="en-US" sz="1300" dirty="0" err="1"/>
                  <a:t>ovat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jen</a:t>
                </a:r>
                <a:r>
                  <a:rPr lang="en-US" sz="1300" dirty="0"/>
                  <a:t> a </a:t>
                </a:r>
                <a:r>
                  <a:rPr lang="en-US" sz="1300" dirty="0" err="1"/>
                  <a:t>pouze</a:t>
                </a:r>
                <a:r>
                  <a:rPr lang="en-US" sz="1300" dirty="0"/>
                  <a:t> </a:t>
                </a:r>
                <a:r>
                  <a:rPr lang="cs-CZ" sz="1300" dirty="0"/>
                  <a:t> jedinou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300" dirty="0"/>
                  <a:t>-tou změřenou hodnotu, ale budeme uvažovat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300" dirty="0"/>
                  <a:t> měření, pak se kompaktní forma změní na: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3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00" dirty="0"/>
              </a:p>
              <a:p>
                <a:r>
                  <a:rPr lang="en-US" sz="1300" dirty="0" err="1"/>
                  <a:t>Kde</a:t>
                </a:r>
                <a:r>
                  <a:rPr lang="en-US" sz="1300" dirty="0"/>
                  <a:t> pro </a:t>
                </a:r>
                <a:r>
                  <a:rPr lang="en-US" sz="1300" dirty="0" err="1"/>
                  <a:t>jednotliv</a:t>
                </a:r>
                <a:r>
                  <a:rPr lang="cs-CZ" sz="1300" dirty="0"/>
                  <a:t>é veličiny platí: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1300" b="0" dirty="0"/>
              </a:p>
              <a:p>
                <a:endParaRPr lang="cs-CZ" sz="1300" dirty="0"/>
              </a:p>
              <a:p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cs-CZ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300" dirty="0"/>
              </a:p>
              <a:p>
                <a:endParaRPr lang="en-US" sz="1300" dirty="0"/>
              </a:p>
              <a:p>
                <a:endParaRPr lang="en-US" sz="1300" dirty="0"/>
              </a:p>
              <a:p>
                <a:r>
                  <a:rPr lang="cs-CZ" sz="13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300" dirty="0">
                    <a:solidFill>
                      <a:schemeClr val="bg1"/>
                    </a:solidFill>
                  </a:rPr>
                  <a:t>- zůstává nezměněn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9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C0B8F-C3E7-4252-9929-A2831728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1300" dirty="0"/>
                  <a:t>Pokud </a:t>
                </a:r>
                <a:r>
                  <a:rPr lang="en-US" sz="1300" dirty="0" err="1"/>
                  <a:t>nebudeme</a:t>
                </a:r>
                <a:r>
                  <a:rPr lang="en-US" sz="1300" dirty="0"/>
                  <a:t> </a:t>
                </a:r>
                <a:r>
                  <a:rPr lang="en-US" sz="1300" dirty="0" err="1"/>
                  <a:t>uva</a:t>
                </a:r>
                <a:r>
                  <a:rPr lang="cs-CZ" sz="1300" dirty="0"/>
                  <a:t>ž</a:t>
                </a:r>
                <a:r>
                  <a:rPr lang="en-US" sz="1300" dirty="0" err="1"/>
                  <a:t>ovat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jen</a:t>
                </a:r>
                <a:r>
                  <a:rPr lang="en-US" sz="1300" dirty="0"/>
                  <a:t> a </a:t>
                </a:r>
                <a:r>
                  <a:rPr lang="en-US" sz="1300" dirty="0" err="1"/>
                  <a:t>pouze</a:t>
                </a:r>
                <a:r>
                  <a:rPr lang="en-US" sz="1300" dirty="0"/>
                  <a:t> </a:t>
                </a:r>
                <a:r>
                  <a:rPr lang="cs-CZ" sz="1300" dirty="0"/>
                  <a:t> jedinou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300" dirty="0"/>
                  <a:t>-tou změřenou hodnotu, ale budeme uvažovat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300" dirty="0"/>
                  <a:t> měření, pak se kompaktní forma změní na: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3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00" dirty="0"/>
              </a:p>
              <a:p>
                <a:r>
                  <a:rPr lang="en-US" sz="1300" dirty="0" err="1"/>
                  <a:t>Kde</a:t>
                </a:r>
                <a:r>
                  <a:rPr lang="en-US" sz="1300" dirty="0"/>
                  <a:t> pro </a:t>
                </a:r>
                <a:r>
                  <a:rPr lang="en-US" sz="1300" dirty="0" err="1"/>
                  <a:t>jednotliv</a:t>
                </a:r>
                <a:r>
                  <a:rPr lang="cs-CZ" sz="1300" dirty="0"/>
                  <a:t>é veličiny platí: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1300" b="0" dirty="0"/>
              </a:p>
              <a:p>
                <a:endParaRPr lang="cs-CZ" sz="1300" dirty="0"/>
              </a:p>
              <a:p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cs-CZ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cs-CZ" sz="13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cs-CZ" sz="13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300" dirty="0"/>
              </a:p>
              <a:p>
                <a:endParaRPr lang="en-US" sz="1300" dirty="0"/>
              </a:p>
              <a:p>
                <a:endParaRPr lang="en-US" sz="1300" dirty="0"/>
              </a:p>
              <a:p>
                <a:r>
                  <a:rPr lang="cs-CZ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300" dirty="0"/>
                  <a:t>- zůstává nezměněn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FC66A-3D94-4F6D-A1DC-9EE0544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2E2E6D4-1BA3-481C-A123-8C4F3444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1400" dirty="0"/>
              <a:t>Snažíme se navrhnout mechanismus, který mění parametry modelu tak, že se minimalizuje odchylka modelu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825DE0-7586-4E38-B46B-72A35570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F526BC8A-E9C6-4245-BBD9-02E777D89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91993"/>
              </p:ext>
            </p:extLst>
          </p:nvPr>
        </p:nvGraphicFramePr>
        <p:xfrm>
          <a:off x="3126153" y="2532184"/>
          <a:ext cx="45815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69645" imgH="2649789" progId="Visio.Drawing.11">
                  <p:embed/>
                </p:oleObj>
              </mc:Choice>
              <mc:Fallback>
                <p:oleObj name="Visio" r:id="rId2" imgW="5169645" imgH="26497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153" y="2532184"/>
                        <a:ext cx="45815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2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FA6F9-725B-417D-B6A6-97480037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400" dirty="0"/>
                  <a:t>Zavedeme si odchylku modelu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r>
                  <a:rPr lang="cs-CZ" sz="1400" dirty="0">
                    <a:solidFill>
                      <a:schemeClr val="bg1"/>
                    </a:solidFill>
                  </a:rPr>
                  <a:t>Jako kriteriální funkci zvolíme kvadratickou formu (vektorová podoba):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kde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Po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dosa</a:t>
                </a:r>
                <a:r>
                  <a:rPr lang="cs-CZ" sz="1400" dirty="0" err="1">
                    <a:solidFill>
                      <a:schemeClr val="bg1"/>
                    </a:solidFill>
                  </a:rPr>
                  <a:t>zení</a:t>
                </a:r>
                <a:r>
                  <a:rPr lang="cs-CZ" sz="1400" dirty="0">
                    <a:solidFill>
                      <a:schemeClr val="bg1"/>
                    </a:solidFill>
                  </a:rPr>
                  <a:t> za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z kompaktnější vektorové podoby pro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měření dostaneme: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cs-CZ" sz="1400" dirty="0">
                    <a:solidFill>
                      <a:schemeClr val="bg1"/>
                    </a:solidFill>
                  </a:rPr>
                  <a:t>Teď budeme hledat minimum této funkce (Budeme derivovat podle vektoru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). K tomu je potřeba znát vzorečky pro derivace maticových a vektorových funkcí podle vektoru: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pouze</a:t>
                </a:r>
                <a:r>
                  <a:rPr lang="en-US" sz="1400" dirty="0">
                    <a:solidFill>
                      <a:schemeClr val="bg1"/>
                    </a:solidFill>
                  </a:rPr>
                  <a:t> pro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symetrickou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matici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cs-CZ" sz="1400" dirty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sloupcov</a:t>
                </a:r>
                <a:r>
                  <a:rPr lang="cs-CZ" sz="1400" dirty="0">
                    <a:solidFill>
                      <a:schemeClr val="bg1"/>
                    </a:solidFill>
                  </a:rPr>
                  <a:t>ý vektor, </a:t>
                </a:r>
                <a14:m>
                  <m:oMath xmlns:m="http://schemas.openxmlformats.org/officeDocument/2006/math">
                    <m:r>
                      <a:rPr lang="cs-CZ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- čtvercová matice </a:t>
                </a:r>
                <a:endParaRPr lang="en-US" sz="1400" b="1" dirty="0">
                  <a:solidFill>
                    <a:schemeClr val="bg1"/>
                  </a:solidFill>
                </a:endParaRPr>
              </a:p>
              <a:p>
                <a:endParaRPr lang="en-US" sz="1400" b="1" dirty="0"/>
              </a:p>
              <a:p>
                <a:endParaRPr lang="en-US" sz="1400" dirty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FA6F9-725B-417D-B6A6-97480037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400" dirty="0"/>
                  <a:t>Zavedeme si odchylku modelu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r>
                  <a:rPr lang="cs-CZ" sz="1400" dirty="0"/>
                  <a:t>Jako kriteriální funkci zvolíme kvadratickou formu (vektorová podoba):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/>
                  <a:t>, </a:t>
                </a:r>
                <a:r>
                  <a:rPr lang="en-US" sz="1400" dirty="0" err="1"/>
                  <a:t>kde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Po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dosa</a:t>
                </a:r>
                <a:r>
                  <a:rPr lang="cs-CZ" sz="1400" dirty="0" err="1">
                    <a:solidFill>
                      <a:schemeClr val="bg1"/>
                    </a:solidFill>
                  </a:rPr>
                  <a:t>zení</a:t>
                </a:r>
                <a:r>
                  <a:rPr lang="cs-CZ" sz="1400" dirty="0">
                    <a:solidFill>
                      <a:schemeClr val="bg1"/>
                    </a:solidFill>
                  </a:rPr>
                  <a:t> za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z kompaktnější vektorové podoby pro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měření dostaneme: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cs-CZ" sz="1400" dirty="0">
                    <a:solidFill>
                      <a:schemeClr val="bg1"/>
                    </a:solidFill>
                  </a:rPr>
                  <a:t>Teď budeme hledat minimum této funkce (Budeme derivovat podle vektoru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). K tomu je potřeba znát vzorečky pro derivace maticových a vektorových funkcí podle vektoru: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pouze</a:t>
                </a:r>
                <a:r>
                  <a:rPr lang="en-US" sz="1400" dirty="0">
                    <a:solidFill>
                      <a:schemeClr val="bg1"/>
                    </a:solidFill>
                  </a:rPr>
                  <a:t> pro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symetrickou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matici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cs-CZ" sz="1400" dirty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sloupcov</a:t>
                </a:r>
                <a:r>
                  <a:rPr lang="cs-CZ" sz="1400" dirty="0">
                    <a:solidFill>
                      <a:schemeClr val="bg1"/>
                    </a:solidFill>
                  </a:rPr>
                  <a:t>ý vektor, </a:t>
                </a:r>
                <a14:m>
                  <m:oMath xmlns:m="http://schemas.openxmlformats.org/officeDocument/2006/math">
                    <m:r>
                      <a:rPr lang="cs-CZ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- čtvercová matice </a:t>
                </a:r>
                <a:endParaRPr lang="en-US" sz="1400" b="1" dirty="0">
                  <a:solidFill>
                    <a:schemeClr val="bg1"/>
                  </a:solidFill>
                </a:endParaRPr>
              </a:p>
              <a:p>
                <a:endParaRPr lang="en-US" sz="1400" b="1" dirty="0"/>
              </a:p>
              <a:p>
                <a:endParaRPr lang="en-US" sz="1400" dirty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0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FA6F9-725B-417D-B6A6-97480037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400" dirty="0"/>
                  <a:t>Zavedeme si odchylku modelu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r>
                  <a:rPr lang="cs-CZ" sz="1400" dirty="0"/>
                  <a:t>Jako kriteriální funkci zvolíme kvadratickou formu (vektorová podoba):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/>
                  <a:t>, </a:t>
                </a:r>
                <a:r>
                  <a:rPr lang="en-US" sz="1400" dirty="0" err="1"/>
                  <a:t>kde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/>
                  <a:t>Po </a:t>
                </a:r>
                <a:r>
                  <a:rPr lang="en-US" sz="1400" dirty="0" err="1"/>
                  <a:t>dosa</a:t>
                </a:r>
                <a:r>
                  <a:rPr lang="cs-CZ" sz="1400" dirty="0" err="1"/>
                  <a:t>zení</a:t>
                </a:r>
                <a:r>
                  <a:rPr lang="cs-CZ" sz="1400" dirty="0"/>
                  <a:t> za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cs-CZ" sz="1400" dirty="0"/>
                  <a:t> z kompaktnější vektorové podoby pro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400" dirty="0"/>
                  <a:t> měření dostaneme: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r>
                  <a:rPr lang="cs-CZ" sz="1400" dirty="0">
                    <a:solidFill>
                      <a:schemeClr val="bg1"/>
                    </a:solidFill>
                  </a:rPr>
                  <a:t>Teď budeme hledat minimum této funkce (Budeme derivovat podle vektoru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). K tomu je potřeba znát vzorečky pro derivace maticových a vektorových funkcí podle vektoru: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pouze</a:t>
                </a:r>
                <a:r>
                  <a:rPr lang="en-US" sz="1400" dirty="0">
                    <a:solidFill>
                      <a:schemeClr val="bg1"/>
                    </a:solidFill>
                  </a:rPr>
                  <a:t> pro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symetrickou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matici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cs-CZ" sz="1400" dirty="0">
                    <a:solidFill>
                      <a:schemeClr val="bg1"/>
                    </a:solidFill>
                  </a:rPr>
                  <a:t>-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sloupcov</a:t>
                </a:r>
                <a:r>
                  <a:rPr lang="cs-CZ" sz="1400" dirty="0">
                    <a:solidFill>
                      <a:schemeClr val="bg1"/>
                    </a:solidFill>
                  </a:rPr>
                  <a:t>ý vektor, </a:t>
                </a:r>
                <a14:m>
                  <m:oMath xmlns:m="http://schemas.openxmlformats.org/officeDocument/2006/math">
                    <m:r>
                      <a:rPr lang="cs-CZ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- čtvercová matice </a:t>
                </a:r>
                <a:endParaRPr lang="en-US" sz="1400" b="1" dirty="0">
                  <a:solidFill>
                    <a:schemeClr val="bg1"/>
                  </a:solidFill>
                </a:endParaRPr>
              </a:p>
              <a:p>
                <a:endParaRPr lang="en-US" sz="1400" b="1" dirty="0"/>
              </a:p>
              <a:p>
                <a:endParaRPr lang="en-US" sz="1400" dirty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7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FA6F9-725B-417D-B6A6-97480037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400" dirty="0"/>
                  <a:t>Zavedeme si odchylku modelu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r>
                  <a:rPr lang="cs-CZ" sz="1400" dirty="0"/>
                  <a:t>Jako kriteriální funkci zvolíme kvadratickou formu (vektorová podoba):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/>
                  <a:t>, </a:t>
                </a:r>
                <a:r>
                  <a:rPr lang="en-US" sz="1400" dirty="0" err="1"/>
                  <a:t>kde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/>
                  <a:t>Po </a:t>
                </a:r>
                <a:r>
                  <a:rPr lang="en-US" sz="1400" dirty="0" err="1"/>
                  <a:t>dosa</a:t>
                </a:r>
                <a:r>
                  <a:rPr lang="cs-CZ" sz="1400" dirty="0" err="1"/>
                  <a:t>zení</a:t>
                </a:r>
                <a:r>
                  <a:rPr lang="cs-CZ" sz="1400" dirty="0"/>
                  <a:t> za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cs-CZ" sz="1400" dirty="0"/>
                  <a:t> z kompaktnější vektorové podoby pro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400" dirty="0"/>
                  <a:t> měření dostaneme: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r>
                  <a:rPr lang="cs-CZ" sz="1400" dirty="0"/>
                  <a:t>Teď budeme hledat minimum této funkce (Budeme derivovat podle vektoru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400" dirty="0"/>
                  <a:t>). K tomu je potřeba znát vzorečky pro derivace maticových a vektorových funkcí podle vektoru: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4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 err="1"/>
                  <a:t>pouze</a:t>
                </a:r>
                <a:r>
                  <a:rPr lang="en-US" sz="1400" dirty="0"/>
                  <a:t> pro </a:t>
                </a:r>
                <a:r>
                  <a:rPr lang="en-US" sz="1400" dirty="0" err="1"/>
                  <a:t>symetrickou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matici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cs-CZ" sz="1400" dirty="0"/>
                  <a:t>-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sloupcov</a:t>
                </a:r>
                <a:r>
                  <a:rPr lang="cs-CZ" sz="1400" dirty="0"/>
                  <a:t>ý vektor, </a:t>
                </a:r>
                <a14:m>
                  <m:oMath xmlns:m="http://schemas.openxmlformats.org/officeDocument/2006/math">
                    <m:r>
                      <a:rPr lang="cs-CZ" sz="1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sz="1400" dirty="0"/>
                  <a:t>- čtvercová matice </a:t>
                </a:r>
                <a:endParaRPr lang="en-US" sz="1400" b="1" dirty="0"/>
              </a:p>
              <a:p>
                <a:endParaRPr lang="en-US" sz="1400" b="1" dirty="0"/>
              </a:p>
              <a:p>
                <a:endParaRPr lang="en-US" sz="1400" dirty="0"/>
              </a:p>
              <a:p>
                <a:endParaRPr lang="en-US" sz="1400" b="1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ECB4609-E1F5-472F-A5C4-270D34AE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0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Roznásobíme: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solidFill>
                      <a:schemeClr val="bg1"/>
                    </a:solidFill>
                  </a:rPr>
                  <a:t>derivujeme</a:t>
                </a:r>
                <a:r>
                  <a:rPr lang="en-US" sz="14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Postavíme rovno k nule: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pouze</a:t>
                </a:r>
                <a:r>
                  <a:rPr lang="en-US" dirty="0">
                    <a:solidFill>
                      <a:schemeClr val="bg1"/>
                    </a:solidFill>
                  </a:rPr>
                  <a:t> pro </a:t>
                </a:r>
                <a:r>
                  <a:rPr lang="en-US" dirty="0" err="1">
                    <a:solidFill>
                      <a:schemeClr val="bg1"/>
                    </a:solidFill>
                  </a:rPr>
                  <a:t>symetrickou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matici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cs-CZ" dirty="0">
                    <a:solidFill>
                      <a:schemeClr val="bg1"/>
                    </a:solidFill>
                  </a:rPr>
                  <a:t>-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sloupcov</a:t>
                </a:r>
                <a:r>
                  <a:rPr lang="cs-CZ" dirty="0">
                    <a:solidFill>
                      <a:schemeClr val="bg1"/>
                    </a:solidFill>
                  </a:rPr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- čtvercová matice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endParaRPr lang="cs-C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51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derivujeme: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Postavíme rovno k nule: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pouze</a:t>
                </a:r>
                <a:r>
                  <a:rPr lang="en-US" dirty="0">
                    <a:solidFill>
                      <a:schemeClr val="tx1"/>
                    </a:solidFill>
                  </a:rPr>
                  <a:t> pro </a:t>
                </a:r>
                <a:r>
                  <a:rPr lang="en-US" dirty="0" err="1">
                    <a:solidFill>
                      <a:schemeClr val="tx1"/>
                    </a:solidFill>
                  </a:rPr>
                  <a:t>symetrickou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matici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-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sloupcov</a:t>
                </a:r>
                <a:r>
                  <a:rPr lang="cs-CZ" dirty="0">
                    <a:solidFill>
                      <a:schemeClr val="tx1"/>
                    </a:solidFill>
                  </a:rPr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- čtvercová matice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92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A65E0B-67F4-4C73-BCEA-65FFF6AC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D028E1D0-EE07-4290-8BD6-5FC5CE19C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400" dirty="0"/>
                  <a:t>Uvažujeme následující systém:</a:t>
                </a:r>
                <a:endParaRPr lang="en-US" sz="1400" dirty="0"/>
              </a:p>
              <a:p>
                <a:endParaRPr lang="cs-CZ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cs-CZ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cs-CZ" sz="1400" dirty="0"/>
              </a:p>
              <a:p>
                <a:pPr marL="0" indent="0">
                  <a:buNone/>
                </a:pP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D028E1D0-EE07-4290-8BD6-5FC5CE19C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0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derivujeme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Postavíme rovno k nule: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pouze</a:t>
                </a:r>
                <a:r>
                  <a:rPr lang="en-US" dirty="0"/>
                  <a:t> pro </a:t>
                </a:r>
                <a:r>
                  <a:rPr lang="en-US" dirty="0" err="1"/>
                  <a:t>symetrickou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cs-CZ" dirty="0"/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sloupcov</a:t>
                </a:r>
                <a:r>
                  <a:rPr lang="cs-CZ" dirty="0"/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/>
                  <a:t>- čtvercová matice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3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derivujeme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Postavíme rovno k nule: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pouze</a:t>
                </a:r>
                <a:r>
                  <a:rPr lang="en-US" dirty="0"/>
                  <a:t> pro </a:t>
                </a:r>
                <a:r>
                  <a:rPr lang="en-US" dirty="0" err="1"/>
                  <a:t>symetrickou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cs-CZ" dirty="0"/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sloupcov</a:t>
                </a:r>
                <a:r>
                  <a:rPr lang="cs-CZ" dirty="0"/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/>
                  <a:t>- čtvercová matice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9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derivujeme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Postavíme rovno k nule: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/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pouze</a:t>
                </a:r>
                <a:r>
                  <a:rPr lang="en-US" dirty="0"/>
                  <a:t> pro </a:t>
                </a:r>
                <a:r>
                  <a:rPr lang="en-US" dirty="0" err="1"/>
                  <a:t>symetrickou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cs-CZ" dirty="0"/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sloupcov</a:t>
                </a:r>
                <a:r>
                  <a:rPr lang="cs-CZ" dirty="0"/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/>
                  <a:t>- čtvercová matice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5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derivujeme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Postavíme rovno k nule: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sz="14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MUS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ME DODR</a:t>
                </a:r>
                <a:r>
                  <a:rPr lang="cs-CZ" sz="1400" dirty="0">
                    <a:solidFill>
                      <a:schemeClr val="bg1"/>
                    </a:solidFill>
                  </a:rPr>
                  <a:t>Ž</a:t>
                </a:r>
                <a:r>
                  <a:rPr lang="en-US" sz="1400" dirty="0">
                    <a:solidFill>
                      <a:schemeClr val="bg1"/>
                    </a:solidFill>
                  </a:rPr>
                  <a:t>OVAT PO</a:t>
                </a:r>
                <a:r>
                  <a:rPr lang="cs-CZ" sz="1400" dirty="0">
                    <a:solidFill>
                      <a:schemeClr val="bg1"/>
                    </a:solidFill>
                  </a:rPr>
                  <a:t>Ř</a:t>
                </a:r>
                <a:r>
                  <a:rPr lang="en-US" sz="1400" dirty="0">
                    <a:solidFill>
                      <a:schemeClr val="bg1"/>
                    </a:solidFill>
                  </a:rPr>
                  <a:t>AD</a:t>
                </a:r>
                <a:r>
                  <a:rPr lang="cs-CZ" sz="1400" dirty="0">
                    <a:solidFill>
                      <a:schemeClr val="bg1"/>
                    </a:solidFill>
                  </a:rPr>
                  <a:t>Í</a:t>
                </a:r>
                <a:r>
                  <a:rPr lang="en-US" sz="1400" dirty="0">
                    <a:solidFill>
                      <a:schemeClr val="bg1"/>
                    </a:solidFill>
                  </a:rPr>
                  <a:t> N</a:t>
                </a:r>
                <a:r>
                  <a:rPr lang="cs-CZ" sz="1400" dirty="0">
                    <a:solidFill>
                      <a:schemeClr val="bg1"/>
                    </a:solidFill>
                  </a:rPr>
                  <a:t>Á</a:t>
                </a:r>
                <a:r>
                  <a:rPr lang="en-US" sz="1400" dirty="0">
                    <a:solidFill>
                      <a:schemeClr val="bg1"/>
                    </a:solidFill>
                  </a:rPr>
                  <a:t>SOBEN</a:t>
                </a:r>
                <a:r>
                  <a:rPr lang="cs-CZ" sz="1400" dirty="0">
                    <a:solidFill>
                      <a:schemeClr val="bg1"/>
                    </a:solidFill>
                  </a:rPr>
                  <a:t>Í </a:t>
                </a:r>
                <a:r>
                  <a:rPr lang="en-US" sz="1400" dirty="0">
                    <a:solidFill>
                      <a:schemeClr val="bg1"/>
                    </a:solidFill>
                  </a:rPr>
                  <a:t>!!!!!</a:t>
                </a:r>
                <a:endParaRPr lang="cs-C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pouze</a:t>
                </a:r>
                <a:r>
                  <a:rPr lang="en-US" dirty="0"/>
                  <a:t> pro </a:t>
                </a:r>
                <a:r>
                  <a:rPr lang="en-US" dirty="0" err="1"/>
                  <a:t>symetrickou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cs-CZ" dirty="0"/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sloupcov</a:t>
                </a:r>
                <a:r>
                  <a:rPr lang="cs-CZ" dirty="0"/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/>
                  <a:t>- čtvercová matice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8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77F38-2DC6-431C-A6A1-994D034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Odvoze</a:t>
            </a:r>
            <a:r>
              <a:rPr lang="cs-CZ" dirty="0"/>
              <a:t>ní MNČ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cs-CZ" sz="1400" dirty="0"/>
                  <a:t>Máme funkci: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Roznásobíme: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derivujeme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Postavíme rovno k nule: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cs-CZ" sz="1400" dirty="0"/>
              </a:p>
              <a:p>
                <a:pPr marL="0" indent="0">
                  <a:buNone/>
                </a:pP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cs-CZ" sz="1400" b="0" dirty="0"/>
              </a:p>
              <a:p>
                <a:pPr marL="0" indent="0">
                  <a:buNone/>
                </a:pPr>
                <a:r>
                  <a:rPr lang="en-US" sz="1400" dirty="0"/>
                  <a:t>MUS</a:t>
                </a:r>
                <a:r>
                  <a:rPr lang="cs-CZ" sz="1400" dirty="0"/>
                  <a:t>Í</a:t>
                </a:r>
                <a:r>
                  <a:rPr lang="en-US" sz="1400" dirty="0"/>
                  <a:t>ME DODR</a:t>
                </a:r>
                <a:r>
                  <a:rPr lang="cs-CZ" sz="1400" dirty="0"/>
                  <a:t>Ž</a:t>
                </a:r>
                <a:r>
                  <a:rPr lang="en-US" sz="1400" dirty="0"/>
                  <a:t>OVAT PO</a:t>
                </a:r>
                <a:r>
                  <a:rPr lang="cs-CZ" sz="1400" dirty="0"/>
                  <a:t>Ř</a:t>
                </a:r>
                <a:r>
                  <a:rPr lang="en-US" sz="1400" dirty="0"/>
                  <a:t>AD</a:t>
                </a:r>
                <a:r>
                  <a:rPr lang="cs-CZ" sz="1400" dirty="0"/>
                  <a:t>Í</a:t>
                </a:r>
                <a:r>
                  <a:rPr lang="en-US" sz="1400" dirty="0"/>
                  <a:t> N</a:t>
                </a:r>
                <a:r>
                  <a:rPr lang="cs-CZ" sz="1400" dirty="0"/>
                  <a:t>Á</a:t>
                </a:r>
                <a:r>
                  <a:rPr lang="en-US" sz="1400" dirty="0"/>
                  <a:t>SOBEN</a:t>
                </a:r>
                <a:r>
                  <a:rPr lang="cs-CZ" sz="1400" dirty="0"/>
                  <a:t>Í </a:t>
                </a:r>
                <a:r>
                  <a:rPr lang="en-US" sz="1400" dirty="0"/>
                  <a:t>!!!!!</a:t>
                </a:r>
                <a:endParaRPr lang="cs-CZ" sz="1400" dirty="0"/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CB6B88C7-DB74-4CF3-AF5F-DE6E3788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/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pouze</a:t>
                </a:r>
                <a:r>
                  <a:rPr lang="en-US" dirty="0"/>
                  <a:t> pro </a:t>
                </a:r>
                <a:r>
                  <a:rPr lang="en-US" dirty="0" err="1"/>
                  <a:t>symetrickou</a:t>
                </a:r>
                <a:r>
                  <a:rPr lang="en-US" dirty="0"/>
                  <a:t> </a:t>
                </a:r>
                <a:r>
                  <a:rPr lang="en-US" dirty="0" err="1"/>
                  <a:t>matici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cs-CZ" dirty="0"/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sloupcov</a:t>
                </a:r>
                <a:r>
                  <a:rPr lang="cs-CZ" dirty="0"/>
                  <a:t>ý vektor,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cs-CZ" dirty="0"/>
                  <a:t>- čtvercová matice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9880924-6958-43D1-84D1-1F874B58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2814221"/>
                <a:ext cx="4270159" cy="3472104"/>
              </a:xfrm>
              <a:prstGeom prst="rect">
                <a:avLst/>
              </a:prstGeom>
              <a:blipFill>
                <a:blip r:embed="rId3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77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:a16="http://schemas.microsoft.com/office/drawing/2014/main" id="{BAB39982-0666-436C-8FB5-9852B303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obsah 2">
                <a:extLst>
                  <a:ext uri="{FF2B5EF4-FFF2-40B4-BE49-F238E27FC236}">
                    <a16:creationId xmlns:a16="http://schemas.microsoft.com/office/drawing/2014/main" id="{7D72C901-56A4-44F6-B23F-3ED113369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cs-CZ" sz="1400" dirty="0"/>
                  <a:t>Uvažujeme následující systém:</a:t>
                </a:r>
                <a:endParaRPr lang="en-US" sz="1400" dirty="0"/>
              </a:p>
              <a:p>
                <a:endParaRPr lang="cs-CZ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cs-CZ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cs-CZ" sz="1400" dirty="0"/>
              </a:p>
              <a:p>
                <a:r>
                  <a:rPr lang="cs-CZ" sz="1400" dirty="0"/>
                  <a:t>Roznásobíme strany: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p>
                          </m:s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9" name="Zástupný symbol pro obsah 2">
                <a:extLst>
                  <a:ext uri="{FF2B5EF4-FFF2-40B4-BE49-F238E27FC236}">
                    <a16:creationId xmlns:a16="http://schemas.microsoft.com/office/drawing/2014/main" id="{7D72C901-56A4-44F6-B23F-3ED113369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94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4F8C7CD-60D0-46DB-8D80-9FD2B35D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symbol pro obsah 2">
                <a:extLst>
                  <a:ext uri="{FF2B5EF4-FFF2-40B4-BE49-F238E27FC236}">
                    <a16:creationId xmlns:a16="http://schemas.microsoft.com/office/drawing/2014/main" id="{74EAB0C4-A49E-45A1-AF08-94FAF1589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cs-CZ" sz="1400" dirty="0"/>
                  <a:t>Uvažujeme následující systém:</a:t>
                </a:r>
                <a:endParaRPr lang="en-US" sz="1400" dirty="0"/>
              </a:p>
              <a:p>
                <a:endParaRPr lang="cs-CZ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cs-CZ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cs-CZ" sz="1400" dirty="0"/>
              </a:p>
              <a:p>
                <a:r>
                  <a:rPr lang="cs-CZ" sz="1400" dirty="0"/>
                  <a:t>Roznásobíme strany: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sup>
                          </m:sSup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cs-CZ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sz="1400" dirty="0" err="1"/>
                  <a:t>Zp</a:t>
                </a:r>
                <a:r>
                  <a:rPr lang="cs-CZ" sz="1400" dirty="0" err="1"/>
                  <a:t>ětná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sz="1400" dirty="0"/>
                  <a:t>-</a:t>
                </a:r>
                <a:r>
                  <a:rPr lang="en-US" sz="1400" dirty="0" err="1"/>
                  <a:t>transformace</a:t>
                </a:r>
                <a:r>
                  <a:rPr lang="en-US" sz="1400" dirty="0"/>
                  <a:t>: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5" name="Zástupný symbol pro obsah 2">
                <a:extLst>
                  <a:ext uri="{FF2B5EF4-FFF2-40B4-BE49-F238E27FC236}">
                    <a16:creationId xmlns:a16="http://schemas.microsoft.com/office/drawing/2014/main" id="{74EAB0C4-A49E-45A1-AF08-94FAF1589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65618-3067-41A6-90AE-A7C9BD49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pro obsah 2">
                <a:extLst>
                  <a:ext uri="{FF2B5EF4-FFF2-40B4-BE49-F238E27FC236}">
                    <a16:creationId xmlns:a16="http://schemas.microsoft.com/office/drawing/2014/main" id="{625A27C3-6A87-419C-8878-2E06F91CB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100" dirty="0">
                    <a:latin typeface="Cambria Math" panose="02040503050406030204" pitchFamily="18" charset="0"/>
                  </a:rPr>
                  <a:t>Tato </a:t>
                </a:r>
                <a:r>
                  <a:rPr lang="en-US" sz="2100" dirty="0" err="1">
                    <a:latin typeface="Cambria Math" panose="02040503050406030204" pitchFamily="18" charset="0"/>
                  </a:rPr>
                  <a:t>rovnice</a:t>
                </a:r>
                <a:r>
                  <a:rPr lang="en-US" sz="21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/>
                  <a:t>L</a:t>
                </a:r>
                <a:r>
                  <a:rPr lang="cs-CZ" sz="2100" dirty="0"/>
                  <a:t>ze přepsat do kompaktnější maticové formy</a:t>
                </a:r>
                <a:r>
                  <a:rPr lang="en-US" sz="2100" dirty="0"/>
                  <a:t> (line</a:t>
                </a:r>
                <a:r>
                  <a:rPr lang="cs-CZ" sz="2100" dirty="0" err="1"/>
                  <a:t>ární</a:t>
                </a:r>
                <a:r>
                  <a:rPr lang="cs-CZ" sz="2100" dirty="0"/>
                  <a:t> regrese</a:t>
                </a:r>
                <a:r>
                  <a:rPr lang="en-US" sz="2100" dirty="0"/>
                  <a:t>)</a:t>
                </a:r>
                <a:r>
                  <a:rPr lang="cs-CZ" sz="2100" dirty="0"/>
                  <a:t>:</a:t>
                </a:r>
              </a:p>
              <a:p>
                <a:pPr marL="0" indent="0">
                  <a:buNone/>
                </a:pPr>
                <a:endParaRPr lang="cs-CZ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err="1"/>
                  <a:t>Kde</a:t>
                </a:r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je m</a:t>
                </a:r>
                <a:r>
                  <a:rPr lang="cs-CZ" sz="2100" dirty="0" err="1">
                    <a:solidFill>
                      <a:schemeClr val="bg1"/>
                    </a:solidFill>
                  </a:rPr>
                  <a:t>ěřitelná</a:t>
                </a:r>
                <a:r>
                  <a:rPr lang="cs-CZ" sz="2100" dirty="0">
                    <a:solidFill>
                      <a:schemeClr val="bg1"/>
                    </a:solidFill>
                  </a:rPr>
                  <a:t> veličina</a:t>
                </a:r>
              </a:p>
              <a:p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 je sloupcový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-řádkový vektor známých veličin (regresní proměnné, </a:t>
                </a:r>
                <a:r>
                  <a:rPr lang="cs-CZ" sz="2100" dirty="0" err="1">
                    <a:solidFill>
                      <a:schemeClr val="bg1"/>
                    </a:solidFill>
                  </a:rPr>
                  <a:t>regresor</a:t>
                </a:r>
                <a:r>
                  <a:rPr lang="cs-CZ" sz="2100" dirty="0">
                    <a:solidFill>
                      <a:schemeClr val="bg1"/>
                    </a:solidFill>
                  </a:rPr>
                  <a:t>)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21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 je sloupcový vektor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-řádkový vektor neznámých parametrů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sz="21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6" name="Zástupný symbol pro obsah 2">
                <a:extLst>
                  <a:ext uri="{FF2B5EF4-FFF2-40B4-BE49-F238E27FC236}">
                    <a16:creationId xmlns:a16="http://schemas.microsoft.com/office/drawing/2014/main" id="{625A27C3-6A87-419C-8878-2E06F91CB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8"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6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3E38536A-0B7C-4FA0-AEAF-2E6B0A28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symbol pro obsah 2">
                <a:extLst>
                  <a:ext uri="{FF2B5EF4-FFF2-40B4-BE49-F238E27FC236}">
                    <a16:creationId xmlns:a16="http://schemas.microsoft.com/office/drawing/2014/main" id="{571EF8BF-1E7B-48EA-BDD8-BCC46A49A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100" dirty="0">
                    <a:latin typeface="Cambria Math" panose="02040503050406030204" pitchFamily="18" charset="0"/>
                  </a:rPr>
                  <a:t>Tato </a:t>
                </a:r>
                <a:r>
                  <a:rPr lang="en-US" sz="2100" dirty="0" err="1">
                    <a:latin typeface="Cambria Math" panose="02040503050406030204" pitchFamily="18" charset="0"/>
                  </a:rPr>
                  <a:t>rovnice</a:t>
                </a:r>
                <a:r>
                  <a:rPr lang="en-US" sz="21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/>
                  <a:t>L</a:t>
                </a:r>
                <a:r>
                  <a:rPr lang="cs-CZ" sz="2100" dirty="0"/>
                  <a:t>ze přepsat do kompaktnější maticové formy</a:t>
                </a:r>
                <a:r>
                  <a:rPr lang="en-US" sz="2100" dirty="0"/>
                  <a:t> (line</a:t>
                </a:r>
                <a:r>
                  <a:rPr lang="cs-CZ" sz="2100" dirty="0" err="1"/>
                  <a:t>ární</a:t>
                </a:r>
                <a:r>
                  <a:rPr lang="cs-CZ" sz="2100" dirty="0"/>
                  <a:t> regrese</a:t>
                </a:r>
                <a:r>
                  <a:rPr lang="en-US" sz="2100" dirty="0"/>
                  <a:t>)</a:t>
                </a:r>
                <a:r>
                  <a:rPr lang="cs-CZ" sz="2100" dirty="0"/>
                  <a:t>:</a:t>
                </a:r>
              </a:p>
              <a:p>
                <a:pPr marL="0" indent="0">
                  <a:buNone/>
                </a:pPr>
                <a:endParaRPr lang="cs-CZ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err="1"/>
                  <a:t>Kde</a:t>
                </a:r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100" dirty="0"/>
                  <a:t> je m</a:t>
                </a:r>
                <a:r>
                  <a:rPr lang="cs-CZ" sz="2100" dirty="0" err="1"/>
                  <a:t>ěřitelná</a:t>
                </a:r>
                <a:r>
                  <a:rPr lang="cs-CZ" sz="2100" dirty="0"/>
                  <a:t> veličina</a:t>
                </a:r>
              </a:p>
              <a:p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 je sloupcový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-řádkový vektor známých veličin (regresní proměnné, </a:t>
                </a:r>
                <a:r>
                  <a:rPr lang="cs-CZ" sz="2100" dirty="0" err="1">
                    <a:solidFill>
                      <a:schemeClr val="bg1"/>
                    </a:solidFill>
                  </a:rPr>
                  <a:t>regresor</a:t>
                </a:r>
                <a:r>
                  <a:rPr lang="cs-CZ" sz="2100" dirty="0">
                    <a:solidFill>
                      <a:schemeClr val="bg1"/>
                    </a:solidFill>
                  </a:rPr>
                  <a:t>)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21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 je sloupcový vektor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-řádkový vektor neznámých parametrů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sz="2100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8" name="Zástupný symbol pro obsah 2">
                <a:extLst>
                  <a:ext uri="{FF2B5EF4-FFF2-40B4-BE49-F238E27FC236}">
                    <a16:creationId xmlns:a16="http://schemas.microsoft.com/office/drawing/2014/main" id="{571EF8BF-1E7B-48EA-BDD8-BCC46A49A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8"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6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894D57A8-A9EE-4C58-8975-9B9ED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symbol pro obsah 2">
                <a:extLst>
                  <a:ext uri="{FF2B5EF4-FFF2-40B4-BE49-F238E27FC236}">
                    <a16:creationId xmlns:a16="http://schemas.microsoft.com/office/drawing/2014/main" id="{C78AA2F3-593F-4B9F-A159-A75030DEF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100" dirty="0">
                    <a:latin typeface="Cambria Math" panose="02040503050406030204" pitchFamily="18" charset="0"/>
                  </a:rPr>
                  <a:t>Tato </a:t>
                </a:r>
                <a:r>
                  <a:rPr lang="en-US" sz="2100" dirty="0" err="1">
                    <a:latin typeface="Cambria Math" panose="02040503050406030204" pitchFamily="18" charset="0"/>
                  </a:rPr>
                  <a:t>rovnice</a:t>
                </a:r>
                <a:r>
                  <a:rPr lang="en-US" sz="21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/>
                  <a:t>L</a:t>
                </a:r>
                <a:r>
                  <a:rPr lang="cs-CZ" sz="2100" dirty="0"/>
                  <a:t>ze přepsat do kompaktnější maticové formy</a:t>
                </a:r>
                <a:r>
                  <a:rPr lang="en-US" sz="2100" dirty="0"/>
                  <a:t> (line</a:t>
                </a:r>
                <a:r>
                  <a:rPr lang="cs-CZ" sz="2100" dirty="0" err="1"/>
                  <a:t>ární</a:t>
                </a:r>
                <a:r>
                  <a:rPr lang="cs-CZ" sz="2100" dirty="0"/>
                  <a:t> regrese</a:t>
                </a:r>
                <a:r>
                  <a:rPr lang="en-US" sz="2100" dirty="0"/>
                  <a:t>)</a:t>
                </a:r>
                <a:r>
                  <a:rPr lang="cs-CZ" sz="2100" dirty="0"/>
                  <a:t>:</a:t>
                </a:r>
              </a:p>
              <a:p>
                <a:pPr marL="0" indent="0">
                  <a:buNone/>
                </a:pPr>
                <a:endParaRPr lang="cs-CZ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err="1"/>
                  <a:t>Kde</a:t>
                </a:r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100" dirty="0"/>
                  <a:t> je m</a:t>
                </a:r>
                <a:r>
                  <a:rPr lang="cs-CZ" sz="2100" dirty="0" err="1"/>
                  <a:t>ěřitelná</a:t>
                </a:r>
                <a:r>
                  <a:rPr lang="cs-CZ" sz="2100" dirty="0"/>
                  <a:t> veličina</a:t>
                </a:r>
              </a:p>
              <a:p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sz="2100" dirty="0"/>
                  <a:t> je sloupcový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/>
                  <a:t>-řádkový vektor známých veličin (regresní proměnné, </a:t>
                </a:r>
                <a:r>
                  <a:rPr lang="cs-CZ" sz="2100" dirty="0" err="1"/>
                  <a:t>regresor</a:t>
                </a:r>
                <a:r>
                  <a:rPr lang="cs-CZ" sz="2100" dirty="0"/>
                  <a:t>)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 je sloupcový vektor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>
                    <a:solidFill>
                      <a:schemeClr val="bg1"/>
                    </a:solidFill>
                  </a:rPr>
                  <a:t>-řádkový vektor neznámých parametrů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sz="2100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8" name="Zástupný symbol pro obsah 2">
                <a:extLst>
                  <a:ext uri="{FF2B5EF4-FFF2-40B4-BE49-F238E27FC236}">
                    <a16:creationId xmlns:a16="http://schemas.microsoft.com/office/drawing/2014/main" id="{C78AA2F3-593F-4B9F-A159-A75030DEF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8"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75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>
            <a:extLst>
              <a:ext uri="{FF2B5EF4-FFF2-40B4-BE49-F238E27FC236}">
                <a16:creationId xmlns:a16="http://schemas.microsoft.com/office/drawing/2014/main" id="{69C4638D-65ED-4BEE-ADEB-D80F9E2C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pro obsah 2">
                <a:extLst>
                  <a:ext uri="{FF2B5EF4-FFF2-40B4-BE49-F238E27FC236}">
                    <a16:creationId xmlns:a16="http://schemas.microsoft.com/office/drawing/2014/main" id="{DA775653-BD11-4E70-B1DE-4CF69A7E1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100" dirty="0">
                    <a:latin typeface="Cambria Math" panose="02040503050406030204" pitchFamily="18" charset="0"/>
                  </a:rPr>
                  <a:t>Tato </a:t>
                </a:r>
                <a:r>
                  <a:rPr lang="en-US" sz="2100" dirty="0" err="1">
                    <a:latin typeface="Cambria Math" panose="02040503050406030204" pitchFamily="18" charset="0"/>
                  </a:rPr>
                  <a:t>rovnice</a:t>
                </a:r>
                <a:r>
                  <a:rPr lang="en-US" sz="21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1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/>
                  <a:t>L</a:t>
                </a:r>
                <a:r>
                  <a:rPr lang="cs-CZ" sz="2100" dirty="0"/>
                  <a:t>ze přepsat do kompaktnější maticové formy</a:t>
                </a:r>
                <a:r>
                  <a:rPr lang="en-US" sz="2100" dirty="0"/>
                  <a:t> (line</a:t>
                </a:r>
                <a:r>
                  <a:rPr lang="cs-CZ" sz="2100" dirty="0" err="1"/>
                  <a:t>ární</a:t>
                </a:r>
                <a:r>
                  <a:rPr lang="cs-CZ" sz="2100" dirty="0"/>
                  <a:t> regrese</a:t>
                </a:r>
                <a:r>
                  <a:rPr lang="en-US" sz="2100" dirty="0"/>
                  <a:t>)</a:t>
                </a:r>
                <a:r>
                  <a:rPr lang="cs-CZ" sz="2100" dirty="0"/>
                  <a:t>:</a:t>
                </a:r>
              </a:p>
              <a:p>
                <a:pPr marL="0" indent="0">
                  <a:buNone/>
                </a:pPr>
                <a:endParaRPr lang="cs-CZ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err="1"/>
                  <a:t>Kde</a:t>
                </a:r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100" dirty="0"/>
                  <a:t> je m</a:t>
                </a:r>
                <a:r>
                  <a:rPr lang="cs-CZ" sz="2100" dirty="0" err="1"/>
                  <a:t>ěřitelná</a:t>
                </a:r>
                <a:r>
                  <a:rPr lang="cs-CZ" sz="2100" dirty="0"/>
                  <a:t> veličina</a:t>
                </a:r>
              </a:p>
              <a:p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sz="2100" dirty="0"/>
                  <a:t> je sloupcový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/>
                  <a:t>-řádkový vektor známých veličin (regresní proměnné, </a:t>
                </a:r>
                <a:r>
                  <a:rPr lang="cs-CZ" sz="2100" dirty="0" err="1"/>
                  <a:t>regresor</a:t>
                </a:r>
                <a:r>
                  <a:rPr lang="cs-CZ" sz="2100" dirty="0"/>
                  <a:t>)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2100" dirty="0"/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2100" dirty="0"/>
                  <a:t> je sloupcový vektor </a:t>
                </a:r>
                <a14:m>
                  <m:oMath xmlns:m="http://schemas.openxmlformats.org/officeDocument/2006/math">
                    <m:r>
                      <a:rPr lang="cs-CZ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2100" dirty="0"/>
                  <a:t>-řádkový vektor neznámých parametrů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sz="2100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9" name="Zástupný symbol pro obsah 2">
                <a:extLst>
                  <a:ext uri="{FF2B5EF4-FFF2-40B4-BE49-F238E27FC236}">
                    <a16:creationId xmlns:a16="http://schemas.microsoft.com/office/drawing/2014/main" id="{DA775653-BD11-4E70-B1DE-4CF69A7E1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8"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C0B8F-C3E7-4252-9929-A2831728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modelu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1300" dirty="0"/>
                  <a:t>Pokud </a:t>
                </a:r>
                <a:r>
                  <a:rPr lang="en-US" sz="1300" dirty="0" err="1"/>
                  <a:t>nebudeme</a:t>
                </a:r>
                <a:r>
                  <a:rPr lang="en-US" sz="1300" dirty="0"/>
                  <a:t> </a:t>
                </a:r>
                <a:r>
                  <a:rPr lang="en-US" sz="1300" dirty="0" err="1"/>
                  <a:t>uva</a:t>
                </a:r>
                <a:r>
                  <a:rPr lang="cs-CZ" sz="1300" dirty="0"/>
                  <a:t>ž</a:t>
                </a:r>
                <a:r>
                  <a:rPr lang="en-US" sz="1300" dirty="0" err="1"/>
                  <a:t>ovat</a:t>
                </a:r>
                <a:r>
                  <a:rPr lang="en-US" sz="1300" dirty="0"/>
                  <a:t> </a:t>
                </a:r>
                <a:r>
                  <a:rPr lang="en-US" sz="1300" dirty="0" err="1"/>
                  <a:t>jen</a:t>
                </a:r>
                <a:r>
                  <a:rPr lang="en-US" sz="1300" dirty="0"/>
                  <a:t> a </a:t>
                </a:r>
                <a:r>
                  <a:rPr lang="en-US" sz="1300" dirty="0" err="1"/>
                  <a:t>pouze</a:t>
                </a:r>
                <a:r>
                  <a:rPr lang="en-US" sz="1300" dirty="0"/>
                  <a:t> </a:t>
                </a:r>
                <a:r>
                  <a:rPr lang="cs-CZ" sz="1300" dirty="0"/>
                  <a:t> jedinou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300" dirty="0"/>
                  <a:t>-tou změřenou hodnotu, ale budeme uvažovat </a:t>
                </a:r>
                <a14:m>
                  <m:oMath xmlns:m="http://schemas.openxmlformats.org/officeDocument/2006/math">
                    <m:r>
                      <a:rPr lang="cs-CZ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cs-CZ" sz="1300" dirty="0"/>
                  <a:t> měření, pak se kompaktní forma změní na: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3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00" dirty="0"/>
              </a:p>
              <a:p>
                <a:r>
                  <a:rPr lang="en-US" sz="1300" dirty="0" err="1"/>
                  <a:t>Kde</a:t>
                </a:r>
                <a:r>
                  <a:rPr lang="en-US" sz="1300" dirty="0"/>
                  <a:t> pro </a:t>
                </a:r>
                <a:r>
                  <a:rPr lang="en-US" sz="1300" dirty="0" err="1"/>
                  <a:t>jednotliv</a:t>
                </a:r>
                <a:r>
                  <a:rPr lang="cs-CZ" sz="1300" dirty="0"/>
                  <a:t>é veličiny platí:</a:t>
                </a:r>
              </a:p>
              <a:p>
                <a:pPr marL="0" indent="0">
                  <a:buNone/>
                </a:pPr>
                <a:endParaRPr lang="cs-CZ" sz="1300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sz="1300" b="0" dirty="0">
                  <a:solidFill>
                    <a:schemeClr val="bg1"/>
                  </a:solidFill>
                </a:endParaRPr>
              </a:p>
              <a:p>
                <a:endParaRPr lang="cs-CZ" sz="1300" dirty="0">
                  <a:solidFill>
                    <a:schemeClr val="bg1"/>
                  </a:solidFill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cs-CZ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(1−1)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(1−2)</m:t>
                              </m:r>
                            </m:e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cs-CZ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3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cs-CZ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300" dirty="0">
                  <a:solidFill>
                    <a:schemeClr val="bg1"/>
                  </a:solidFill>
                </a:endParaRPr>
              </a:p>
              <a:p>
                <a:endParaRPr lang="en-US" sz="1300" dirty="0">
                  <a:solidFill>
                    <a:schemeClr val="bg1"/>
                  </a:solidFill>
                </a:endParaRPr>
              </a:p>
              <a:p>
                <a:endParaRPr lang="en-US" sz="1300" dirty="0">
                  <a:solidFill>
                    <a:schemeClr val="bg1"/>
                  </a:solidFill>
                </a:endParaRPr>
              </a:p>
              <a:p>
                <a:r>
                  <a:rPr lang="cs-CZ" sz="13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300" dirty="0">
                    <a:solidFill>
                      <a:schemeClr val="bg1"/>
                    </a:solidFill>
                  </a:rPr>
                  <a:t>- zůstává nezměněn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endParaRPr lang="cs-CZ" sz="14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B6A161AC-8DE8-4EAB-B1BA-7FC4D1381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608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2092</Words>
  <Application>Microsoft Office PowerPoint</Application>
  <PresentationFormat>Širokoúhlá obrazovka</PresentationFormat>
  <Paragraphs>323</Paragraphs>
  <Slides>24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Motiv Office</vt:lpstr>
      <vt:lpstr>Visio</vt:lpstr>
      <vt:lpstr>Metoda Nejmenších Čtverců (MNČ)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Definice modelu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  <vt:lpstr>Odvození MNČ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Nejmenších Čtverců (MNČ)</dc:title>
  <dc:creator>Ondřej Bartík</dc:creator>
  <cp:lastModifiedBy>Ondřej Bartík</cp:lastModifiedBy>
  <cp:revision>29</cp:revision>
  <dcterms:created xsi:type="dcterms:W3CDTF">2018-10-17T08:22:56Z</dcterms:created>
  <dcterms:modified xsi:type="dcterms:W3CDTF">2021-09-17T08:44:42Z</dcterms:modified>
</cp:coreProperties>
</file>