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34994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186520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BB23CA-E88E-4820-9970-CFB67C0370A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7945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160592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BB23CA-E88E-4820-9970-CFB67C0370A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4576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241700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72108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328069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65671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6FF20-3F83-466B-8D10-BD5BDEA924AA}"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118310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183971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B6FF20-3F83-466B-8D10-BD5BDEA924AA}"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67422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B6FF20-3F83-466B-8D10-BD5BDEA924AA}"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209747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6FF20-3F83-466B-8D10-BD5BDEA924AA}"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256535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215964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B6FF20-3F83-466B-8D10-BD5BDEA924AA}"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BB23CA-E88E-4820-9970-CFB67C0370AC}" type="slidenum">
              <a:rPr lang="en-IN" smtClean="0"/>
              <a:t>‹#›</a:t>
            </a:fld>
            <a:endParaRPr lang="en-IN"/>
          </a:p>
        </p:txBody>
      </p:sp>
    </p:spTree>
    <p:extLst>
      <p:ext uri="{BB962C8B-B14F-4D97-AF65-F5344CB8AC3E}">
        <p14:creationId xmlns:p14="http://schemas.microsoft.com/office/powerpoint/2010/main" val="208474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B6FF20-3F83-466B-8D10-BD5BDEA924AA}" type="datetimeFigureOut">
              <a:rPr lang="en-IN" smtClean="0"/>
              <a:t>02-08-2023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BB23CA-E88E-4820-9970-CFB67C0370AC}" type="slidenum">
              <a:rPr lang="en-IN" smtClean="0"/>
              <a:t>‹#›</a:t>
            </a:fld>
            <a:endParaRPr lang="en-IN"/>
          </a:p>
        </p:txBody>
      </p:sp>
    </p:spTree>
    <p:extLst>
      <p:ext uri="{BB962C8B-B14F-4D97-AF65-F5344CB8AC3E}">
        <p14:creationId xmlns:p14="http://schemas.microsoft.com/office/powerpoint/2010/main" val="1078195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moa.cms.waikato.ac.nz/"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54F9FC-AA35-1CA6-AB85-253A00D124EB}"/>
              </a:ext>
            </a:extLst>
          </p:cNvPr>
          <p:cNvSpPr/>
          <p:nvPr/>
        </p:nvSpPr>
        <p:spPr>
          <a:xfrm>
            <a:off x="1726691" y="499342"/>
            <a:ext cx="10318851" cy="2862322"/>
          </a:xfrm>
          <a:prstGeom prst="rect">
            <a:avLst/>
          </a:prstGeom>
          <a:noFill/>
        </p:spPr>
        <p:txBody>
          <a:bodyPr wrap="non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Weak Supervised Leaning</a:t>
            </a:r>
          </a:p>
          <a:p>
            <a:pPr algn="ctr"/>
            <a:r>
              <a:rPr lang="en-US" sz="6000" dirty="0">
                <a:ln w="0"/>
                <a:effectLst>
                  <a:outerShdw blurRad="38100" dist="19050" dir="2700000" algn="tl" rotWithShape="0">
                    <a:schemeClr val="dk1">
                      <a:alpha val="40000"/>
                    </a:schemeClr>
                  </a:outerShdw>
                </a:effectLst>
                <a:latin typeface="Algerian" panose="04020705040A02060702" pitchFamily="82" charset="0"/>
              </a:rPr>
              <a:t>&amp;</a:t>
            </a:r>
          </a:p>
          <a:p>
            <a:pPr algn="ctr"/>
            <a:r>
              <a:rPr lang="en-US" sz="6000" dirty="0">
                <a:ln w="0"/>
                <a:effectLst>
                  <a:outerShdw blurRad="38100" dist="19050" dir="2700000" algn="tl" rotWithShape="0">
                    <a:schemeClr val="dk1">
                      <a:alpha val="40000"/>
                    </a:schemeClr>
                  </a:outerShdw>
                </a:effectLst>
                <a:latin typeface="Algerian" panose="04020705040A02060702" pitchFamily="82" charset="0"/>
              </a:rPr>
              <a:t>Online Learning</a:t>
            </a:r>
          </a:p>
        </p:txBody>
      </p:sp>
      <p:sp>
        <p:nvSpPr>
          <p:cNvPr id="3" name="Rectangle 2">
            <a:extLst>
              <a:ext uri="{FF2B5EF4-FFF2-40B4-BE49-F238E27FC236}">
                <a16:creationId xmlns:a16="http://schemas.microsoft.com/office/drawing/2014/main" id="{13529C60-FDEA-3BF0-C74D-4899B3959211}"/>
              </a:ext>
            </a:extLst>
          </p:cNvPr>
          <p:cNvSpPr/>
          <p:nvPr/>
        </p:nvSpPr>
        <p:spPr>
          <a:xfrm>
            <a:off x="7745586" y="5390939"/>
            <a:ext cx="4174541" cy="1077218"/>
          </a:xfrm>
          <a:prstGeom prst="rect">
            <a:avLst/>
          </a:prstGeom>
          <a:noFill/>
        </p:spPr>
        <p:txBody>
          <a:bodyPr wrap="non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latin typeface="Bahnschrift SemiBold" panose="020B0502040204020203" pitchFamily="34" charset="0"/>
              </a:rPr>
              <a:t>Emmanu Antony Jose</a:t>
            </a:r>
          </a:p>
          <a:p>
            <a:r>
              <a:rPr lang="en-US" sz="3200" b="0" cap="none" spc="0" dirty="0">
                <a:ln w="0"/>
                <a:solidFill>
                  <a:schemeClr val="accent1"/>
                </a:solidFill>
                <a:effectLst>
                  <a:outerShdw blurRad="38100" dist="25400" dir="5400000" algn="ctr" rotWithShape="0">
                    <a:srgbClr val="6E747A">
                      <a:alpha val="43000"/>
                    </a:srgbClr>
                  </a:outerShdw>
                </a:effectLst>
                <a:latin typeface="Bahnschrift SemiBold" panose="020B0502040204020203" pitchFamily="34" charset="0"/>
              </a:rPr>
              <a:t>DS &amp; A</a:t>
            </a:r>
            <a:r>
              <a:rPr lang="en-US" sz="3200" dirty="0">
                <a:ln w="0"/>
                <a:solidFill>
                  <a:schemeClr val="accent1"/>
                </a:solidFill>
                <a:effectLst>
                  <a:outerShdw blurRad="38100" dist="25400" dir="5400000" algn="ctr" rotWithShape="0">
                    <a:srgbClr val="6E747A">
                      <a:alpha val="43000"/>
                    </a:srgbClr>
                  </a:outerShdw>
                </a:effectLst>
                <a:latin typeface="Bahnschrift SemiBold" panose="020B0502040204020203" pitchFamily="34" charset="0"/>
              </a:rPr>
              <a:t>I</a:t>
            </a:r>
            <a:endParaRPr lang="en-US" sz="3200" b="0" cap="none" spc="0" dirty="0">
              <a:ln w="0"/>
              <a:solidFill>
                <a:schemeClr val="accent1"/>
              </a:solidFill>
              <a:effectLst>
                <a:outerShdw blurRad="38100" dist="25400" dir="5400000" algn="ctr" rotWithShape="0">
                  <a:srgbClr val="6E747A">
                    <a:alpha val="43000"/>
                  </a:srgbClr>
                </a:outerShdw>
              </a:effectLst>
              <a:latin typeface="Bahnschrift SemiBold" panose="020B0502040204020203" pitchFamily="34" charset="0"/>
            </a:endParaRPr>
          </a:p>
        </p:txBody>
      </p:sp>
    </p:spTree>
    <p:extLst>
      <p:ext uri="{BB962C8B-B14F-4D97-AF65-F5344CB8AC3E}">
        <p14:creationId xmlns:p14="http://schemas.microsoft.com/office/powerpoint/2010/main" val="4275948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C217AE-E595-3AE7-1F87-E0AEB562E0A6}"/>
              </a:ext>
            </a:extLst>
          </p:cNvPr>
          <p:cNvSpPr txBox="1"/>
          <p:nvPr/>
        </p:nvSpPr>
        <p:spPr>
          <a:xfrm>
            <a:off x="756081" y="1342177"/>
            <a:ext cx="10679837" cy="3693319"/>
          </a:xfrm>
          <a:prstGeom prst="rect">
            <a:avLst/>
          </a:prstGeom>
          <a:noFill/>
        </p:spPr>
        <p:txBody>
          <a:bodyPr wrap="square">
            <a:spAutoFit/>
          </a:bodyPr>
          <a:lstStyle/>
          <a:p>
            <a:pPr algn="just"/>
            <a:r>
              <a:rPr lang="en-US" b="0" i="0" dirty="0">
                <a:solidFill>
                  <a:srgbClr val="000000"/>
                </a:solidFill>
                <a:effectLst/>
                <a:latin typeface="Raleway" pitchFamily="2" charset="0"/>
              </a:rPr>
              <a:t>In online learning, we are making one pass on our data; these algorithms are typically much faster than offline learning as most of the offline learners are multi-pass. Whether it is online or offline we do not consider the training data once it is used, here in online learning the advantage is that data is in sequential order and available for instance so we do not need to store them which results in smaller memory usage. </a:t>
            </a:r>
          </a:p>
          <a:p>
            <a:pPr algn="just"/>
            <a:endParaRPr lang="en-US" b="0" i="0" dirty="0">
              <a:solidFill>
                <a:srgbClr val="000000"/>
              </a:solidFill>
              <a:effectLst/>
              <a:latin typeface="Raleway" pitchFamily="2" charset="0"/>
            </a:endParaRPr>
          </a:p>
          <a:p>
            <a:pPr algn="just"/>
            <a:r>
              <a:rPr lang="en-US" b="0" i="0" dirty="0">
                <a:solidFill>
                  <a:srgbClr val="000000"/>
                </a:solidFill>
                <a:effectLst/>
                <a:latin typeface="Raleway" pitchFamily="2" charset="0"/>
              </a:rPr>
              <a:t>As said earlier it is difficult to maintain in a production environment as data points tend to change continuously and there is a high chance of mismatching the pattern and distribution of data. If there is a major network latency issue or server goes down or any other ambiguity can result in complete failure of the project.</a:t>
            </a:r>
          </a:p>
          <a:p>
            <a:pPr algn="just"/>
            <a:endParaRPr lang="en-US" b="0" i="0" dirty="0">
              <a:solidFill>
                <a:srgbClr val="000000"/>
              </a:solidFill>
              <a:effectLst/>
              <a:latin typeface="Raleway" pitchFamily="2" charset="0"/>
            </a:endParaRPr>
          </a:p>
          <a:p>
            <a:pPr algn="just"/>
            <a:r>
              <a:rPr lang="en-US" b="0" i="0" dirty="0">
                <a:solidFill>
                  <a:srgbClr val="000000"/>
                </a:solidFill>
                <a:effectLst/>
                <a:latin typeface="Raleway" pitchFamily="2" charset="0"/>
              </a:rPr>
              <a:t>It can be difficult to see whether our learner is behaving correctly or not on an automatic basis. Also hard to diagnose whether the algorithm is misbehaving or not.</a:t>
            </a:r>
          </a:p>
        </p:txBody>
      </p:sp>
    </p:spTree>
    <p:extLst>
      <p:ext uri="{BB962C8B-B14F-4D97-AF65-F5344CB8AC3E}">
        <p14:creationId xmlns:p14="http://schemas.microsoft.com/office/powerpoint/2010/main" val="332769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746BDC-15BB-FE55-CB7D-6DFE54396E67}"/>
              </a:ext>
            </a:extLst>
          </p:cNvPr>
          <p:cNvSpPr/>
          <p:nvPr/>
        </p:nvSpPr>
        <p:spPr>
          <a:xfrm>
            <a:off x="4070447" y="2967335"/>
            <a:ext cx="405110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95487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96222-B73F-82CB-9408-9FB8EFE2B291}"/>
              </a:ext>
            </a:extLst>
          </p:cNvPr>
          <p:cNvSpPr txBox="1"/>
          <p:nvPr/>
        </p:nvSpPr>
        <p:spPr>
          <a:xfrm>
            <a:off x="1660125" y="656948"/>
            <a:ext cx="9108488" cy="4031873"/>
          </a:xfrm>
          <a:prstGeom prst="rect">
            <a:avLst/>
          </a:prstGeom>
          <a:noFill/>
        </p:spPr>
        <p:txBody>
          <a:bodyPr wrap="square">
            <a:spAutoFit/>
          </a:bodyPr>
          <a:lstStyle/>
          <a:p>
            <a:pPr algn="l"/>
            <a:r>
              <a:rPr lang="en-US" b="1" i="0" dirty="0">
                <a:solidFill>
                  <a:srgbClr val="000000"/>
                </a:solidFill>
                <a:effectLst/>
                <a:latin typeface="Rockwell" panose="02060603020205020403" pitchFamily="18" charset="0"/>
              </a:rPr>
              <a:t> </a:t>
            </a:r>
            <a:r>
              <a:rPr lang="en-US" sz="3200" b="1" i="0" dirty="0">
                <a:solidFill>
                  <a:srgbClr val="000000"/>
                </a:solidFill>
                <a:effectLst/>
                <a:latin typeface="Rockwell" panose="02060603020205020403" pitchFamily="18" charset="0"/>
              </a:rPr>
              <a:t>Weakly Supervised Learning</a:t>
            </a:r>
          </a:p>
          <a:p>
            <a:pPr algn="l"/>
            <a:endParaRPr lang="en-US" sz="3200" b="1" i="0" dirty="0">
              <a:solidFill>
                <a:srgbClr val="000000"/>
              </a:solidFill>
              <a:effectLst/>
              <a:latin typeface="Rockwell" panose="02060603020205020403" pitchFamily="18" charset="0"/>
            </a:endParaRPr>
          </a:p>
          <a:p>
            <a:pPr algn="just"/>
            <a:r>
              <a:rPr lang="en-US" sz="2400" b="0" i="0" dirty="0">
                <a:solidFill>
                  <a:srgbClr val="000000"/>
                </a:solidFill>
                <a:effectLst/>
                <a:latin typeface="Mongolian Baiti" panose="03000500000000000000" pitchFamily="66" charset="0"/>
                <a:cs typeface="Mongolian Baiti" panose="03000500000000000000" pitchFamily="66" charset="0"/>
              </a:rPr>
              <a:t>Weak Supervision is a branch of machine learning to acquire more labeled data for supervised training and modeling when:</a:t>
            </a:r>
          </a:p>
          <a:p>
            <a:pPr algn="just"/>
            <a:endParaRPr lang="en-US" sz="2400" b="0" i="0" dirty="0">
              <a:solidFill>
                <a:srgbClr val="000000"/>
              </a:solidFill>
              <a:effectLst/>
              <a:latin typeface="Mongolian Baiti" panose="03000500000000000000" pitchFamily="66" charset="0"/>
              <a:cs typeface="Mongolian Baiti" panose="03000500000000000000" pitchFamily="66" charset="0"/>
            </a:endParaRPr>
          </a:p>
          <a:p>
            <a:pPr algn="just">
              <a:buFont typeface="Arial" panose="020B0604020202020204" pitchFamily="34" charset="0"/>
              <a:buChar char="•"/>
            </a:pPr>
            <a:r>
              <a:rPr lang="en-US" sz="2400" b="0" i="0" dirty="0">
                <a:solidFill>
                  <a:srgbClr val="000000"/>
                </a:solidFill>
                <a:effectLst/>
                <a:latin typeface="Mongolian Baiti" panose="03000500000000000000" pitchFamily="66" charset="0"/>
                <a:cs typeface="Mongolian Baiti" panose="03000500000000000000" pitchFamily="66" charset="0"/>
              </a:rPr>
              <a:t>The available labeled data is insufficient to obtain a supervised model with good performance</a:t>
            </a:r>
          </a:p>
          <a:p>
            <a:pPr algn="just">
              <a:buFont typeface="Arial" panose="020B0604020202020204" pitchFamily="34" charset="0"/>
              <a:buChar char="•"/>
            </a:pPr>
            <a:r>
              <a:rPr lang="en-US" sz="2400" b="0" i="0" dirty="0">
                <a:solidFill>
                  <a:srgbClr val="000000"/>
                </a:solidFill>
                <a:effectLst/>
                <a:latin typeface="Mongolian Baiti" panose="03000500000000000000" pitchFamily="66" charset="0"/>
                <a:cs typeface="Mongolian Baiti" panose="03000500000000000000" pitchFamily="66" charset="0"/>
              </a:rPr>
              <a:t>The available labeled data is noisy or obtained from an imprecise source</a:t>
            </a:r>
          </a:p>
          <a:p>
            <a:pPr algn="just">
              <a:buFont typeface="Arial" panose="020B0604020202020204" pitchFamily="34" charset="0"/>
              <a:buChar char="•"/>
            </a:pPr>
            <a:r>
              <a:rPr lang="en-US" sz="2400" b="0" i="0" dirty="0">
                <a:solidFill>
                  <a:srgbClr val="000000"/>
                </a:solidFill>
                <a:effectLst/>
                <a:latin typeface="Mongolian Baiti" panose="03000500000000000000" pitchFamily="66" charset="0"/>
                <a:cs typeface="Mongolian Baiti" panose="03000500000000000000" pitchFamily="66" charset="0"/>
              </a:rPr>
              <a:t>There are insufficient domain experts, or getting them is very costly</a:t>
            </a:r>
          </a:p>
          <a:p>
            <a:pPr algn="just">
              <a:buFont typeface="Arial" panose="020B0604020202020204" pitchFamily="34" charset="0"/>
              <a:buChar char="•"/>
            </a:pPr>
            <a:r>
              <a:rPr lang="en-US" sz="2400" b="0" i="0" dirty="0">
                <a:solidFill>
                  <a:srgbClr val="000000"/>
                </a:solidFill>
                <a:effectLst/>
                <a:latin typeface="Mongolian Baiti" panose="03000500000000000000" pitchFamily="66" charset="0"/>
                <a:cs typeface="Mongolian Baiti" panose="03000500000000000000" pitchFamily="66" charset="0"/>
              </a:rPr>
              <a:t>The available time for manual annotation is very limited</a:t>
            </a:r>
          </a:p>
        </p:txBody>
      </p:sp>
    </p:spTree>
    <p:extLst>
      <p:ext uri="{BB962C8B-B14F-4D97-AF65-F5344CB8AC3E}">
        <p14:creationId xmlns:p14="http://schemas.microsoft.com/office/powerpoint/2010/main" val="319546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3EFF6-EA21-CB18-D5BF-66651050D0D2}"/>
              </a:ext>
            </a:extLst>
          </p:cNvPr>
          <p:cNvSpPr txBox="1"/>
          <p:nvPr/>
        </p:nvSpPr>
        <p:spPr>
          <a:xfrm>
            <a:off x="1862460" y="797173"/>
            <a:ext cx="9864941" cy="2739211"/>
          </a:xfrm>
          <a:prstGeom prst="rect">
            <a:avLst/>
          </a:prstGeom>
          <a:noFill/>
        </p:spPr>
        <p:txBody>
          <a:bodyPr wrap="square">
            <a:spAutoFit/>
          </a:bodyPr>
          <a:lstStyle/>
          <a:p>
            <a:pPr algn="l"/>
            <a:r>
              <a:rPr lang="en-US" sz="3200" b="1" i="0" dirty="0">
                <a:solidFill>
                  <a:srgbClr val="000000"/>
                </a:solidFill>
                <a:effectLst/>
                <a:latin typeface="Rockwell" panose="02060603020205020403" pitchFamily="18" charset="0"/>
              </a:rPr>
              <a:t>Types of Weak Supervision</a:t>
            </a:r>
          </a:p>
          <a:p>
            <a:pPr algn="just"/>
            <a:endParaRPr lang="en-US" sz="3200" b="1" i="0" dirty="0">
              <a:solidFill>
                <a:srgbClr val="000000"/>
              </a:solidFill>
              <a:effectLst/>
              <a:latin typeface="Rockwell" panose="02060603020205020403" pitchFamily="18" charset="0"/>
            </a:endParaRPr>
          </a:p>
          <a:p>
            <a:pPr algn="just"/>
            <a:r>
              <a:rPr lang="en-US" b="0" i="0" dirty="0">
                <a:solidFill>
                  <a:srgbClr val="000000"/>
                </a:solidFill>
                <a:effectLst/>
                <a:latin typeface="Raleway" pitchFamily="2" charset="0"/>
              </a:rPr>
              <a:t>Weak supervision is intended to decrease the cost of human experts annotation and increase the available labeled data for training. It can have three types; </a:t>
            </a:r>
          </a:p>
          <a:p>
            <a:pPr algn="just"/>
            <a:endParaRPr lang="en-US" dirty="0">
              <a:solidFill>
                <a:srgbClr val="000000"/>
              </a:solidFill>
              <a:latin typeface="Raleway" pitchFamily="2" charset="0"/>
            </a:endParaRPr>
          </a:p>
          <a:p>
            <a:pPr algn="just"/>
            <a:r>
              <a:rPr lang="en-US" b="0" i="0" dirty="0">
                <a:solidFill>
                  <a:srgbClr val="000000"/>
                </a:solidFill>
                <a:effectLst/>
                <a:latin typeface="Raleway" pitchFamily="2" charset="0"/>
              </a:rPr>
              <a:t>incomplete,</a:t>
            </a:r>
          </a:p>
          <a:p>
            <a:pPr algn="just"/>
            <a:r>
              <a:rPr lang="en-US" b="0" i="0" dirty="0">
                <a:solidFill>
                  <a:srgbClr val="000000"/>
                </a:solidFill>
                <a:effectLst/>
                <a:latin typeface="Raleway" pitchFamily="2" charset="0"/>
              </a:rPr>
              <a:t>inexact, </a:t>
            </a:r>
          </a:p>
          <a:p>
            <a:pPr algn="just"/>
            <a:r>
              <a:rPr lang="en-US" b="0" i="0" dirty="0">
                <a:solidFill>
                  <a:srgbClr val="000000"/>
                </a:solidFill>
                <a:effectLst/>
                <a:latin typeface="Raleway" pitchFamily="2" charset="0"/>
              </a:rPr>
              <a:t>inaccurate supervision</a:t>
            </a:r>
          </a:p>
        </p:txBody>
      </p:sp>
    </p:spTree>
    <p:extLst>
      <p:ext uri="{BB962C8B-B14F-4D97-AF65-F5344CB8AC3E}">
        <p14:creationId xmlns:p14="http://schemas.microsoft.com/office/powerpoint/2010/main" val="271944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7C22-248B-1F25-7B89-225DBEEF87F2}"/>
              </a:ext>
            </a:extLst>
          </p:cNvPr>
          <p:cNvSpPr txBox="1"/>
          <p:nvPr/>
        </p:nvSpPr>
        <p:spPr>
          <a:xfrm>
            <a:off x="801210" y="1455912"/>
            <a:ext cx="6094520" cy="1077218"/>
          </a:xfrm>
          <a:prstGeom prst="rect">
            <a:avLst/>
          </a:prstGeom>
          <a:noFill/>
        </p:spPr>
        <p:txBody>
          <a:bodyPr wrap="square">
            <a:spAutoFit/>
          </a:bodyPr>
          <a:lstStyle/>
          <a:p>
            <a:pPr algn="l"/>
            <a:r>
              <a:rPr lang="en-IN" sz="2800" b="1" i="0" dirty="0">
                <a:solidFill>
                  <a:srgbClr val="000000"/>
                </a:solidFill>
                <a:effectLst/>
                <a:latin typeface="Rockwell" panose="02060603020205020403" pitchFamily="18" charset="0"/>
              </a:rPr>
              <a:t>1.  Incomplete Supervision</a:t>
            </a:r>
          </a:p>
          <a:p>
            <a:br>
              <a:rPr lang="en-IN" dirty="0"/>
            </a:br>
            <a:endParaRPr lang="en-IN" dirty="0"/>
          </a:p>
        </p:txBody>
      </p:sp>
      <p:sp>
        <p:nvSpPr>
          <p:cNvPr id="5" name="TextBox 4">
            <a:extLst>
              <a:ext uri="{FF2B5EF4-FFF2-40B4-BE49-F238E27FC236}">
                <a16:creationId xmlns:a16="http://schemas.microsoft.com/office/drawing/2014/main" id="{027175AA-6B92-0530-6D69-42914A7BC064}"/>
              </a:ext>
            </a:extLst>
          </p:cNvPr>
          <p:cNvSpPr txBox="1"/>
          <p:nvPr/>
        </p:nvSpPr>
        <p:spPr>
          <a:xfrm>
            <a:off x="550417" y="2153626"/>
            <a:ext cx="11641584" cy="2031325"/>
          </a:xfrm>
          <a:prstGeom prst="rect">
            <a:avLst/>
          </a:prstGeom>
          <a:noFill/>
        </p:spPr>
        <p:txBody>
          <a:bodyPr wrap="square">
            <a:spAutoFit/>
          </a:bodyPr>
          <a:lstStyle/>
          <a:p>
            <a:pPr algn="just"/>
            <a:r>
              <a:rPr lang="en-US" dirty="0">
                <a:solidFill>
                  <a:srgbClr val="000000"/>
                </a:solidFill>
                <a:latin typeface="Raleway" pitchFamily="2" charset="0"/>
              </a:rPr>
              <a:t>O</a:t>
            </a:r>
            <a:r>
              <a:rPr lang="en-US" b="0" i="0" dirty="0">
                <a:solidFill>
                  <a:srgbClr val="000000"/>
                </a:solidFill>
                <a:effectLst/>
                <a:latin typeface="Raleway" pitchFamily="2" charset="0"/>
              </a:rPr>
              <a:t>nly a subset of the training data is labeled. In most cases, this subset is correctly and accurately labeled but not sufficient for training a supervised model.</a:t>
            </a:r>
          </a:p>
          <a:p>
            <a:pPr algn="just"/>
            <a:r>
              <a:rPr lang="en-US" b="0" i="0" dirty="0">
                <a:solidFill>
                  <a:srgbClr val="000000"/>
                </a:solidFill>
                <a:effectLst/>
                <a:latin typeface="Raleway" pitchFamily="2" charset="0"/>
              </a:rPr>
              <a:t>There are two techniques to deal with incomplete supervision; active learning and semi-supervised learning</a:t>
            </a:r>
          </a:p>
          <a:p>
            <a:pPr algn="just"/>
            <a:endParaRPr lang="en-US" b="0" i="0" dirty="0">
              <a:solidFill>
                <a:srgbClr val="000000"/>
              </a:solidFill>
              <a:effectLst/>
              <a:latin typeface="Raleway" pitchFamily="2" charset="0"/>
            </a:endParaRPr>
          </a:p>
          <a:p>
            <a:pPr algn="just"/>
            <a:r>
              <a:rPr lang="en-US" dirty="0">
                <a:solidFill>
                  <a:srgbClr val="000000"/>
                </a:solidFill>
                <a:latin typeface="Raleway" pitchFamily="2" charset="0"/>
              </a:rPr>
              <a:t>A</a:t>
            </a:r>
            <a:r>
              <a:rPr lang="en-US" b="0" i="0" dirty="0">
                <a:solidFill>
                  <a:srgbClr val="000000"/>
                </a:solidFill>
                <a:effectLst/>
                <a:latin typeface="Raleway" pitchFamily="2" charset="0"/>
              </a:rPr>
              <a:t>ctive learning converts the weak learning to the strong type. It requires human experts to annotate the unlabeled data manually. Because of the high cost of acquiring all labels from human experts, they are asked to annotate only a subset of the unlabeled data.</a:t>
            </a:r>
          </a:p>
        </p:txBody>
      </p:sp>
    </p:spTree>
    <p:extLst>
      <p:ext uri="{BB962C8B-B14F-4D97-AF65-F5344CB8AC3E}">
        <p14:creationId xmlns:p14="http://schemas.microsoft.com/office/powerpoint/2010/main" val="38411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18B19-E99E-456C-3956-61BAEC51914C}"/>
              </a:ext>
            </a:extLst>
          </p:cNvPr>
          <p:cNvSpPr txBox="1"/>
          <p:nvPr/>
        </p:nvSpPr>
        <p:spPr>
          <a:xfrm>
            <a:off x="837423" y="1298901"/>
            <a:ext cx="6097554" cy="523220"/>
          </a:xfrm>
          <a:prstGeom prst="rect">
            <a:avLst/>
          </a:prstGeom>
          <a:noFill/>
        </p:spPr>
        <p:txBody>
          <a:bodyPr wrap="square">
            <a:spAutoFit/>
          </a:bodyPr>
          <a:lstStyle/>
          <a:p>
            <a:pPr algn="l"/>
            <a:r>
              <a:rPr lang="en-IN" sz="2800" b="1" i="0" dirty="0">
                <a:solidFill>
                  <a:srgbClr val="000000"/>
                </a:solidFill>
                <a:effectLst/>
                <a:latin typeface="Rockwell" panose="02060603020205020403" pitchFamily="18" charset="0"/>
              </a:rPr>
              <a:t>2. Inexact Supervision</a:t>
            </a:r>
          </a:p>
        </p:txBody>
      </p:sp>
      <p:sp>
        <p:nvSpPr>
          <p:cNvPr id="5" name="TextBox 4">
            <a:extLst>
              <a:ext uri="{FF2B5EF4-FFF2-40B4-BE49-F238E27FC236}">
                <a16:creationId xmlns:a16="http://schemas.microsoft.com/office/drawing/2014/main" id="{9DCCBCEE-612D-F626-4FAC-1C9DFE172F74}"/>
              </a:ext>
            </a:extLst>
          </p:cNvPr>
          <p:cNvSpPr txBox="1"/>
          <p:nvPr/>
        </p:nvSpPr>
        <p:spPr>
          <a:xfrm>
            <a:off x="837423" y="2232277"/>
            <a:ext cx="10951029" cy="2308324"/>
          </a:xfrm>
          <a:prstGeom prst="rect">
            <a:avLst/>
          </a:prstGeom>
          <a:noFill/>
        </p:spPr>
        <p:txBody>
          <a:bodyPr wrap="square">
            <a:spAutoFit/>
          </a:bodyPr>
          <a:lstStyle/>
          <a:p>
            <a:pPr algn="just"/>
            <a:r>
              <a:rPr lang="en-US" i="0" dirty="0">
                <a:solidFill>
                  <a:srgbClr val="000000"/>
                </a:solidFill>
                <a:effectLst/>
                <a:latin typeface="Raleway" pitchFamily="2" charset="0"/>
              </a:rPr>
              <a:t>The given labels in this type are imprecise. In some cases, this type also contains some misleading records. These can accept more than a label because there are no discriminating features. Developers use the available labels to create rules and constraints on the training data.</a:t>
            </a:r>
          </a:p>
          <a:p>
            <a:pPr algn="just"/>
            <a:endParaRPr lang="en-US" i="0" dirty="0">
              <a:solidFill>
                <a:srgbClr val="000000"/>
              </a:solidFill>
              <a:effectLst/>
              <a:latin typeface="Raleway" pitchFamily="2" charset="0"/>
            </a:endParaRPr>
          </a:p>
          <a:p>
            <a:pPr algn="just"/>
            <a:r>
              <a:rPr lang="en-US" i="0" dirty="0">
                <a:solidFill>
                  <a:srgbClr val="000000"/>
                </a:solidFill>
                <a:effectLst/>
                <a:latin typeface="Raleway" pitchFamily="2" charset="0"/>
              </a:rPr>
              <a:t>In this type of supervision, we use multi-instance learning. In multi-instance learning, a bag (subset) of instances is labeled according to one of the instances (the key instance), or the majority, inside the bag. For each algorithm, the bag generator specifies how many instances should be in each bag. A bag can be an image, a text document, a set of records for stocks, and so on.</a:t>
            </a:r>
          </a:p>
        </p:txBody>
      </p:sp>
    </p:spTree>
    <p:extLst>
      <p:ext uri="{BB962C8B-B14F-4D97-AF65-F5344CB8AC3E}">
        <p14:creationId xmlns:p14="http://schemas.microsoft.com/office/powerpoint/2010/main" val="380114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5192C-29F0-207F-7424-41F4B82C4C97}"/>
              </a:ext>
            </a:extLst>
          </p:cNvPr>
          <p:cNvSpPr txBox="1"/>
          <p:nvPr/>
        </p:nvSpPr>
        <p:spPr>
          <a:xfrm>
            <a:off x="800100" y="1466851"/>
            <a:ext cx="6097554" cy="523220"/>
          </a:xfrm>
          <a:prstGeom prst="rect">
            <a:avLst/>
          </a:prstGeom>
          <a:noFill/>
        </p:spPr>
        <p:txBody>
          <a:bodyPr wrap="square">
            <a:spAutoFit/>
          </a:bodyPr>
          <a:lstStyle/>
          <a:p>
            <a:pPr algn="l"/>
            <a:r>
              <a:rPr lang="en-IN" sz="2800" b="1" i="0" dirty="0">
                <a:solidFill>
                  <a:srgbClr val="000000"/>
                </a:solidFill>
                <a:effectLst/>
                <a:latin typeface="Rockwell" panose="02060603020205020403" pitchFamily="18" charset="0"/>
              </a:rPr>
              <a:t>3.Inaccurate Supervision</a:t>
            </a:r>
          </a:p>
        </p:txBody>
      </p:sp>
      <p:sp>
        <p:nvSpPr>
          <p:cNvPr id="5" name="TextBox 4">
            <a:extLst>
              <a:ext uri="{FF2B5EF4-FFF2-40B4-BE49-F238E27FC236}">
                <a16:creationId xmlns:a16="http://schemas.microsoft.com/office/drawing/2014/main" id="{8496A6F8-CB67-9D9C-3EBC-08F93B65EDBF}"/>
              </a:ext>
            </a:extLst>
          </p:cNvPr>
          <p:cNvSpPr txBox="1"/>
          <p:nvPr/>
        </p:nvSpPr>
        <p:spPr>
          <a:xfrm>
            <a:off x="886408" y="2274838"/>
            <a:ext cx="10720873" cy="2862322"/>
          </a:xfrm>
          <a:prstGeom prst="rect">
            <a:avLst/>
          </a:prstGeom>
          <a:noFill/>
        </p:spPr>
        <p:txBody>
          <a:bodyPr wrap="square">
            <a:spAutoFit/>
          </a:bodyPr>
          <a:lstStyle/>
          <a:p>
            <a:pPr algn="just"/>
            <a:r>
              <a:rPr lang="en-US" i="0" dirty="0">
                <a:solidFill>
                  <a:srgbClr val="000000"/>
                </a:solidFill>
                <a:effectLst/>
                <a:latin typeface="Raleway" pitchFamily="2" charset="0"/>
              </a:rPr>
              <a:t>In this type, there are wrong or low-quality labels. Inaccurate labels usually come from collecting public or crowdsourcing data sets.</a:t>
            </a:r>
          </a:p>
          <a:p>
            <a:pPr algn="just"/>
            <a:endParaRPr lang="en-US" i="0" dirty="0">
              <a:solidFill>
                <a:srgbClr val="000000"/>
              </a:solidFill>
              <a:effectLst/>
              <a:latin typeface="Raleway" pitchFamily="2" charset="0"/>
            </a:endParaRPr>
          </a:p>
          <a:p>
            <a:pPr algn="just"/>
            <a:r>
              <a:rPr lang="en-US" i="0" dirty="0">
                <a:solidFill>
                  <a:srgbClr val="000000"/>
                </a:solidFill>
                <a:effectLst/>
                <a:latin typeface="Raleway" pitchFamily="2" charset="0"/>
              </a:rPr>
              <a:t>The idea is to identify the potential mislabeled instances and to correct or remove them. One of the practical techniques to achieve this idea is the data-editing approach</a:t>
            </a:r>
          </a:p>
          <a:p>
            <a:pPr algn="just"/>
            <a:r>
              <a:rPr lang="en-US" i="0" dirty="0">
                <a:solidFill>
                  <a:srgbClr val="000000"/>
                </a:solidFill>
                <a:effectLst/>
                <a:latin typeface="Raleway" pitchFamily="2" charset="0"/>
              </a:rPr>
              <a:t>.</a:t>
            </a:r>
          </a:p>
          <a:p>
            <a:pPr algn="just"/>
            <a:r>
              <a:rPr lang="en-US" i="0" dirty="0">
                <a:solidFill>
                  <a:srgbClr val="000000"/>
                </a:solidFill>
                <a:effectLst/>
                <a:latin typeface="Raleway" pitchFamily="2" charset="0"/>
              </a:rPr>
              <a:t>The data-editing approach constructs a graph of relative neighborhoods, where each node is an instance, and an edge connects two nodes of different labels. An instance (node) is considered suspicious if it is connected to many edges. This suspicious instance is then removed or re-labeled according to the majority.</a:t>
            </a:r>
          </a:p>
        </p:txBody>
      </p:sp>
    </p:spTree>
    <p:extLst>
      <p:ext uri="{BB962C8B-B14F-4D97-AF65-F5344CB8AC3E}">
        <p14:creationId xmlns:p14="http://schemas.microsoft.com/office/powerpoint/2010/main" val="619528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C36A5-9FB1-DDC7-673A-1BD5AF21686A}"/>
              </a:ext>
            </a:extLst>
          </p:cNvPr>
          <p:cNvSpPr txBox="1"/>
          <p:nvPr/>
        </p:nvSpPr>
        <p:spPr>
          <a:xfrm>
            <a:off x="531846" y="1284047"/>
            <a:ext cx="11150082" cy="2523768"/>
          </a:xfrm>
          <a:prstGeom prst="rect">
            <a:avLst/>
          </a:prstGeom>
          <a:noFill/>
        </p:spPr>
        <p:txBody>
          <a:bodyPr wrap="square">
            <a:spAutoFit/>
          </a:bodyPr>
          <a:lstStyle/>
          <a:p>
            <a:pPr algn="l"/>
            <a:r>
              <a:rPr lang="en-US" sz="3200" b="1" i="0" dirty="0">
                <a:solidFill>
                  <a:srgbClr val="000000"/>
                </a:solidFill>
                <a:effectLst/>
                <a:latin typeface="Rockwell" panose="02060603020205020403" pitchFamily="18" charset="0"/>
              </a:rPr>
              <a:t>Applications of Weak Supervision</a:t>
            </a:r>
          </a:p>
          <a:p>
            <a:pPr algn="l"/>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Weak supervision is not associated with a specific supervision task or problem. Weak supervision is used whenever the annotation of the training data set is incomplete or insufficient to get a predictive model with good performance.</a:t>
            </a:r>
          </a:p>
          <a:p>
            <a:pPr algn="l"/>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Weak supervision can be used with image classification, object recognition, text classification, spam detection, medical diagnosis, and financial problems (like estimating houses’ prices).</a:t>
            </a:r>
          </a:p>
        </p:txBody>
      </p:sp>
    </p:spTree>
    <p:extLst>
      <p:ext uri="{BB962C8B-B14F-4D97-AF65-F5344CB8AC3E}">
        <p14:creationId xmlns:p14="http://schemas.microsoft.com/office/powerpoint/2010/main" val="259630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5ADAB7-624E-FCA2-1CA9-7D600D341D9B}"/>
              </a:ext>
            </a:extLst>
          </p:cNvPr>
          <p:cNvSpPr txBox="1"/>
          <p:nvPr/>
        </p:nvSpPr>
        <p:spPr>
          <a:xfrm>
            <a:off x="1999695" y="676467"/>
            <a:ext cx="6094520" cy="707886"/>
          </a:xfrm>
          <a:prstGeom prst="rect">
            <a:avLst/>
          </a:prstGeom>
          <a:noFill/>
        </p:spPr>
        <p:txBody>
          <a:bodyPr wrap="square">
            <a:spAutoFit/>
          </a:bodyPr>
          <a:lstStyle/>
          <a:p>
            <a:pPr algn="l"/>
            <a:r>
              <a:rPr lang="en-IN" sz="4000" b="1" i="0" dirty="0">
                <a:solidFill>
                  <a:srgbClr val="000000"/>
                </a:solidFill>
                <a:effectLst/>
                <a:latin typeface="Rockwell" panose="02060603020205020403" pitchFamily="18" charset="0"/>
              </a:rPr>
              <a:t>Online Learning</a:t>
            </a:r>
            <a:endParaRPr lang="en-IN" sz="4000" b="0" i="0" dirty="0">
              <a:solidFill>
                <a:srgbClr val="000000"/>
              </a:solidFill>
              <a:effectLst/>
              <a:latin typeface="Rockwell" panose="02060603020205020403" pitchFamily="18" charset="0"/>
            </a:endParaRPr>
          </a:p>
        </p:txBody>
      </p:sp>
      <p:sp>
        <p:nvSpPr>
          <p:cNvPr id="5" name="TextBox 4">
            <a:extLst>
              <a:ext uri="{FF2B5EF4-FFF2-40B4-BE49-F238E27FC236}">
                <a16:creationId xmlns:a16="http://schemas.microsoft.com/office/drawing/2014/main" id="{B9988C33-E0FD-3768-337D-7B0EC8586E86}"/>
              </a:ext>
            </a:extLst>
          </p:cNvPr>
          <p:cNvSpPr txBox="1"/>
          <p:nvPr/>
        </p:nvSpPr>
        <p:spPr>
          <a:xfrm>
            <a:off x="1266547" y="1951832"/>
            <a:ext cx="9658905" cy="2031325"/>
          </a:xfrm>
          <a:prstGeom prst="rect">
            <a:avLst/>
          </a:prstGeom>
          <a:noFill/>
        </p:spPr>
        <p:txBody>
          <a:bodyPr wrap="square">
            <a:spAutoFit/>
          </a:bodyPr>
          <a:lstStyle/>
          <a:p>
            <a:pPr algn="just"/>
            <a:r>
              <a:rPr lang="en-US" dirty="0">
                <a:solidFill>
                  <a:srgbClr val="000000"/>
                </a:solidFill>
                <a:latin typeface="Raleway" pitchFamily="2" charset="0"/>
              </a:rPr>
              <a:t>O</a:t>
            </a:r>
            <a:r>
              <a:rPr lang="en-US" b="0" i="0" dirty="0">
                <a:solidFill>
                  <a:srgbClr val="000000"/>
                </a:solidFill>
                <a:effectLst/>
                <a:latin typeface="Raleway" pitchFamily="2" charset="0"/>
              </a:rPr>
              <a:t>nline learning is a combination of different techniques of ML where data arrives in sequential order and the learner (algorithm/model) aims to learn and update the best predictor for future data at every step. Online learning is able to overcome drawbacks of offline learning like models can be updated instantly for any change in data. Therefore online learning is far more efficient and scalable for large-scale learning tasks in real-world data, analytics, and various applications where data is not only large in size but also arrives at high velocity.</a:t>
            </a:r>
            <a:endParaRPr lang="en-IN" dirty="0">
              <a:latin typeface="Raleway" pitchFamily="2" charset="0"/>
            </a:endParaRPr>
          </a:p>
        </p:txBody>
      </p:sp>
      <p:sp>
        <p:nvSpPr>
          <p:cNvPr id="7" name="TextBox 6">
            <a:extLst>
              <a:ext uri="{FF2B5EF4-FFF2-40B4-BE49-F238E27FC236}">
                <a16:creationId xmlns:a16="http://schemas.microsoft.com/office/drawing/2014/main" id="{8DE9E61D-2338-BEAE-B0C1-6386FDFADAC4}"/>
              </a:ext>
            </a:extLst>
          </p:cNvPr>
          <p:cNvSpPr txBox="1"/>
          <p:nvPr/>
        </p:nvSpPr>
        <p:spPr>
          <a:xfrm>
            <a:off x="1266547" y="4381960"/>
            <a:ext cx="9573088" cy="1477328"/>
          </a:xfrm>
          <a:prstGeom prst="rect">
            <a:avLst/>
          </a:prstGeom>
          <a:noFill/>
        </p:spPr>
        <p:txBody>
          <a:bodyPr wrap="square">
            <a:spAutoFit/>
          </a:bodyPr>
          <a:lstStyle/>
          <a:p>
            <a:pPr algn="just"/>
            <a:r>
              <a:rPr lang="en-US" i="0" dirty="0">
                <a:solidFill>
                  <a:srgbClr val="000000"/>
                </a:solidFill>
                <a:effectLst/>
                <a:latin typeface="Raleway" pitchFamily="2" charset="0"/>
              </a:rPr>
              <a:t>Bandit Learning Task </a:t>
            </a:r>
          </a:p>
          <a:p>
            <a:pPr algn="just"/>
            <a:r>
              <a:rPr lang="en-US" i="0" dirty="0">
                <a:solidFill>
                  <a:srgbClr val="000000"/>
                </a:solidFill>
                <a:effectLst/>
                <a:latin typeface="Raleway" pitchFamily="2" charset="0"/>
              </a:rPr>
              <a:t>Bandit online learning is also known as multi-armed bandits have been extensively used for many online recommendation systems such as online advertising for internet monetization product recommendation in e-commerce, movies recommendation on OTT platform and other personalized recommendation such as YouTube.</a:t>
            </a:r>
          </a:p>
        </p:txBody>
      </p:sp>
    </p:spTree>
    <p:extLst>
      <p:ext uri="{BB962C8B-B14F-4D97-AF65-F5344CB8AC3E}">
        <p14:creationId xmlns:p14="http://schemas.microsoft.com/office/powerpoint/2010/main" val="4196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1FDAA9-C9AC-2DFF-C35C-9942D64E3FA7}"/>
              </a:ext>
            </a:extLst>
          </p:cNvPr>
          <p:cNvSpPr txBox="1"/>
          <p:nvPr/>
        </p:nvSpPr>
        <p:spPr>
          <a:xfrm>
            <a:off x="408373" y="351461"/>
            <a:ext cx="11656380" cy="2893100"/>
          </a:xfrm>
          <a:prstGeom prst="rect">
            <a:avLst/>
          </a:prstGeom>
          <a:noFill/>
        </p:spPr>
        <p:txBody>
          <a:bodyPr wrap="square">
            <a:spAutoFit/>
          </a:bodyPr>
          <a:lstStyle/>
          <a:p>
            <a:pPr algn="l"/>
            <a:r>
              <a:rPr lang="en-US" sz="2800" b="1" i="0" dirty="0">
                <a:solidFill>
                  <a:srgbClr val="000000"/>
                </a:solidFill>
                <a:effectLst/>
                <a:latin typeface="Rockwell" panose="02060603020205020403" pitchFamily="18" charset="0"/>
              </a:rPr>
              <a:t>Online Vs Offline</a:t>
            </a:r>
          </a:p>
          <a:p>
            <a:pPr algn="l"/>
            <a:endParaRPr lang="en-US" sz="2800" b="0" i="0" dirty="0">
              <a:solidFill>
                <a:srgbClr val="000000"/>
              </a:solidFill>
              <a:effectLst/>
              <a:latin typeface="Rockwell" panose="02060603020205020403" pitchFamily="18" charset="0"/>
            </a:endParaRPr>
          </a:p>
          <a:p>
            <a:pPr algn="l"/>
            <a:r>
              <a:rPr lang="en-US" b="0" i="0" dirty="0">
                <a:solidFill>
                  <a:srgbClr val="000000"/>
                </a:solidFill>
                <a:effectLst/>
                <a:latin typeface="Raleway" pitchFamily="2" charset="0"/>
              </a:rPr>
              <a:t>In offline learning models it takes batches of training data to train the learner then tries to generalize using found relationships on the test sample. For online learning, it takes an initial guess of a model and then picks the observation one by one from the training population and generalizes for each observation.     </a:t>
            </a:r>
          </a:p>
          <a:p>
            <a:pPr algn="l"/>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Choosing a mode of learning is an ambiguous question, it merely depends on what your application demands and the rate of dynamicity. In contrast, the following factors play an important role while choosing between online and offline learning modes. </a:t>
            </a:r>
            <a:r>
              <a:rPr lang="en-US" b="0" i="0" dirty="0">
                <a:solidFill>
                  <a:srgbClr val="000000"/>
                </a:solidFill>
                <a:effectLst/>
                <a:latin typeface="EB Garamond" panose="020F0502020204030204" pitchFamily="2" charset="0"/>
              </a:rPr>
              <a:t>  </a:t>
            </a:r>
          </a:p>
        </p:txBody>
      </p:sp>
      <p:graphicFrame>
        <p:nvGraphicFramePr>
          <p:cNvPr id="6" name="Table 5">
            <a:extLst>
              <a:ext uri="{FF2B5EF4-FFF2-40B4-BE49-F238E27FC236}">
                <a16:creationId xmlns:a16="http://schemas.microsoft.com/office/drawing/2014/main" id="{EADE0E80-8D3B-A387-8285-C87EAE621C75}"/>
              </a:ext>
            </a:extLst>
          </p:cNvPr>
          <p:cNvGraphicFramePr>
            <a:graphicFrameLocks noGrp="1"/>
          </p:cNvGraphicFramePr>
          <p:nvPr>
            <p:extLst>
              <p:ext uri="{D42A27DB-BD31-4B8C-83A1-F6EECF244321}">
                <p14:modId xmlns:p14="http://schemas.microsoft.com/office/powerpoint/2010/main" val="2786936935"/>
              </p:ext>
            </p:extLst>
          </p:nvPr>
        </p:nvGraphicFramePr>
        <p:xfrm>
          <a:off x="1013533" y="3715078"/>
          <a:ext cx="10164933" cy="2893100"/>
        </p:xfrm>
        <a:graphic>
          <a:graphicData uri="http://schemas.openxmlformats.org/drawingml/2006/table">
            <a:tbl>
              <a:tblPr/>
              <a:tblGrid>
                <a:gridCol w="3388311">
                  <a:extLst>
                    <a:ext uri="{9D8B030D-6E8A-4147-A177-3AD203B41FA5}">
                      <a16:colId xmlns:a16="http://schemas.microsoft.com/office/drawing/2014/main" val="1351070585"/>
                    </a:ext>
                  </a:extLst>
                </a:gridCol>
                <a:gridCol w="3388311">
                  <a:extLst>
                    <a:ext uri="{9D8B030D-6E8A-4147-A177-3AD203B41FA5}">
                      <a16:colId xmlns:a16="http://schemas.microsoft.com/office/drawing/2014/main" val="1824930799"/>
                    </a:ext>
                  </a:extLst>
                </a:gridCol>
                <a:gridCol w="3388311">
                  <a:extLst>
                    <a:ext uri="{9D8B030D-6E8A-4147-A177-3AD203B41FA5}">
                      <a16:colId xmlns:a16="http://schemas.microsoft.com/office/drawing/2014/main" val="1419390194"/>
                    </a:ext>
                  </a:extLst>
                </a:gridCol>
              </a:tblGrid>
              <a:tr h="400253">
                <a:tc>
                  <a:txBody>
                    <a:bodyPr/>
                    <a:lstStyle/>
                    <a:p>
                      <a:pPr fontAlgn="t"/>
                      <a:r>
                        <a:rPr lang="en-IN" sz="1400" b="1">
                          <a:effectLst/>
                          <a:latin typeface="Raleway" pitchFamily="2" charset="0"/>
                        </a:rPr>
                        <a:t>Features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IN" sz="1400" b="1">
                          <a:effectLst/>
                          <a:latin typeface="Raleway" pitchFamily="2" charset="0"/>
                        </a:rPr>
                        <a:t>Online Learning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IN" sz="1400" b="1" dirty="0">
                          <a:effectLst/>
                          <a:latin typeface="Raleway" pitchFamily="2" charset="0"/>
                        </a:rPr>
                        <a:t>Offline Learning</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806516385"/>
                  </a:ext>
                </a:extLst>
              </a:tr>
              <a:tr h="819058">
                <a:tc>
                  <a:txBody>
                    <a:bodyPr/>
                    <a:lstStyle/>
                    <a:p>
                      <a:pPr fontAlgn="t"/>
                      <a:r>
                        <a:rPr lang="en-IN" sz="1400" b="1">
                          <a:effectLst/>
                          <a:latin typeface="Raleway" pitchFamily="2" charset="0"/>
                        </a:rPr>
                        <a:t>Applications</a:t>
                      </a:r>
                      <a:endParaRPr lang="en-IN" sz="1400">
                        <a:effectLst/>
                        <a:latin typeface="Raleway" pitchFamily="2" charset="0"/>
                      </a:endParaRP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dirty="0">
                          <a:effectLst/>
                          <a:latin typeface="Raleway" pitchFamily="2" charset="0"/>
                        </a:rPr>
                        <a:t>Used in the finance market, economics, where new data is emerging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Various classification tasks based on images, regression tasks, all standard ML tasks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63824335"/>
                  </a:ext>
                </a:extLst>
              </a:tr>
              <a:tr h="505704">
                <a:tc>
                  <a:txBody>
                    <a:bodyPr/>
                    <a:lstStyle/>
                    <a:p>
                      <a:pPr fontAlgn="t"/>
                      <a:r>
                        <a:rPr lang="en-IN" sz="1400" b="1">
                          <a:effectLst/>
                          <a:latin typeface="Raleway" pitchFamily="2" charset="0"/>
                        </a:rPr>
                        <a:t>Production difficulty </a:t>
                      </a:r>
                      <a:endParaRPr lang="en-IN" sz="1400">
                        <a:effectLst/>
                        <a:latin typeface="Raleway" pitchFamily="2" charset="0"/>
                      </a:endParaRP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Difficult to maintain, and manage</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Easy as there are many plugin supports</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73188315"/>
                  </a:ext>
                </a:extLst>
              </a:tr>
              <a:tr h="662381">
                <a:tc>
                  <a:txBody>
                    <a:bodyPr/>
                    <a:lstStyle/>
                    <a:p>
                      <a:pPr fontAlgn="t"/>
                      <a:r>
                        <a:rPr lang="en-IN" sz="1400" b="1">
                          <a:effectLst/>
                          <a:latin typeface="Raleway" pitchFamily="2" charset="0"/>
                        </a:rPr>
                        <a:t>Complexity </a:t>
                      </a:r>
                      <a:endParaRPr lang="en-IN" sz="1400">
                        <a:effectLst/>
                        <a:latin typeface="Raleway" pitchFamily="2" charset="0"/>
                      </a:endParaRP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As parameters are changing results dynamic complexity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Less complex as parameters are constant once learned</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149859402"/>
                  </a:ext>
                </a:extLst>
              </a:tr>
              <a:tr h="505704">
                <a:tc>
                  <a:txBody>
                    <a:bodyPr/>
                    <a:lstStyle/>
                    <a:p>
                      <a:pPr fontAlgn="t"/>
                      <a:r>
                        <a:rPr lang="en-IN" sz="1400" b="1">
                          <a:effectLst/>
                          <a:latin typeface="Raleway" pitchFamily="2" charset="0"/>
                        </a:rPr>
                        <a:t>Tools</a:t>
                      </a:r>
                      <a:endParaRPr lang="en-IN" sz="1400">
                        <a:effectLst/>
                        <a:latin typeface="Raleway" pitchFamily="2" charset="0"/>
                      </a:endParaRP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US" sz="1400">
                          <a:effectLst/>
                          <a:latin typeface="Raleway" pitchFamily="2" charset="0"/>
                        </a:rPr>
                        <a:t>New tools such as </a:t>
                      </a:r>
                      <a:r>
                        <a:rPr lang="en-US" sz="1400" b="0" u="none" strike="noStrike">
                          <a:solidFill>
                            <a:srgbClr val="DA02FF"/>
                          </a:solidFill>
                          <a:effectLst/>
                          <a:latin typeface="Raleway" pitchFamily="2" charset="0"/>
                          <a:hlinkClick r:id="rId2"/>
                        </a:rPr>
                        <a:t>MOA</a:t>
                      </a:r>
                      <a:r>
                        <a:rPr lang="en-US" sz="1400">
                          <a:effectLst/>
                          <a:latin typeface="Raleway" pitchFamily="2" charset="0"/>
                        </a:rPr>
                        <a:t>, scikit multi-flow etc</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a:r>
                        <a:rPr lang="en-IN" sz="1400" dirty="0">
                          <a:effectLst/>
                          <a:latin typeface="Raleway" pitchFamily="2" charset="0"/>
                        </a:rPr>
                        <a:t>Scikit, TensorFlow, </a:t>
                      </a:r>
                      <a:r>
                        <a:rPr lang="en-IN" sz="1400" dirty="0" err="1">
                          <a:effectLst/>
                          <a:latin typeface="Raleway" pitchFamily="2" charset="0"/>
                        </a:rPr>
                        <a:t>Keras</a:t>
                      </a:r>
                      <a:r>
                        <a:rPr lang="en-IN" sz="1400" dirty="0">
                          <a:effectLst/>
                          <a:latin typeface="Raleway" pitchFamily="2" charset="0"/>
                        </a:rPr>
                        <a:t>, </a:t>
                      </a:r>
                      <a:r>
                        <a:rPr lang="en-IN" sz="1400" dirty="0" err="1">
                          <a:effectLst/>
                          <a:latin typeface="Raleway" pitchFamily="2" charset="0"/>
                        </a:rPr>
                        <a:t>Pytorch</a:t>
                      </a:r>
                      <a:r>
                        <a:rPr lang="en-IN" sz="1400" dirty="0">
                          <a:effectLst/>
                          <a:latin typeface="Raleway" pitchFamily="2" charset="0"/>
                        </a:rPr>
                        <a:t> </a:t>
                      </a:r>
                    </a:p>
                  </a:txBody>
                  <a:tcPr marL="48577" marR="48577" marT="24289" marB="24289">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54147771"/>
                  </a:ext>
                </a:extLst>
              </a:tr>
            </a:tbl>
          </a:graphicData>
        </a:graphic>
      </p:graphicFrame>
    </p:spTree>
    <p:extLst>
      <p:ext uri="{BB962C8B-B14F-4D97-AF65-F5344CB8AC3E}">
        <p14:creationId xmlns:p14="http://schemas.microsoft.com/office/powerpoint/2010/main" val="29114276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1042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Bahnschrift SemiBold</vt:lpstr>
      <vt:lpstr>Century Gothic</vt:lpstr>
      <vt:lpstr>EB Garamond</vt:lpstr>
      <vt:lpstr>Mongolian Baiti</vt:lpstr>
      <vt:lpstr>Raleway</vt:lpstr>
      <vt:lpstr>Rockwell</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 Antony Jose</dc:creator>
  <cp:lastModifiedBy>Emmanu Antony Jose</cp:lastModifiedBy>
  <cp:revision>2</cp:revision>
  <dcterms:created xsi:type="dcterms:W3CDTF">2023-08-02T15:17:25Z</dcterms:created>
  <dcterms:modified xsi:type="dcterms:W3CDTF">2023-08-02T18:43:11Z</dcterms:modified>
</cp:coreProperties>
</file>