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66" r:id="rId6"/>
    <p:sldId id="268" r:id="rId7"/>
    <p:sldId id="269" r:id="rId8"/>
    <p:sldId id="273" r:id="rId9"/>
    <p:sldId id="276" r:id="rId10"/>
    <p:sldId id="271" r:id="rId11"/>
    <p:sldId id="270" r:id="rId12"/>
    <p:sldId id="274" r:id="rId13"/>
    <p:sldId id="272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32962-3DC0-4AB3-9B46-6257B204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F844F-B4E2-4809-87ED-A06F69244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C1D9C-BD05-4523-86A3-4FCAAD67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46766-A74E-4964-B7D9-CAE6B1A2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EE35E-4B78-4AF3-98EB-A5B26BF5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3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98163-22D5-4CB0-8A52-3F7713FC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523E5-5E4B-4773-9CE9-B513AB045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28DF9-C461-4FAC-A0CF-2E44D7A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A0133-6F5E-4AF0-9FE4-8879B233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6DE3-D534-49FE-ABB1-CD646AA2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4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008E72-1F97-4BEA-A8C3-1AF62035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C3D95-1159-4ED9-B75A-A3B37A1EB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2385D-6787-4D24-92E7-22BADD00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22A30-7D40-4B46-98A8-C02DF68B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FC28D-08F5-423B-A06F-FE1284C3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8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0F424-2CA6-4DA8-9B8B-87879C26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10EDE-A7D1-447C-A97D-E97E5D2C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6E428-5638-49B9-9774-CCBA900E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82470-CBFE-4CB0-92B8-E25800B0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DC7B3-30F2-4713-9ED4-DB43F7AE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7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6F288-BC9D-4D1D-BB75-45B9D087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5E322-8CDA-4A8A-9261-04F9E6535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618C0-AF03-4E62-9022-9D2B798E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24A3D-E998-4995-856C-F5A504AD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BF544-B4FB-42B2-BA8C-E1B3D22F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8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9FCF8-979B-479E-BE85-7DAF0316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0600F-AA06-4F2C-B4DB-AE9F9B07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A5DFD6-D104-40F8-BEDF-0F2A8CBD4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D962E9-F7E4-4029-88D0-8BDD182B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D8496-1AE4-436E-A1AE-A0BCA509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71BB3-A561-495E-A779-AED3052A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8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3321-9310-4786-9AC8-72A95CD5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0A1E3-D9D3-4B41-9682-BC99DA9A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AD3A81-3CCB-4444-B886-A0704AE1A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600140-AB46-4B97-ADF1-1896E9C22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8F027A-5AB7-4D28-9110-4A1FB213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6F367B-23ED-466F-ADDC-7DAC7266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84D1BB-29DC-4822-B482-193D32CF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407539-B877-4A30-92BD-BB6D091A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7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6D7D8-3187-4F5F-9F90-1C9A2260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8D3402-B49A-4CC2-B5F5-FEC8E815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56B89-79E5-4763-B8D4-871ACB6B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A66EA6-F4C6-4BDF-B462-ECA2A240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6DEC57-B3AF-46DB-BFA5-36EA2D18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438C98-B6CB-4423-85F8-68CB4DD2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603FCB-580E-4FB5-A1A2-F9A67AFA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AA592-F365-48FD-B828-11ECE1D6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97538-A6F3-4865-AC37-86C6C44D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8125F3-7048-448C-9791-8154FD1E0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99925-83DE-4C16-A328-3BFBD92E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1AA5B-4C53-4A4B-847B-ECA89631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11ADD-AB9C-48A8-B355-EC6ECBAB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1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DB5B9-A352-4767-98B5-F4225B6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72F341-1C3B-4B73-8CDC-297C45B87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605F3B-0BC8-4D1F-B0ED-69F4005E1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AE304-0BE9-4ED4-B433-1886A0B8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77D46-C234-4530-A875-8C4ADE69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EAF13-ED92-4192-90FF-D627DC6B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6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4F54F6-94F6-4419-AF5F-FF49FB4A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0FA24-194E-4FA5-A893-A0E7664A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450FB-0A4F-4DD7-80ED-A9277E3E0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440A-5CFB-4BCD-AD97-CD6D6BCD0B9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E52B6-A06C-496C-ABA2-CC90B929B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9289A-4DC1-46D0-87F6-CE6B3C7B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2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" TargetMode="External"/><Relationship Id="rId2" Type="http://schemas.openxmlformats.org/officeDocument/2006/relationships/hyperlink" Target="https://developers.naver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BC2F3-057A-43B9-B378-60D5D781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C7F512-7F2D-4D3B-BA01-2E8D52280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 descr="파란색 빛망울이 있는 추상적 배경">
            <a:extLst>
              <a:ext uri="{FF2B5EF4-FFF2-40B4-BE49-F238E27FC236}">
                <a16:creationId xmlns:a16="http://schemas.microsoft.com/office/drawing/2014/main" id="{E8F57FAC-0DCF-4D9D-9EAA-057EA4972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8" b="1323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1A2B6-F15B-4250-AB90-1E272ECFD54E}"/>
              </a:ext>
            </a:extLst>
          </p:cNvPr>
          <p:cNvSpPr txBox="1"/>
          <p:nvPr/>
        </p:nvSpPr>
        <p:spPr>
          <a:xfrm>
            <a:off x="2948343" y="2594242"/>
            <a:ext cx="6295313" cy="132343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회원관리 </a:t>
            </a:r>
            <a:r>
              <a:rPr lang="en-US" altLang="ko-KR" sz="2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(member)</a:t>
            </a:r>
            <a:r>
              <a:rPr lang="ko-KR" altLang="en-US" sz="4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4000" dirty="0">
              <a:ln w="19050">
                <a:noFill/>
              </a:ln>
              <a:solidFill>
                <a:srgbClr val="7030A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4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구현을 위한 기본 설정</a:t>
            </a:r>
          </a:p>
        </p:txBody>
      </p:sp>
    </p:spTree>
    <p:extLst>
      <p:ext uri="{BB962C8B-B14F-4D97-AF65-F5344CB8AC3E}">
        <p14:creationId xmlns:p14="http://schemas.microsoft.com/office/powerpoint/2010/main" val="190821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A9C78A-B3B8-4A68-BCE6-73F9DAA24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43349"/>
              </p:ext>
            </p:extLst>
          </p:nvPr>
        </p:nvGraphicFramePr>
        <p:xfrm>
          <a:off x="704661" y="2153962"/>
          <a:ext cx="10782678" cy="3196638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val="424930586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3485343123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3147281926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226569151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4060174615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3960679435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작업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Method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Parameter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Form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 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이동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628797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002800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6970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10801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03928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8449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50B410-222B-4FFE-9B78-7A48CA3CE2C0}"/>
              </a:ext>
            </a:extLst>
          </p:cNvPr>
          <p:cNvSpPr txBox="1"/>
          <p:nvPr/>
        </p:nvSpPr>
        <p:spPr>
          <a:xfrm>
            <a:off x="704661" y="1161848"/>
            <a:ext cx="6530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공지사항 </a:t>
            </a:r>
            <a:r>
              <a:rPr lang="en-US" altLang="ko-KR" sz="2400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NoticeController</a:t>
            </a:r>
            <a:r>
              <a:rPr lang="en-US" altLang="ko-KR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E44925-BD30-4111-AC45-11B0F68C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27945"/>
              </p:ext>
            </p:extLst>
          </p:nvPr>
        </p:nvGraphicFramePr>
        <p:xfrm>
          <a:off x="704661" y="2681607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val="2811090471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35016788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3844205506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863219417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403157254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310912145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전체 목록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/list.no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항목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목록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 err="1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페이징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81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7ED66B-DE72-4619-B41C-7441D99C7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641315"/>
              </p:ext>
            </p:extLst>
          </p:nvPr>
        </p:nvGraphicFramePr>
        <p:xfrm>
          <a:off x="704661" y="3219508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val="1140017633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353848511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753821104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38282131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974629886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903781532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등록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/insert.no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항목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파일첨부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이동 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목록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32362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86DECB7-E0BC-4417-899A-935BB65E4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72072"/>
              </p:ext>
            </p:extLst>
          </p:nvPr>
        </p:nvGraphicFramePr>
        <p:xfrm>
          <a:off x="704661" y="3755663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val="319600324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5287080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406923008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88128224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399916346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813566234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조회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/detail.no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id=123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617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3C5FE27-4262-46A9-9536-2731B65AF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20587"/>
              </p:ext>
            </p:extLst>
          </p:nvPr>
        </p:nvGraphicFramePr>
        <p:xfrm>
          <a:off x="704661" y="4282730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val="367906578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3456836032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722720494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722391530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356631258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6922030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삭제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/delete.no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Id=123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이동 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78957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C6ECF5-E780-4888-B549-15849113D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2197"/>
              </p:ext>
            </p:extLst>
          </p:nvPr>
        </p:nvGraphicFramePr>
        <p:xfrm>
          <a:off x="704661" y="4819518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val="2643780703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86951866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48839431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982794760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52157450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3900619759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/update.no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항목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이동 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목록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09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0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1778E9-1F6F-437E-B9FD-EEAC67A9A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333625"/>
            <a:ext cx="10010775" cy="2190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944DCA-FF56-4D26-82E0-BAEF980C834C}"/>
              </a:ext>
            </a:extLst>
          </p:cNvPr>
          <p:cNvSpPr txBox="1"/>
          <p:nvPr/>
        </p:nvSpPr>
        <p:spPr>
          <a:xfrm>
            <a:off x="775579" y="863084"/>
            <a:ext cx="6530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공지사항 목록 화면 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list.jsp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_ </a:t>
            </a:r>
            <a:r>
              <a:rPr lang="en-US" altLang="ko-KR" sz="2400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list.no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2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5334E7-ED97-47A0-8DA7-64B0CEA242B7}"/>
              </a:ext>
            </a:extLst>
          </p:cNvPr>
          <p:cNvSpPr txBox="1"/>
          <p:nvPr/>
        </p:nvSpPr>
        <p:spPr>
          <a:xfrm>
            <a:off x="2617210" y="3931002"/>
            <a:ext cx="8474032" cy="1808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8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원글의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그대로 담는다</a:t>
            </a:r>
            <a:endParaRPr lang="ko-KR" altLang="en-US" sz="18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403860" marR="0" indent="-40386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갖는 글에 대해 </a:t>
            </a:r>
            <a:r>
              <a:rPr lang="ko-KR" altLang="en-US" sz="18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원글의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더 큰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가진 경우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step+1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변경한 후 </a:t>
            </a:r>
            <a:r>
              <a:rPr lang="ko-KR" altLang="en-US" sz="18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원글의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step+1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저장한다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8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indent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8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원글의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indent + 1</a:t>
            </a:r>
            <a:endParaRPr lang="ko-KR" altLang="en-US" sz="18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8821AE-6657-4D59-8A4C-3B4E0899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1" y="663178"/>
            <a:ext cx="527758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6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A826AC-6F8D-4D14-9E5D-6E780F02D5CB}"/>
              </a:ext>
            </a:extLst>
          </p:cNvPr>
          <p:cNvSpPr txBox="1"/>
          <p:nvPr/>
        </p:nvSpPr>
        <p:spPr>
          <a:xfrm>
            <a:off x="279662" y="179108"/>
            <a:ext cx="112933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공지사항 </a:t>
            </a:r>
            <a:r>
              <a:rPr lang="en-US" altLang="ko-KR" sz="18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Tabl</a:t>
            </a:r>
            <a:r>
              <a:rPr lang="en-US" altLang="ko-KR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sz="18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table notice (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id          number constraint </a:t>
            </a:r>
            <a:r>
              <a:rPr lang="en-US" altLang="ko-KR" sz="18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notice_id_pk</a:t>
            </a:r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primary key,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title       varchar2(300) not null,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content     varchar2(4000) not null,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writer      varchar2(50) not null 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constraint </a:t>
            </a:r>
            <a:r>
              <a:rPr lang="en-US" altLang="ko-KR" sz="18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notice_writer_fk</a:t>
            </a:r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references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s_</a:t>
            </a:r>
            <a:r>
              <a:rPr lang="en-US" altLang="ko-KR" sz="18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</a:t>
            </a:r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(id),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8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writedate</a:t>
            </a:r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date default </a:t>
            </a:r>
            <a:r>
              <a:rPr lang="en-US" altLang="ko-KR" sz="18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sysdate</a:t>
            </a:r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8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readcnt</a:t>
            </a:r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number default 0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filename    varchar2(300),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8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filepath</a:t>
            </a:r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varchar2(500),</a:t>
            </a:r>
          </a:p>
          <a:p>
            <a:pPr algn="l"/>
            <a:r>
              <a:rPr lang="en-US" altLang="ko-KR" sz="1800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root        number,</a:t>
            </a:r>
          </a:p>
          <a:p>
            <a:pPr algn="l"/>
            <a:r>
              <a:rPr lang="en-US" altLang="ko-KR" sz="1800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step        number default 0,</a:t>
            </a:r>
          </a:p>
          <a:p>
            <a:pPr algn="l"/>
            <a:r>
              <a:rPr lang="en-US" altLang="ko-KR" sz="1800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indent      number default 0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08B47E-D2FA-4F9F-B101-74B714247A78}"/>
              </a:ext>
            </a:extLst>
          </p:cNvPr>
          <p:cNvGraphicFramePr>
            <a:graphicFrameLocks noGrp="1"/>
          </p:cNvGraphicFramePr>
          <p:nvPr/>
        </p:nvGraphicFramePr>
        <p:xfrm>
          <a:off x="4965699" y="2902423"/>
          <a:ext cx="6359623" cy="3048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714">
                  <a:extLst>
                    <a:ext uri="{9D8B030D-6E8A-4147-A177-3AD203B41FA5}">
                      <a16:colId xmlns:a16="http://schemas.microsoft.com/office/drawing/2014/main" val="3523602194"/>
                    </a:ext>
                  </a:extLst>
                </a:gridCol>
                <a:gridCol w="671714">
                  <a:extLst>
                    <a:ext uri="{9D8B030D-6E8A-4147-A177-3AD203B41FA5}">
                      <a16:colId xmlns:a16="http://schemas.microsoft.com/office/drawing/2014/main" val="3579066505"/>
                    </a:ext>
                  </a:extLst>
                </a:gridCol>
                <a:gridCol w="671714">
                  <a:extLst>
                    <a:ext uri="{9D8B030D-6E8A-4147-A177-3AD203B41FA5}">
                      <a16:colId xmlns:a16="http://schemas.microsoft.com/office/drawing/2014/main" val="1604846300"/>
                    </a:ext>
                  </a:extLst>
                </a:gridCol>
                <a:gridCol w="671714">
                  <a:extLst>
                    <a:ext uri="{9D8B030D-6E8A-4147-A177-3AD203B41FA5}">
                      <a16:colId xmlns:a16="http://schemas.microsoft.com/office/drawing/2014/main" val="1989192733"/>
                    </a:ext>
                  </a:extLst>
                </a:gridCol>
                <a:gridCol w="1372321">
                  <a:extLst>
                    <a:ext uri="{9D8B030D-6E8A-4147-A177-3AD203B41FA5}">
                      <a16:colId xmlns:a16="http://schemas.microsoft.com/office/drawing/2014/main" val="954771103"/>
                    </a:ext>
                  </a:extLst>
                </a:gridCol>
                <a:gridCol w="1141195">
                  <a:extLst>
                    <a:ext uri="{9D8B030D-6E8A-4147-A177-3AD203B41FA5}">
                      <a16:colId xmlns:a16="http://schemas.microsoft.com/office/drawing/2014/main" val="3671274016"/>
                    </a:ext>
                  </a:extLst>
                </a:gridCol>
                <a:gridCol w="1159251">
                  <a:extLst>
                    <a:ext uri="{9D8B030D-6E8A-4147-A177-3AD203B41FA5}">
                      <a16:colId xmlns:a16="http://schemas.microsoft.com/office/drawing/2014/main" val="3841024598"/>
                    </a:ext>
                  </a:extLst>
                </a:gridCol>
              </a:tblGrid>
              <a:tr h="16647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indent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1850276048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1700356103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1468147772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91138173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1999945634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221685355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3151207731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1173758802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2337422559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1561697139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3784180188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4286063137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3461490308"/>
                  </a:ext>
                </a:extLst>
              </a:tr>
              <a:tr h="16647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root </a:t>
                      </a:r>
                      <a:r>
                        <a:rPr lang="ko-KR" altLang="en-US" sz="800" u="none" strike="noStrike" dirty="0">
                          <a:effectLst/>
                        </a:rPr>
                        <a:t>는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원글의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root</a:t>
                      </a:r>
                      <a:r>
                        <a:rPr lang="ko-KR" altLang="en-US" sz="800" u="none" strike="noStrike" dirty="0">
                          <a:effectLst/>
                        </a:rPr>
                        <a:t>를 그대로 담는다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원글의</a:t>
                      </a:r>
                      <a:r>
                        <a:rPr lang="en-US" altLang="ko-KR" sz="800" u="none" strike="noStrike" dirty="0">
                          <a:effectLst/>
                        </a:rPr>
                        <a:t> ID)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2411328530"/>
                  </a:ext>
                </a:extLst>
              </a:tr>
              <a:tr h="38446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step </a:t>
                      </a:r>
                      <a:r>
                        <a:rPr lang="ko-KR" altLang="en-US" sz="800" u="none" strike="noStrike">
                          <a:effectLst/>
                        </a:rPr>
                        <a:t>은 동일한  </a:t>
                      </a:r>
                      <a:r>
                        <a:rPr lang="en-US" altLang="ko-KR" sz="800" u="none" strike="noStrike">
                          <a:effectLst/>
                        </a:rPr>
                        <a:t>root </a:t>
                      </a:r>
                      <a:r>
                        <a:rPr lang="ko-KR" altLang="en-US" sz="800" u="none" strike="noStrike">
                          <a:effectLst/>
                        </a:rPr>
                        <a:t>를 갖는 글에 대해 원글의 </a:t>
                      </a:r>
                      <a:r>
                        <a:rPr lang="en-US" altLang="ko-KR" sz="800" u="none" strike="noStrike">
                          <a:effectLst/>
                        </a:rPr>
                        <a:t>step </a:t>
                      </a:r>
                      <a:r>
                        <a:rPr lang="ko-KR" altLang="en-US" sz="800" u="none" strike="noStrike">
                          <a:effectLst/>
                        </a:rPr>
                        <a:t>보다 더 큰 </a:t>
                      </a:r>
                      <a:r>
                        <a:rPr lang="en-US" altLang="ko-KR" sz="800" u="none" strike="noStrike">
                          <a:effectLst/>
                        </a:rPr>
                        <a:t>step </a:t>
                      </a:r>
                      <a:r>
                        <a:rPr lang="ko-KR" altLang="en-US" sz="800" u="none" strike="noStrike">
                          <a:effectLst/>
                        </a:rPr>
                        <a:t>을 가진 경우 </a:t>
                      </a:r>
                      <a:r>
                        <a:rPr lang="en-US" altLang="ko-KR" sz="800" u="none" strike="noStrike">
                          <a:effectLst/>
                        </a:rPr>
                        <a:t>step+1 </a:t>
                      </a:r>
                      <a:r>
                        <a:rPr lang="ko-KR" altLang="en-US" sz="800" u="none" strike="noStrike">
                          <a:effectLst/>
                        </a:rPr>
                        <a:t>로 변경한 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33060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원글의 </a:t>
                      </a:r>
                      <a:r>
                        <a:rPr lang="en-US" altLang="ko-KR" sz="800" u="none" strike="noStrike">
                          <a:effectLst/>
                        </a:rPr>
                        <a:t>step+1 </a:t>
                      </a:r>
                      <a:r>
                        <a:rPr lang="ko-KR" altLang="en-US" sz="800" u="none" strike="noStrike">
                          <a:effectLst/>
                        </a:rPr>
                        <a:t>로 저장한다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591266754"/>
                  </a:ext>
                </a:extLst>
              </a:tr>
              <a:tr h="16647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indent </a:t>
                      </a:r>
                      <a:r>
                        <a:rPr lang="ko-KR" altLang="en-US" sz="800" u="none" strike="noStrike">
                          <a:effectLst/>
                        </a:rPr>
                        <a:t>는 원글의 </a:t>
                      </a:r>
                      <a:r>
                        <a:rPr lang="en-US" sz="800" u="none" strike="noStrike">
                          <a:effectLst/>
                        </a:rPr>
                        <a:t>indent + 1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26958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7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43D46-BB66-44E2-9503-8851DE959B49}"/>
              </a:ext>
            </a:extLst>
          </p:cNvPr>
          <p:cNvSpPr txBox="1"/>
          <p:nvPr/>
        </p:nvSpPr>
        <p:spPr>
          <a:xfrm>
            <a:off x="6871580" y="0"/>
            <a:ext cx="53204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방명록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(Board)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구현을 위한 기본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1A212-D244-4F66-A546-01DB66DFC943}"/>
              </a:ext>
            </a:extLst>
          </p:cNvPr>
          <p:cNvSpPr txBox="1"/>
          <p:nvPr/>
        </p:nvSpPr>
        <p:spPr>
          <a:xfrm>
            <a:off x="1271153" y="1946161"/>
            <a:ext cx="16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(“/list.bo”)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D4447-AC86-4177-B6B5-AB47C1A52C3B}"/>
              </a:ext>
            </a:extLst>
          </p:cNvPr>
          <p:cNvSpPr txBox="1"/>
          <p:nvPr/>
        </p:nvSpPr>
        <p:spPr>
          <a:xfrm>
            <a:off x="3561914" y="3051736"/>
            <a:ext cx="2552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service.board_list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23556-862E-4C44-8010-14E2A5B79A15}"/>
              </a:ext>
            </a:extLst>
          </p:cNvPr>
          <p:cNvSpPr txBox="1"/>
          <p:nvPr/>
        </p:nvSpPr>
        <p:spPr>
          <a:xfrm>
            <a:off x="3677404" y="2574900"/>
            <a:ext cx="23431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BoardController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36ECEFC-6724-429D-936C-7983A536FFEA}"/>
              </a:ext>
            </a:extLst>
          </p:cNvPr>
          <p:cNvSpPr/>
          <p:nvPr/>
        </p:nvSpPr>
        <p:spPr>
          <a:xfrm>
            <a:off x="1347353" y="2462368"/>
            <a:ext cx="1485900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Client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list.jsp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FE4DD2-55BE-4962-A01E-CF38F4D4E573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2090303" y="2284715"/>
            <a:ext cx="0" cy="1776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BE26FE-5F2E-4070-8FA7-BE4F7082CEF5}"/>
              </a:ext>
            </a:extLst>
          </p:cNvPr>
          <p:cNvSpPr txBox="1"/>
          <p:nvPr/>
        </p:nvSpPr>
        <p:spPr>
          <a:xfrm>
            <a:off x="7437881" y="2574901"/>
            <a:ext cx="2600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ServiceImpl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95A387-0C06-4105-A198-BD07A2EF4388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 flipV="1">
            <a:off x="6114614" y="2759567"/>
            <a:ext cx="1323267" cy="4614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91014-2D11-4DB9-8AAF-6762DD564B70}"/>
              </a:ext>
            </a:extLst>
          </p:cNvPr>
          <p:cNvSpPr txBox="1"/>
          <p:nvPr/>
        </p:nvSpPr>
        <p:spPr>
          <a:xfrm>
            <a:off x="7623616" y="3029428"/>
            <a:ext cx="2219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dao.board_list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74B283-52E8-4963-950E-DA1047F4BE75}"/>
              </a:ext>
            </a:extLst>
          </p:cNvPr>
          <p:cNvSpPr txBox="1"/>
          <p:nvPr/>
        </p:nvSpPr>
        <p:spPr>
          <a:xfrm>
            <a:off x="7990329" y="5056204"/>
            <a:ext cx="14859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BoardDAO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091DA02-596F-45A1-A65B-75063D254A8C}"/>
              </a:ext>
            </a:extLst>
          </p:cNvPr>
          <p:cNvCxnSpPr>
            <a:cxnSpLocks/>
            <a:stCxn id="29" idx="3"/>
            <a:endCxn id="31" idx="3"/>
          </p:cNvCxnSpPr>
          <p:nvPr/>
        </p:nvCxnSpPr>
        <p:spPr>
          <a:xfrm flipH="1">
            <a:off x="9476229" y="3198705"/>
            <a:ext cx="366713" cy="2042165"/>
          </a:xfrm>
          <a:prstGeom prst="bentConnector3">
            <a:avLst>
              <a:gd name="adj1" fmla="val -6233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D5C220-ABAE-4484-8006-383BB0BB691D}"/>
              </a:ext>
            </a:extLst>
          </p:cNvPr>
          <p:cNvSpPr txBox="1"/>
          <p:nvPr/>
        </p:nvSpPr>
        <p:spPr>
          <a:xfrm>
            <a:off x="3873855" y="5425536"/>
            <a:ext cx="1616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&lt;select ~~~ &gt; </a:t>
            </a:r>
          </a:p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select ~~~</a:t>
            </a:r>
          </a:p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&lt;/select&gt;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B96964-796D-4651-A835-1B9684D22049}"/>
              </a:ext>
            </a:extLst>
          </p:cNvPr>
          <p:cNvSpPr txBox="1"/>
          <p:nvPr/>
        </p:nvSpPr>
        <p:spPr>
          <a:xfrm>
            <a:off x="3873855" y="5033354"/>
            <a:ext cx="197516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board-mapper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EB5FB2-7CB3-46EC-9609-BD3640D7159B}"/>
              </a:ext>
            </a:extLst>
          </p:cNvPr>
          <p:cNvSpPr txBox="1"/>
          <p:nvPr/>
        </p:nvSpPr>
        <p:spPr>
          <a:xfrm>
            <a:off x="6503236" y="4632455"/>
            <a:ext cx="4460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sql.selectList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</a:t>
            </a:r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board.mapper.list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7641093-D05C-42D8-A3D3-28F693A6EB9F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rot="10800000" flipV="1">
            <a:off x="5849022" y="4801732"/>
            <a:ext cx="654215" cy="4162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5295E898-BE0E-470B-A9D0-D65C13CBBAD2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2909453" y="2115438"/>
            <a:ext cx="767951" cy="64412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A6732A8-5A78-4365-9AA6-D29C998ABD7B}"/>
              </a:ext>
            </a:extLst>
          </p:cNvPr>
          <p:cNvCxnSpPr>
            <a:cxnSpLocks/>
            <a:stCxn id="35" idx="3"/>
            <a:endCxn id="31" idx="2"/>
          </p:cNvCxnSpPr>
          <p:nvPr/>
        </p:nvCxnSpPr>
        <p:spPr>
          <a:xfrm flipV="1">
            <a:off x="5490726" y="5425536"/>
            <a:ext cx="3242553" cy="41549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944678FA-7367-4107-8621-718EB68DDC38}"/>
              </a:ext>
            </a:extLst>
          </p:cNvPr>
          <p:cNvCxnSpPr>
            <a:cxnSpLocks/>
            <a:stCxn id="31" idx="2"/>
            <a:endCxn id="25" idx="3"/>
          </p:cNvCxnSpPr>
          <p:nvPr/>
        </p:nvCxnSpPr>
        <p:spPr>
          <a:xfrm rot="5400000" flipH="1" flipV="1">
            <a:off x="8052757" y="3440088"/>
            <a:ext cx="2665969" cy="1304927"/>
          </a:xfrm>
          <a:prstGeom prst="bentConnector4">
            <a:avLst>
              <a:gd name="adj1" fmla="val -15367"/>
              <a:gd name="adj2" fmla="val 17232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CF3B7828-9B40-4E6E-96C7-53AD790CE7E2}"/>
              </a:ext>
            </a:extLst>
          </p:cNvPr>
          <p:cNvCxnSpPr>
            <a:cxnSpLocks/>
            <a:stCxn id="25" idx="0"/>
            <a:endCxn id="14" idx="0"/>
          </p:cNvCxnSpPr>
          <p:nvPr/>
        </p:nvCxnSpPr>
        <p:spPr>
          <a:xfrm rot="16200000" flipV="1">
            <a:off x="6793512" y="630368"/>
            <a:ext cx="1" cy="3889065"/>
          </a:xfrm>
          <a:prstGeom prst="bentConnector3">
            <a:avLst>
              <a:gd name="adj1" fmla="val 228601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9F74849-7864-4943-A3D4-8E5E5922804B}"/>
              </a:ext>
            </a:extLst>
          </p:cNvPr>
          <p:cNvSpPr txBox="1"/>
          <p:nvPr/>
        </p:nvSpPr>
        <p:spPr>
          <a:xfrm>
            <a:off x="3561914" y="3451331"/>
            <a:ext cx="2102642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model(“”, list);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04CC455-A2D7-431E-8DAD-F1533D54F589}"/>
              </a:ext>
            </a:extLst>
          </p:cNvPr>
          <p:cNvCxnSpPr>
            <a:cxnSpLocks/>
            <a:stCxn id="113" idx="2"/>
            <a:endCxn id="15" idx="4"/>
          </p:cNvCxnSpPr>
          <p:nvPr/>
        </p:nvCxnSpPr>
        <p:spPr>
          <a:xfrm rot="5400000">
            <a:off x="3272578" y="2607610"/>
            <a:ext cx="158383" cy="2522932"/>
          </a:xfrm>
          <a:prstGeom prst="bentConnector3">
            <a:avLst>
              <a:gd name="adj1" fmla="val 244334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463F76B3-8E0A-483B-9E16-34109EF530B9}"/>
              </a:ext>
            </a:extLst>
          </p:cNvPr>
          <p:cNvSpPr/>
          <p:nvPr/>
        </p:nvSpPr>
        <p:spPr>
          <a:xfrm>
            <a:off x="2444021" y="2233843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657AED3B-1B35-4214-8228-7F15ACF854C2}"/>
              </a:ext>
            </a:extLst>
          </p:cNvPr>
          <p:cNvSpPr/>
          <p:nvPr/>
        </p:nvSpPr>
        <p:spPr>
          <a:xfrm>
            <a:off x="3677404" y="2158337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122DD9C-64B4-4A29-B40E-A21FB5260747}"/>
              </a:ext>
            </a:extLst>
          </p:cNvPr>
          <p:cNvSpPr/>
          <p:nvPr/>
        </p:nvSpPr>
        <p:spPr>
          <a:xfrm>
            <a:off x="6718700" y="3051736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A75E595D-26EB-41DC-9F59-276D6D2C5F64}"/>
              </a:ext>
            </a:extLst>
          </p:cNvPr>
          <p:cNvSpPr/>
          <p:nvPr/>
        </p:nvSpPr>
        <p:spPr>
          <a:xfrm>
            <a:off x="9615321" y="3410471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37433A87-20B8-40E5-9B88-28665B0D0DDD}"/>
              </a:ext>
            </a:extLst>
          </p:cNvPr>
          <p:cNvSpPr/>
          <p:nvPr/>
        </p:nvSpPr>
        <p:spPr>
          <a:xfrm>
            <a:off x="6195567" y="5021641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40A38E8-6598-4916-8C4F-073036CB8416}"/>
              </a:ext>
            </a:extLst>
          </p:cNvPr>
          <p:cNvSpPr/>
          <p:nvPr/>
        </p:nvSpPr>
        <p:spPr>
          <a:xfrm>
            <a:off x="5485753" y="5931833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2EA884A-602F-4F79-880D-B289BF2AF7BF}"/>
              </a:ext>
            </a:extLst>
          </p:cNvPr>
          <p:cNvSpPr/>
          <p:nvPr/>
        </p:nvSpPr>
        <p:spPr>
          <a:xfrm>
            <a:off x="10459385" y="5350126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F2CD633-7F3F-49F7-B006-80424D6C79EF}"/>
              </a:ext>
            </a:extLst>
          </p:cNvPr>
          <p:cNvSpPr/>
          <p:nvPr/>
        </p:nvSpPr>
        <p:spPr>
          <a:xfrm>
            <a:off x="8148769" y="1929950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EE7D8EBE-5723-4D5B-91AF-9F33B83B2A07}"/>
              </a:ext>
            </a:extLst>
          </p:cNvPr>
          <p:cNvSpPr/>
          <p:nvPr/>
        </p:nvSpPr>
        <p:spPr>
          <a:xfrm>
            <a:off x="3182492" y="3434577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235E4EC0-B28C-45DB-AB30-2D68E324339B}"/>
              </a:ext>
            </a:extLst>
          </p:cNvPr>
          <p:cNvSpPr/>
          <p:nvPr/>
        </p:nvSpPr>
        <p:spPr>
          <a:xfrm>
            <a:off x="1549551" y="4055263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4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 animBg="1"/>
      <p:bldP spid="25" grpId="0" animBg="1"/>
      <p:bldP spid="29" grpId="0"/>
      <p:bldP spid="31" grpId="0" animBg="1"/>
      <p:bldP spid="35" grpId="0"/>
      <p:bldP spid="37" grpId="0" animBg="1"/>
      <p:bldP spid="38" grpId="0"/>
      <p:bldP spid="11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6EC186-17D9-4BEC-890F-EAC0F47EDA23}"/>
              </a:ext>
            </a:extLst>
          </p:cNvPr>
          <p:cNvSpPr txBox="1"/>
          <p:nvPr/>
        </p:nvSpPr>
        <p:spPr>
          <a:xfrm>
            <a:off x="373625" y="477487"/>
            <a:ext cx="48365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회원 </a:t>
            </a:r>
            <a:r>
              <a:rPr lang="en-US" altLang="ko-KR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DB Table </a:t>
            </a:r>
            <a:r>
              <a:rPr lang="ko-KR" altLang="en-US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endParaRPr lang="ko-KR" altLang="en-US" sz="2000" kern="0" spc="0" dirty="0">
              <a:solidFill>
                <a:schemeClr val="accent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 table </a:t>
            </a:r>
            <a:r>
              <a:rPr lang="en-US" altLang="ko-KR" sz="1800" b="1" kern="0" spc="0" dirty="0" smtClean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member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id		varchar2(100),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name		varchar2(20),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pw		varchar2(20),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addr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		varchar2(200),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post		varchar2(10),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tel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		varchar2(20),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gender	varchar2(3) default '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여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</a:t>
            </a:r>
            <a:endParaRPr lang="ko-KR" altLang="en-US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email		varchar2(100),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birth   	  	varchar2(30),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naver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  	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kakao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  	varchar2(100),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constraint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member_id_pk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primary key(id)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FDB7A-63B2-437B-81F4-358CD6C55B82}"/>
              </a:ext>
            </a:extLst>
          </p:cNvPr>
          <p:cNvSpPr txBox="1"/>
          <p:nvPr/>
        </p:nvSpPr>
        <p:spPr>
          <a:xfrm>
            <a:off x="6626942" y="0"/>
            <a:ext cx="55650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회원관리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(Member) DB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테이블 생성 및 데이터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237F7-264D-43E8-8ABB-A3402F904B03}"/>
              </a:ext>
            </a:extLst>
          </p:cNvPr>
          <p:cNvSpPr txBox="1"/>
          <p:nvPr/>
        </p:nvSpPr>
        <p:spPr>
          <a:xfrm>
            <a:off x="6096000" y="477487"/>
            <a:ext cx="4758813" cy="192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기본</a:t>
            </a: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추가</a:t>
            </a:r>
            <a:endParaRPr lang="ko-KR" altLang="en-US" kern="0" spc="0" dirty="0">
              <a:solidFill>
                <a:schemeClr val="accent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member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한울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member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(‘master’,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관리자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master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6E087-8A7E-4EFF-914A-BA5EF9489250}"/>
              </a:ext>
            </a:extLst>
          </p:cNvPr>
          <p:cNvSpPr txBox="1"/>
          <p:nvPr/>
        </p:nvSpPr>
        <p:spPr>
          <a:xfrm>
            <a:off x="6096000" y="3429000"/>
            <a:ext cx="4758813" cy="192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기본</a:t>
            </a: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추가</a:t>
            </a:r>
            <a:endParaRPr lang="ko-KR" altLang="en-US" kern="0" spc="0" dirty="0">
              <a:solidFill>
                <a:schemeClr val="accent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member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한울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member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(‘master’,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관리자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master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11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줄다리기. 남자와 여자는 밧줄을 당겨. 로열티 무료 사진, 그림, 이미지 그리고 스톡포토그래피. Image 81127846.">
            <a:extLst>
              <a:ext uri="{FF2B5EF4-FFF2-40B4-BE49-F238E27FC236}">
                <a16:creationId xmlns:a16="http://schemas.microsoft.com/office/drawing/2014/main" id="{7600B920-940F-44C5-AD10-19A360BA3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99111">
                        <a14:foregroundMark x1="45818" y1="45988" x2="47778" y2="47000"/>
                        <a14:foregroundMark x1="42148" y1="44093" x2="42612" y2="44333"/>
                        <a14:foregroundMark x1="47778" y1="47000" x2="60556" y2="47309"/>
                        <a14:foregroundMark x1="92976" y1="27405" x2="94667" y2="26333"/>
                        <a14:foregroundMark x1="71627" y1="40946" x2="78853" y2="36363"/>
                        <a14:foregroundMark x1="94667" y1="26333" x2="98813" y2="42046"/>
                        <a14:foregroundMark x1="2218" y1="48934" x2="1715" y2="47816"/>
                        <a14:foregroundMark x1="4609" y1="54253" x2="2567" y2="49713"/>
                        <a14:foregroundMark x1="92255" y1="29570" x2="99778" y2="39667"/>
                        <a14:foregroundMark x1="99508" y1="49236" x2="99358" y2="54551"/>
                        <a14:foregroundMark x1="99778" y1="39667" x2="99729" y2="41398"/>
                        <a14:foregroundMark x1="94391" y1="51010" x2="87719" y2="33588"/>
                        <a14:foregroundMark x1="95734" y1="54514" x2="94864" y2="52243"/>
                        <a14:foregroundMark x1="33333" y1="56667" x2="33154" y2="57205"/>
                        <a14:foregroundMark x1="33111" y1="55333" x2="33299" y2="57312"/>
                        <a14:foregroundMark x1="28889" y1="57667" x2="28631" y2="59019"/>
                        <a14:foregroundMark x1="23197" y1="58373" x2="22222" y2="59000"/>
                        <a14:foregroundMark x1="71778" y1="59000" x2="72235" y2="59514"/>
                        <a14:foregroundMark x1="72533" y1="58763" x2="71111" y2="59000"/>
                        <a14:foregroundMark x1="71111" y1="57667" x2="72207" y2="59585"/>
                        <a14:foregroundMark x1="71111" y1="58667" x2="72654" y2="58456"/>
                        <a14:foregroundMark x1="77067" y1="58866" x2="76444" y2="59333"/>
                        <a14:foregroundMark x1="75556" y1="57000" x2="76802" y2="59492"/>
                        <a14:foregroundMark x1="80000" y1="58000" x2="80636" y2="58358"/>
                        <a14:backgroundMark x1="0" y1="21667" x2="36444" y2="41333"/>
                        <a14:backgroundMark x1="36444" y1="41333" x2="20667" y2="25000"/>
                        <a14:backgroundMark x1="20667" y1="25000" x2="5778" y2="20000"/>
                        <a14:backgroundMark x1="5778" y1="20000" x2="0" y2="20667"/>
                        <a14:backgroundMark x1="36889" y1="42000" x2="36667" y2="41333"/>
                        <a14:backgroundMark x1="36889" y1="41000" x2="36667" y2="40667"/>
                        <a14:backgroundMark x1="34444" y1="45667" x2="40000" y2="45000"/>
                        <a14:backgroundMark x1="41111" y1="45000" x2="40444" y2="43000"/>
                        <a14:backgroundMark x1="42222" y1="44333" x2="40222" y2="42333"/>
                        <a14:backgroundMark x1="42667" y1="45667" x2="45556" y2="45333"/>
                        <a14:backgroundMark x1="43111" y1="44000" x2="45111" y2="45333"/>
                        <a14:backgroundMark x1="43333" y1="44000" x2="46000" y2="45667"/>
                        <a14:backgroundMark x1="42444" y1="44333" x2="42444" y2="44667"/>
                        <a14:backgroundMark x1="0" y1="43667" x2="2000" y2="47333"/>
                        <a14:backgroundMark x1="889" y1="46000" x2="1333" y2="48000"/>
                        <a14:backgroundMark x1="2000" y1="49333" x2="1333" y2="47000"/>
                        <a14:backgroundMark x1="2222" y1="48667" x2="1778" y2="47000"/>
                        <a14:backgroundMark x1="2444" y1="48667" x2="2889" y2="49333"/>
                        <a14:backgroundMark x1="222" y1="59667" x2="11333" y2="57333"/>
                        <a14:backgroundMark x1="11333" y1="57333" x2="22657" y2="59760"/>
                        <a14:backgroundMark x1="30510" y1="63066" x2="25778" y2="70000"/>
                        <a14:backgroundMark x1="31681" y1="61351" x2="30520" y2="63052"/>
                        <a14:backgroundMark x1="25778" y1="70000" x2="9556" y2="70333"/>
                        <a14:backgroundMark x1="9556" y1="70333" x2="222" y2="60667"/>
                        <a14:backgroundMark x1="25111" y1="62757" x2="28000" y2="63000"/>
                        <a14:backgroundMark x1="222" y1="60667" x2="23784" y2="62646"/>
                        <a14:backgroundMark x1="23746" y1="62420" x2="13333" y2="61000"/>
                        <a14:backgroundMark x1="28000" y1="63000" x2="25210" y2="62620"/>
                        <a14:backgroundMark x1="13333" y1="61000" x2="2444" y2="68333"/>
                        <a14:backgroundMark x1="35682" y1="58300" x2="37778" y2="57667"/>
                        <a14:backgroundMark x1="33849" y1="58853" x2="34035" y2="58797"/>
                        <a14:backgroundMark x1="26274" y1="61140" x2="27981" y2="60625"/>
                        <a14:backgroundMark x1="2444" y1="68333" x2="23145" y2="62084"/>
                        <a14:backgroundMark x1="29706" y1="62290" x2="25556" y2="64667"/>
                        <a14:backgroundMark x1="31487" y1="61270" x2="30991" y2="61554"/>
                        <a14:backgroundMark x1="34834" y1="59353" x2="34253" y2="59686"/>
                        <a14:backgroundMark x1="37778" y1="57667" x2="36130" y2="58611"/>
                        <a14:backgroundMark x1="25556" y1="64667" x2="2667" y2="68667"/>
                        <a14:backgroundMark x1="2667" y1="68667" x2="31556" y2="65000"/>
                        <a14:backgroundMark x1="31556" y1="65000" x2="23111" y2="68000"/>
                        <a14:backgroundMark x1="38222" y1="57000" x2="55333" y2="56333"/>
                        <a14:backgroundMark x1="55333" y1="56333" x2="66444" y2="58667"/>
                        <a14:backgroundMark x1="66444" y1="58667" x2="41778" y2="65000"/>
                        <a14:backgroundMark x1="41778" y1="65000" x2="38222" y2="57667"/>
                        <a14:backgroundMark x1="37778" y1="55667" x2="40000" y2="56333"/>
                        <a14:backgroundMark x1="33778" y1="57667" x2="32222" y2="62000"/>
                        <a14:backgroundMark x1="29556" y1="61000" x2="24889" y2="62000"/>
                        <a14:backgroundMark x1="78707" y1="58983" x2="79333" y2="59000"/>
                        <a14:backgroundMark x1="69696" y1="58737" x2="70094" y2="58748"/>
                        <a14:backgroundMark x1="82407" y1="58480" x2="93111" y2="56667"/>
                        <a14:backgroundMark x1="79333" y1="59000" x2="79462" y2="58978"/>
                        <a14:backgroundMark x1="93111" y1="56667" x2="82222" y2="68333"/>
                        <a14:backgroundMark x1="82222" y1="68333" x2="69333" y2="66333"/>
                        <a14:backgroundMark x1="69333" y1="66333" x2="68004" y2="61906"/>
                        <a14:backgroundMark x1="92667" y1="57000" x2="93333" y2="58667"/>
                        <a14:backgroundMark x1="93556" y1="58000" x2="93333" y2="59000"/>
                        <a14:backgroundMark x1="93778" y1="59667" x2="98222" y2="61000"/>
                        <a14:backgroundMark x1="96889" y1="59333" x2="99333" y2="59333"/>
                        <a14:backgroundMark x1="98000" y1="61000" x2="99778" y2="63000"/>
                        <a14:backgroundMark x1="99111" y1="60000" x2="98889" y2="65333"/>
                        <a14:backgroundMark x1="84444" y1="32000" x2="82667" y2="33333"/>
                        <a14:backgroundMark x1="79778" y1="34000" x2="83111" y2="33333"/>
                        <a14:backgroundMark x1="83778" y1="32333" x2="79556" y2="33667"/>
                        <a14:backgroundMark x1="84222" y1="31667" x2="88889" y2="28667"/>
                        <a14:backgroundMark x1="88222" y1="29333" x2="93556" y2="25667"/>
                        <a14:backgroundMark x1="97333" y1="46667" x2="99556" y2="45667"/>
                        <a14:backgroundMark x1="95778" y1="47333" x2="99111" y2="46333"/>
                        <a14:backgroundMark x1="97111" y1="47333" x2="99778" y2="48333"/>
                        <a14:backgroundMark x1="98222" y1="47000" x2="99778" y2="45333"/>
                        <a14:backgroundMark x1="98444" y1="48333" x2="99778" y2="48667"/>
                        <a14:backgroundMark x1="80222" y1="59333" x2="83111" y2="59333"/>
                        <a14:backgroundMark x1="76444" y1="60333" x2="78444" y2="60333"/>
                        <a14:backgroundMark x1="66444" y1="58333" x2="69111" y2="59667"/>
                        <a14:backgroundMark x1="71778" y1="60667" x2="73778" y2="60333"/>
                        <a14:backgroundMark x1="62222" y1="44333" x2="64444" y2="45667"/>
                        <a14:backgroundMark x1="68889" y1="46000" x2="72222" y2="45333"/>
                        <a14:backgroundMark x1="64667" y1="46000" x2="68889" y2="45667"/>
                        <a14:backgroundMark x1="64444" y1="45667" x2="65778" y2="46333"/>
                        <a14:backgroundMark x1="28222" y1="45333" x2="31333" y2="4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734" b="39161"/>
          <a:stretch/>
        </p:blipFill>
        <p:spPr bwMode="auto">
          <a:xfrm>
            <a:off x="-8615" y="3823070"/>
            <a:ext cx="12200615" cy="315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EC186-17D9-4BEC-890F-EAC0F47EDA23}"/>
              </a:ext>
            </a:extLst>
          </p:cNvPr>
          <p:cNvSpPr txBox="1"/>
          <p:nvPr/>
        </p:nvSpPr>
        <p:spPr>
          <a:xfrm>
            <a:off x="6089139" y="2005391"/>
            <a:ext cx="47588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타입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크기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),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:			: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타입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크기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), 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constraint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제약조건명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제약조건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제약 </a:t>
            </a:r>
            <a:r>
              <a:rPr lang="ko-KR" altLang="en-US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FDB7A-63B2-437B-81F4-358CD6C55B82}"/>
              </a:ext>
            </a:extLst>
          </p:cNvPr>
          <p:cNvSpPr txBox="1"/>
          <p:nvPr/>
        </p:nvSpPr>
        <p:spPr>
          <a:xfrm>
            <a:off x="8934451" y="-9625"/>
            <a:ext cx="3246162" cy="5539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ㅕ기</a:t>
            </a:r>
            <a:r>
              <a:rPr lang="ko-KR" altLang="en-US" sz="3000" b="1" spc="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ㅓ</a:t>
            </a:r>
            <a:r>
              <a:rPr lang="ko-KR" altLang="en-US" sz="3000" b="1" spc="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잠깐</a:t>
            </a:r>
            <a:r>
              <a:rPr lang="ko-KR" altLang="en-US" sz="800" b="1" dirty="0" err="1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부잖아</a:t>
            </a:r>
            <a:endParaRPr lang="ko-KR" altLang="en-US" sz="800" b="1" dirty="0">
              <a:solidFill>
                <a:schemeClr val="accent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237F7-264D-43E8-8ABB-A3402F904B03}"/>
              </a:ext>
            </a:extLst>
          </p:cNvPr>
          <p:cNvSpPr txBox="1"/>
          <p:nvPr/>
        </p:nvSpPr>
        <p:spPr>
          <a:xfrm>
            <a:off x="216309" y="1369189"/>
            <a:ext cx="4758813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테이블명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추가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,…)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…);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C7E76-D21F-4021-9203-85C04C2D5986}"/>
              </a:ext>
            </a:extLst>
          </p:cNvPr>
          <p:cNvSpPr txBox="1"/>
          <p:nvPr/>
        </p:nvSpPr>
        <p:spPr>
          <a:xfrm>
            <a:off x="6100526" y="3718679"/>
            <a:ext cx="59229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</a:t>
            </a:r>
            <a:r>
              <a:rPr lang="ko-KR" altLang="en-US" b="1" dirty="0">
                <a:solidFill>
                  <a:srgbClr val="00B0F0"/>
                </a:solidFill>
              </a:rPr>
              <a:t>테이블 구조 변경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add</a:t>
            </a:r>
            <a:r>
              <a:rPr lang="en-US" altLang="ko-KR" b="1" kern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컬러명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…);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</a:t>
            </a:r>
            <a:r>
              <a:rPr lang="ko-KR" altLang="en-US" b="1" dirty="0">
                <a:solidFill>
                  <a:srgbClr val="00B0F0"/>
                </a:solidFill>
              </a:rPr>
              <a:t>테이블 구조 변경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modify</a:t>
            </a:r>
            <a:r>
              <a:rPr lang="en-US" altLang="ko-KR" b="1" kern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컬러명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…);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</a:t>
            </a:r>
            <a:r>
              <a:rPr lang="ko-KR" altLang="en-US" b="1" dirty="0">
                <a:solidFill>
                  <a:srgbClr val="00B0F0"/>
                </a:solidFill>
              </a:rPr>
              <a:t>테이블 구조 변경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drop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column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632C1D-A950-4F3E-9CF5-79F67973BD57}"/>
              </a:ext>
            </a:extLst>
          </p:cNvPr>
          <p:cNvSpPr/>
          <p:nvPr/>
        </p:nvSpPr>
        <p:spPr>
          <a:xfrm>
            <a:off x="9004454" y="216803"/>
            <a:ext cx="180000" cy="180000"/>
          </a:xfrm>
          <a:prstGeom prst="ellipse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5726C-6869-4388-A118-E81DFCA274B7}"/>
              </a:ext>
            </a:extLst>
          </p:cNvPr>
          <p:cNvSpPr/>
          <p:nvPr/>
        </p:nvSpPr>
        <p:spPr>
          <a:xfrm>
            <a:off x="10920770" y="357219"/>
            <a:ext cx="225862" cy="92837"/>
          </a:xfrm>
          <a:prstGeom prst="rect">
            <a:avLst/>
          </a:prstGeom>
          <a:noFill/>
          <a:ln w="635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15C0368-C5D6-48EB-B6A4-E74FB3200E21}"/>
              </a:ext>
            </a:extLst>
          </p:cNvPr>
          <p:cNvSpPr/>
          <p:nvPr/>
        </p:nvSpPr>
        <p:spPr>
          <a:xfrm>
            <a:off x="10100568" y="230497"/>
            <a:ext cx="180000" cy="180000"/>
          </a:xfrm>
          <a:prstGeom prst="triangle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6E22C-9C6F-4673-85F6-4053230A68F3}"/>
              </a:ext>
            </a:extLst>
          </p:cNvPr>
          <p:cNvSpPr txBox="1"/>
          <p:nvPr/>
        </p:nvSpPr>
        <p:spPr>
          <a:xfrm>
            <a:off x="6060483" y="1722754"/>
            <a:ext cx="268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DB Table </a:t>
            </a:r>
            <a:r>
              <a:rPr lang="ko-KR" altLang="en-US" b="1" dirty="0">
                <a:solidFill>
                  <a:srgbClr val="00B0F0"/>
                </a:solidFill>
              </a:rPr>
              <a:t>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62488-19ED-41CA-BE55-C84AEA464E67}"/>
              </a:ext>
            </a:extLst>
          </p:cNvPr>
          <p:cNvSpPr txBox="1"/>
          <p:nvPr/>
        </p:nvSpPr>
        <p:spPr>
          <a:xfrm>
            <a:off x="216309" y="2106791"/>
            <a:ext cx="4630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FFC000"/>
                </a:solidFill>
              </a:rPr>
              <a:t>-- </a:t>
            </a:r>
            <a:r>
              <a:rPr lang="ko-KR" altLang="en-US" b="1" dirty="0">
                <a:solidFill>
                  <a:srgbClr val="FFC000"/>
                </a:solidFill>
              </a:rPr>
              <a:t>데이터 삭제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9CA03-5C49-493A-9184-CD19C01BA810}"/>
              </a:ext>
            </a:extLst>
          </p:cNvPr>
          <p:cNvSpPr txBox="1"/>
          <p:nvPr/>
        </p:nvSpPr>
        <p:spPr>
          <a:xfrm>
            <a:off x="75258" y="175215"/>
            <a:ext cx="565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▣ </a:t>
            </a:r>
            <a:r>
              <a:rPr lang="en-US" altLang="ko-KR" b="1" dirty="0">
                <a:solidFill>
                  <a:srgbClr val="FFC000"/>
                </a:solidFill>
              </a:rPr>
              <a:t>DML(Data Manipulation Language) :</a:t>
            </a:r>
            <a:r>
              <a:rPr lang="ko-KR" altLang="en-US" b="1" dirty="0">
                <a:solidFill>
                  <a:srgbClr val="FFC000"/>
                </a:solidFill>
              </a:rPr>
              <a:t> 데이터 </a:t>
            </a:r>
            <a:r>
              <a:rPr lang="ko-KR" altLang="en-US" b="1" dirty="0" err="1">
                <a:solidFill>
                  <a:srgbClr val="FFC000"/>
                </a:solidFill>
              </a:rPr>
              <a:t>조작어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446EF-AB83-44C2-B9CA-9D0721C4F679}"/>
              </a:ext>
            </a:extLst>
          </p:cNvPr>
          <p:cNvSpPr txBox="1"/>
          <p:nvPr/>
        </p:nvSpPr>
        <p:spPr>
          <a:xfrm>
            <a:off x="6090821" y="69723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▣ </a:t>
            </a:r>
            <a:r>
              <a:rPr lang="en-US" altLang="ko-KR" b="1" dirty="0">
                <a:solidFill>
                  <a:srgbClr val="00B0F0"/>
                </a:solidFill>
              </a:rPr>
              <a:t>DDL(Data Definition Language) : </a:t>
            </a:r>
            <a:r>
              <a:rPr lang="ko-KR" altLang="en-US" b="1" dirty="0">
                <a:solidFill>
                  <a:srgbClr val="00B0F0"/>
                </a:solidFill>
              </a:rPr>
              <a:t>데이터 </a:t>
            </a:r>
            <a:r>
              <a:rPr lang="ko-KR" altLang="en-US" b="1" dirty="0" err="1">
                <a:solidFill>
                  <a:srgbClr val="00B0F0"/>
                </a:solidFill>
              </a:rPr>
              <a:t>정의어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9A7D4-B047-4E8E-A115-AA8FB54A4A41}"/>
              </a:ext>
            </a:extLst>
          </p:cNvPr>
          <p:cNvSpPr txBox="1"/>
          <p:nvPr/>
        </p:nvSpPr>
        <p:spPr>
          <a:xfrm>
            <a:off x="75258" y="544547"/>
            <a:ext cx="634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조회</a:t>
            </a:r>
            <a:r>
              <a:rPr lang="en-US" altLang="ko-KR" b="1" dirty="0">
                <a:solidFill>
                  <a:schemeClr val="bg1"/>
                </a:solidFill>
              </a:rPr>
              <a:t> – select , </a:t>
            </a:r>
            <a:r>
              <a:rPr lang="ko-KR" altLang="en-US" b="1" dirty="0">
                <a:solidFill>
                  <a:schemeClr val="bg1"/>
                </a:solidFill>
              </a:rPr>
              <a:t>삭제 </a:t>
            </a:r>
            <a:r>
              <a:rPr lang="en-US" altLang="ko-KR" b="1" dirty="0">
                <a:solidFill>
                  <a:schemeClr val="bg1"/>
                </a:solidFill>
              </a:rPr>
              <a:t>– delete, </a:t>
            </a:r>
            <a:r>
              <a:rPr lang="ko-KR" altLang="en-US" b="1" dirty="0">
                <a:solidFill>
                  <a:schemeClr val="bg1"/>
                </a:solidFill>
              </a:rPr>
              <a:t>저장 </a:t>
            </a:r>
            <a:r>
              <a:rPr lang="en-US" altLang="ko-KR" b="1" dirty="0">
                <a:solidFill>
                  <a:schemeClr val="bg1"/>
                </a:solidFill>
              </a:rPr>
              <a:t>– insert, </a:t>
            </a:r>
            <a:r>
              <a:rPr lang="ko-KR" altLang="en-US" b="1" dirty="0">
                <a:solidFill>
                  <a:schemeClr val="bg1"/>
                </a:solidFill>
              </a:rPr>
              <a:t>변경 </a:t>
            </a:r>
            <a:r>
              <a:rPr lang="en-US" altLang="ko-KR" b="1" dirty="0">
                <a:solidFill>
                  <a:schemeClr val="bg1"/>
                </a:solidFill>
              </a:rPr>
              <a:t>- update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7F9DE-9433-403F-A085-4973414485BB}"/>
              </a:ext>
            </a:extLst>
          </p:cNvPr>
          <p:cNvSpPr txBox="1"/>
          <p:nvPr/>
        </p:nvSpPr>
        <p:spPr>
          <a:xfrm>
            <a:off x="6090821" y="1055627"/>
            <a:ext cx="66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생성</a:t>
            </a:r>
            <a:r>
              <a:rPr lang="en-US" altLang="ko-KR" b="1" dirty="0">
                <a:solidFill>
                  <a:schemeClr val="bg1"/>
                </a:solidFill>
              </a:rPr>
              <a:t> – create, </a:t>
            </a:r>
            <a:r>
              <a:rPr lang="ko-KR" altLang="en-US" b="1" dirty="0">
                <a:solidFill>
                  <a:schemeClr val="bg1"/>
                </a:solidFill>
              </a:rPr>
              <a:t>삭제 </a:t>
            </a:r>
            <a:r>
              <a:rPr lang="en-US" altLang="ko-KR" b="1" dirty="0">
                <a:solidFill>
                  <a:schemeClr val="bg1"/>
                </a:solidFill>
              </a:rPr>
              <a:t>– drop, </a:t>
            </a:r>
            <a:r>
              <a:rPr lang="ko-KR" altLang="en-US" b="1" dirty="0">
                <a:solidFill>
                  <a:schemeClr val="bg1"/>
                </a:solidFill>
              </a:rPr>
              <a:t>변경 </a:t>
            </a:r>
            <a:r>
              <a:rPr lang="en-US" altLang="ko-KR" b="1" dirty="0">
                <a:solidFill>
                  <a:schemeClr val="bg1"/>
                </a:solidFill>
              </a:rPr>
              <a:t>– alter, </a:t>
            </a:r>
            <a:r>
              <a:rPr lang="ko-KR" altLang="en-US" b="1" dirty="0">
                <a:solidFill>
                  <a:schemeClr val="bg1"/>
                </a:solidFill>
              </a:rPr>
              <a:t>영구삭제 </a:t>
            </a:r>
            <a:r>
              <a:rPr lang="en-US" altLang="ko-KR" b="1" dirty="0">
                <a:solidFill>
                  <a:schemeClr val="bg1"/>
                </a:solidFill>
              </a:rPr>
              <a:t>- truncate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2CB00-E71E-439A-BFBC-AC6E5FE50082}"/>
              </a:ext>
            </a:extLst>
          </p:cNvPr>
          <p:cNvSpPr txBox="1"/>
          <p:nvPr/>
        </p:nvSpPr>
        <p:spPr>
          <a:xfrm>
            <a:off x="216309" y="1009054"/>
            <a:ext cx="6150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FFC000"/>
                </a:solidFill>
              </a:rPr>
              <a:t>-- </a:t>
            </a:r>
            <a:r>
              <a:rPr lang="ko-KR" altLang="en-US" b="1" dirty="0">
                <a:solidFill>
                  <a:srgbClr val="FFC000"/>
                </a:solidFill>
              </a:rPr>
              <a:t>기본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데이터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51B93F-1693-45E0-A08C-950E3A4B1B43}"/>
              </a:ext>
            </a:extLst>
          </p:cNvPr>
          <p:cNvSpPr txBox="1"/>
          <p:nvPr/>
        </p:nvSpPr>
        <p:spPr>
          <a:xfrm>
            <a:off x="216309" y="2451248"/>
            <a:ext cx="4758813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delete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from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where 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5A40D2-5824-4F63-AC25-F6555712226A}"/>
              </a:ext>
            </a:extLst>
          </p:cNvPr>
          <p:cNvSpPr txBox="1"/>
          <p:nvPr/>
        </p:nvSpPr>
        <p:spPr>
          <a:xfrm>
            <a:off x="216309" y="3216486"/>
            <a:ext cx="4630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FFC000"/>
                </a:solidFill>
              </a:rPr>
              <a:t>-- </a:t>
            </a:r>
            <a:r>
              <a:rPr lang="ko-KR" altLang="en-US" b="1" dirty="0">
                <a:solidFill>
                  <a:srgbClr val="FFC000"/>
                </a:solidFill>
              </a:rPr>
              <a:t>데이터 변경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27561C-996F-4BF3-8298-ACD34A26C88A}"/>
              </a:ext>
            </a:extLst>
          </p:cNvPr>
          <p:cNvSpPr txBox="1"/>
          <p:nvPr/>
        </p:nvSpPr>
        <p:spPr>
          <a:xfrm>
            <a:off x="216309" y="3560943"/>
            <a:ext cx="4758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update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테이블명</a:t>
            </a:r>
            <a:endParaRPr lang="en-US" altLang="ko-KR" b="1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set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where 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819643-B386-45B7-B469-884CF16D72D5}"/>
              </a:ext>
            </a:extLst>
          </p:cNvPr>
          <p:cNvSpPr txBox="1"/>
          <p:nvPr/>
        </p:nvSpPr>
        <p:spPr>
          <a:xfrm>
            <a:off x="341639" y="4781168"/>
            <a:ext cx="5427407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chemeClr val="bg1"/>
                </a:solidFill>
              </a:rPr>
              <a:t>-- </a:t>
            </a:r>
            <a:r>
              <a:rPr lang="ko-KR" altLang="en-US" b="1" dirty="0">
                <a:solidFill>
                  <a:schemeClr val="bg1"/>
                </a:solidFill>
              </a:rPr>
              <a:t>제약조건명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추가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add constraint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제약조건명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제약조건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제약컬럼명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b="1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table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s_member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add con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straint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member_id_pk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primary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key(id);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E438998C-85B2-4F23-B130-2D1B22BFA8A5}"/>
              </a:ext>
            </a:extLst>
          </p:cNvPr>
          <p:cNvSpPr/>
          <p:nvPr/>
        </p:nvSpPr>
        <p:spPr>
          <a:xfrm>
            <a:off x="8610327" y="1713886"/>
            <a:ext cx="3413156" cy="354868"/>
          </a:xfrm>
          <a:prstGeom prst="wedgeRectCallout">
            <a:avLst>
              <a:gd name="adj1" fmla="val -24016"/>
              <a:gd name="adj2" fmla="val -13122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추가 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– add,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변경 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– modify, 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삭제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– drop</a:t>
            </a:r>
            <a:endParaRPr lang="ko-KR" altLang="en-US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570B967-ACD1-4F60-8FC8-E371F671C0E3}"/>
              </a:ext>
            </a:extLst>
          </p:cNvPr>
          <p:cNvCxnSpPr>
            <a:cxnSpLocks/>
          </p:cNvCxnSpPr>
          <p:nvPr/>
        </p:nvCxnSpPr>
        <p:spPr>
          <a:xfrm>
            <a:off x="8833004" y="1414598"/>
            <a:ext cx="130687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4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60C02-B855-4362-93EA-778147A51EEB}"/>
              </a:ext>
            </a:extLst>
          </p:cNvPr>
          <p:cNvSpPr txBox="1"/>
          <p:nvPr/>
        </p:nvSpPr>
        <p:spPr>
          <a:xfrm>
            <a:off x="6826312" y="0"/>
            <a:ext cx="53656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(Member)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구현을 위한 기본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7459D-7345-4C50-957A-BD1C2BCA41F7}"/>
              </a:ext>
            </a:extLst>
          </p:cNvPr>
          <p:cNvSpPr txBox="1"/>
          <p:nvPr/>
        </p:nvSpPr>
        <p:spPr>
          <a:xfrm>
            <a:off x="2753385" y="6046385"/>
            <a:ext cx="6481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7.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MemberDAO.java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MemberService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를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implement)</a:t>
            </a:r>
            <a:endParaRPr lang="ko-KR" altLang="en-US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55E95-ABD5-4242-8F2D-3EFAECC7547D}"/>
              </a:ext>
            </a:extLst>
          </p:cNvPr>
          <p:cNvSpPr txBox="1"/>
          <p:nvPr/>
        </p:nvSpPr>
        <p:spPr>
          <a:xfrm>
            <a:off x="2753385" y="113146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1.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login.jsp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회원가입 기본 페이지 작성 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 (views/</a:t>
            </a:r>
            <a:r>
              <a:rPr lang="en-US" altLang="ko-KR" b="1" dirty="0">
                <a:solidFill>
                  <a:schemeClr val="accent4"/>
                </a:solidFill>
                <a:latin typeface="+mj-lt"/>
                <a:ea typeface="나눔고딕코딩" panose="020D0009000000000000" pitchFamily="49" charset="-127"/>
              </a:rPr>
              <a:t>member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폴더 생성 후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login.jsp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파일 등록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B57CD-C23A-4FDD-90A4-8D90519C1516}"/>
              </a:ext>
            </a:extLst>
          </p:cNvPr>
          <p:cNvSpPr txBox="1"/>
          <p:nvPr/>
        </p:nvSpPr>
        <p:spPr>
          <a:xfrm>
            <a:off x="3442203" y="199893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2.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MemberController.java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(@Controller)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5B93F-837A-47B3-97F9-2807B05686A9}"/>
              </a:ext>
            </a:extLst>
          </p:cNvPr>
          <p:cNvSpPr txBox="1"/>
          <p:nvPr/>
        </p:nvSpPr>
        <p:spPr>
          <a:xfrm>
            <a:off x="3950706" y="2668996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3. </a:t>
            </a:r>
            <a:r>
              <a:rPr lang="en-US" altLang="ko-KR" b="1" dirty="0">
                <a:solidFill>
                  <a:schemeClr val="accent4"/>
                </a:solidFill>
                <a:latin typeface="+mj-lt"/>
                <a:ea typeface="나눔고딕코딩" panose="020D0009000000000000" pitchFamily="49" charset="-127"/>
              </a:rPr>
              <a:t>member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패키지 생성 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 (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src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/main/java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하위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: 3, 4, 5, 6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번 파일 저장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5DF6E-87D8-43EF-9B01-6BB53FDF39A2}"/>
              </a:ext>
            </a:extLst>
          </p:cNvPr>
          <p:cNvSpPr txBox="1"/>
          <p:nvPr/>
        </p:nvSpPr>
        <p:spPr>
          <a:xfrm>
            <a:off x="3950706" y="4472250"/>
            <a:ext cx="470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5.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MemberService.java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(Interface)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4D664A-962F-4157-8C1E-0117D864810B}"/>
              </a:ext>
            </a:extLst>
          </p:cNvPr>
          <p:cNvSpPr txBox="1"/>
          <p:nvPr/>
        </p:nvSpPr>
        <p:spPr>
          <a:xfrm>
            <a:off x="4674605" y="3631818"/>
            <a:ext cx="6547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4.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MemberVO.java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 (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오라클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hanul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계정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s_member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테이블의 컬럼에 맞춰 생성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3302A3-E1E2-4234-8F99-15466328A498}"/>
              </a:ext>
            </a:extLst>
          </p:cNvPr>
          <p:cNvSpPr txBox="1"/>
          <p:nvPr/>
        </p:nvSpPr>
        <p:spPr>
          <a:xfrm>
            <a:off x="3442203" y="5156032"/>
            <a:ext cx="6371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6. Member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ServiceImpl.java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MemberService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를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implement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즉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, interface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를 구현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BBC111-56CA-4FDF-9F68-7FE3EE54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24" y="2596463"/>
            <a:ext cx="2048161" cy="1552792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2CE7385-BBA8-4A18-AE13-806B12BA52EE}"/>
              </a:ext>
            </a:extLst>
          </p:cNvPr>
          <p:cNvCxnSpPr>
            <a:cxnSpLocks/>
          </p:cNvCxnSpPr>
          <p:nvPr/>
        </p:nvCxnSpPr>
        <p:spPr>
          <a:xfrm flipH="1">
            <a:off x="2652289" y="2368270"/>
            <a:ext cx="1213542" cy="11806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EB59315-3EA3-467B-8F05-E34329E7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91" y="735602"/>
            <a:ext cx="1400370" cy="144800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0DA9DBD-8713-4714-8524-B934B4309467}"/>
              </a:ext>
            </a:extLst>
          </p:cNvPr>
          <p:cNvCxnSpPr>
            <a:cxnSpLocks/>
          </p:cNvCxnSpPr>
          <p:nvPr/>
        </p:nvCxnSpPr>
        <p:spPr>
          <a:xfrm flipH="1">
            <a:off x="1729304" y="2978589"/>
            <a:ext cx="2679734" cy="1068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BB67DEF-2B8D-4B44-9605-22E66C1D7C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09549" y="1739922"/>
            <a:ext cx="1902107" cy="307407"/>
          </a:xfrm>
          <a:prstGeom prst="bentConnector3">
            <a:avLst>
              <a:gd name="adj1" fmla="val -7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D6E556-34E7-421E-B635-7AD2F70DD3DF}"/>
              </a:ext>
            </a:extLst>
          </p:cNvPr>
          <p:cNvSpPr txBox="1"/>
          <p:nvPr/>
        </p:nvSpPr>
        <p:spPr>
          <a:xfrm>
            <a:off x="184684" y="155389"/>
            <a:ext cx="6530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페이지 구현 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(member/</a:t>
            </a:r>
            <a:r>
              <a:rPr lang="en-US" altLang="ko-KR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login.jsp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42C8A-624D-42D0-8B4C-BF5DE533B8E1}"/>
              </a:ext>
            </a:extLst>
          </p:cNvPr>
          <p:cNvSpPr txBox="1"/>
          <p:nvPr/>
        </p:nvSpPr>
        <p:spPr>
          <a:xfrm>
            <a:off x="6826312" y="0"/>
            <a:ext cx="53656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(Member)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구현을 위한 기본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CF20E-6AE7-4482-8CF6-82D7AFC41794}"/>
              </a:ext>
            </a:extLst>
          </p:cNvPr>
          <p:cNvSpPr txBox="1"/>
          <p:nvPr/>
        </p:nvSpPr>
        <p:spPr>
          <a:xfrm>
            <a:off x="6306493" y="1226995"/>
            <a:ext cx="5885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■ 네이버 로그인 버튼 사용 가이드 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https://developers.naver.com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674C81-563A-4E72-827E-78613B4084AA}"/>
              </a:ext>
            </a:extLst>
          </p:cNvPr>
          <p:cNvSpPr txBox="1"/>
          <p:nvPr/>
        </p:nvSpPr>
        <p:spPr>
          <a:xfrm>
            <a:off x="6306493" y="3899630"/>
            <a:ext cx="5885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■ 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developer </a:t>
            </a:r>
            <a:r>
              <a:rPr lang="en-US" altLang="ko-KR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kakao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후 사이트 입장 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https://developers.kakao.com/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5B8DB8B-39D4-467A-B206-C3BF7F9C0E73}"/>
              </a:ext>
            </a:extLst>
          </p:cNvPr>
          <p:cNvSpPr/>
          <p:nvPr/>
        </p:nvSpPr>
        <p:spPr>
          <a:xfrm>
            <a:off x="6636191" y="4650483"/>
            <a:ext cx="5260064" cy="1131764"/>
          </a:xfrm>
          <a:prstGeom prst="roundRect">
            <a:avLst/>
          </a:prstGeom>
          <a:solidFill>
            <a:srgbClr val="FE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→ 카카오 로그인 → 유용한 참고 정보 클릭 → 디자인 가이드 → 카카오 로그인 버튼 → 표준 디자인 → 카카오 로그인 버튼 리소스 다운로드 → </a:t>
            </a:r>
            <a:r>
              <a:rPr lang="en-US" altLang="ko-KR" sz="16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resources\images </a:t>
            </a:r>
            <a:r>
              <a:rPr lang="ko-KR" altLang="en-US" sz="16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 복사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2CF241C-4E56-4DE0-96F5-F302BCAF3DB6}"/>
              </a:ext>
            </a:extLst>
          </p:cNvPr>
          <p:cNvSpPr/>
          <p:nvPr/>
        </p:nvSpPr>
        <p:spPr>
          <a:xfrm>
            <a:off x="6636191" y="2020498"/>
            <a:ext cx="5260064" cy="1131764"/>
          </a:xfrm>
          <a:prstGeom prst="roundRect">
            <a:avLst/>
          </a:prstGeom>
          <a:solidFill>
            <a:srgbClr val="03C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</a:t>
            </a:r>
            <a:r>
              <a:rPr lang="ko-KR" altLang="en-US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네이버 아이디로 로그인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개발가이드 → 로그인 버튼 사용 가이드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버튼 다운로드</a:t>
            </a:r>
            <a:r>
              <a:rPr lang="en-US" altLang="ko-KR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png</a:t>
            </a:r>
            <a:r>
              <a:rPr lang="en-US" altLang="ko-KR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다운로드 → </a:t>
            </a:r>
            <a:r>
              <a:rPr lang="en-US" altLang="ko-KR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resources\images </a:t>
            </a:r>
            <a:r>
              <a:rPr lang="ko-KR" altLang="en-US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 복사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5701C00-2D4F-4EE6-B51D-EC80DB4FF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20" y="909000"/>
            <a:ext cx="6131914" cy="4860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BE67E1D-F535-40D7-A54F-64D5C58E9B8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419350" y="1550161"/>
            <a:ext cx="3887143" cy="1516889"/>
          </a:xfrm>
          <a:prstGeom prst="straightConnector1">
            <a:avLst/>
          </a:prstGeom>
          <a:ln w="28575">
            <a:solidFill>
              <a:srgbClr val="03C7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4DB0FD-7996-4421-BE90-E5F97A415B1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067050" y="3233320"/>
            <a:ext cx="3239443" cy="989476"/>
          </a:xfrm>
          <a:prstGeom prst="straightConnector1">
            <a:avLst/>
          </a:prstGeom>
          <a:ln w="28575">
            <a:solidFill>
              <a:srgbClr val="FEE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말풍선: 모서리가 둥근 사각형 41">
            <a:extLst>
              <a:ext uri="{FF2B5EF4-FFF2-40B4-BE49-F238E27FC236}">
                <a16:creationId xmlns:a16="http://schemas.microsoft.com/office/drawing/2014/main" id="{06D1B7AC-274B-4A54-934D-BE6E9C183FFE}"/>
              </a:ext>
            </a:extLst>
          </p:cNvPr>
          <p:cNvSpPr/>
          <p:nvPr/>
        </p:nvSpPr>
        <p:spPr>
          <a:xfrm>
            <a:off x="838200" y="5979502"/>
            <a:ext cx="4143375" cy="543054"/>
          </a:xfrm>
          <a:prstGeom prst="wedgeRoundRectCallout">
            <a:avLst>
              <a:gd name="adj1" fmla="val -25028"/>
              <a:gd name="adj2" fmla="val -84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footer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없는 레이아웃 </a:t>
            </a:r>
          </a:p>
        </p:txBody>
      </p:sp>
    </p:spTree>
    <p:extLst>
      <p:ext uri="{BB962C8B-B14F-4D97-AF65-F5344CB8AC3E}">
        <p14:creationId xmlns:p14="http://schemas.microsoft.com/office/powerpoint/2010/main" val="29797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7" grpId="0" animBg="1"/>
      <p:bldP spid="29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줄다리기. 남자와 여자는 밧줄을 당겨. 로열티 무료 사진, 그림, 이미지 그리고 스톡포토그래피. Image 81127846.">
            <a:extLst>
              <a:ext uri="{FF2B5EF4-FFF2-40B4-BE49-F238E27FC236}">
                <a16:creationId xmlns:a16="http://schemas.microsoft.com/office/drawing/2014/main" id="{7600B920-940F-44C5-AD10-19A360BA3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99111">
                        <a14:foregroundMark x1="45818" y1="45988" x2="47778" y2="47000"/>
                        <a14:foregroundMark x1="42148" y1="44093" x2="42612" y2="44333"/>
                        <a14:foregroundMark x1="47778" y1="47000" x2="60556" y2="47309"/>
                        <a14:foregroundMark x1="92976" y1="27405" x2="94667" y2="26333"/>
                        <a14:foregroundMark x1="71627" y1="40946" x2="78853" y2="36363"/>
                        <a14:foregroundMark x1="94667" y1="26333" x2="98813" y2="42046"/>
                        <a14:foregroundMark x1="2218" y1="48934" x2="1715" y2="47816"/>
                        <a14:foregroundMark x1="4609" y1="54253" x2="2567" y2="49713"/>
                        <a14:foregroundMark x1="92255" y1="29570" x2="99778" y2="39667"/>
                        <a14:foregroundMark x1="99508" y1="49236" x2="99358" y2="54551"/>
                        <a14:foregroundMark x1="99778" y1="39667" x2="99729" y2="41398"/>
                        <a14:foregroundMark x1="94391" y1="51010" x2="87719" y2="33588"/>
                        <a14:foregroundMark x1="95734" y1="54514" x2="94864" y2="52243"/>
                        <a14:foregroundMark x1="33333" y1="56667" x2="33154" y2="57205"/>
                        <a14:foregroundMark x1="33111" y1="55333" x2="33299" y2="57312"/>
                        <a14:foregroundMark x1="28889" y1="57667" x2="28631" y2="59019"/>
                        <a14:foregroundMark x1="23197" y1="58373" x2="22222" y2="59000"/>
                        <a14:foregroundMark x1="71778" y1="59000" x2="72235" y2="59514"/>
                        <a14:foregroundMark x1="72533" y1="58763" x2="71111" y2="59000"/>
                        <a14:foregroundMark x1="71111" y1="57667" x2="72207" y2="59585"/>
                        <a14:foregroundMark x1="71111" y1="58667" x2="72654" y2="58456"/>
                        <a14:foregroundMark x1="77067" y1="58866" x2="76444" y2="59333"/>
                        <a14:foregroundMark x1="75556" y1="57000" x2="76802" y2="59492"/>
                        <a14:foregroundMark x1="80000" y1="58000" x2="80636" y2="58358"/>
                        <a14:backgroundMark x1="0" y1="21667" x2="36444" y2="41333"/>
                        <a14:backgroundMark x1="36444" y1="41333" x2="20667" y2="25000"/>
                        <a14:backgroundMark x1="20667" y1="25000" x2="5778" y2="20000"/>
                        <a14:backgroundMark x1="5778" y1="20000" x2="0" y2="20667"/>
                        <a14:backgroundMark x1="36889" y1="42000" x2="36667" y2="41333"/>
                        <a14:backgroundMark x1="36889" y1="41000" x2="36667" y2="40667"/>
                        <a14:backgroundMark x1="34444" y1="45667" x2="40000" y2="45000"/>
                        <a14:backgroundMark x1="41111" y1="45000" x2="40444" y2="43000"/>
                        <a14:backgroundMark x1="42222" y1="44333" x2="40222" y2="42333"/>
                        <a14:backgroundMark x1="42667" y1="45667" x2="45556" y2="45333"/>
                        <a14:backgroundMark x1="43111" y1="44000" x2="45111" y2="45333"/>
                        <a14:backgroundMark x1="43333" y1="44000" x2="46000" y2="45667"/>
                        <a14:backgroundMark x1="42444" y1="44333" x2="42444" y2="44667"/>
                        <a14:backgroundMark x1="0" y1="43667" x2="2000" y2="47333"/>
                        <a14:backgroundMark x1="889" y1="46000" x2="1333" y2="48000"/>
                        <a14:backgroundMark x1="2000" y1="49333" x2="1333" y2="47000"/>
                        <a14:backgroundMark x1="2222" y1="48667" x2="1778" y2="47000"/>
                        <a14:backgroundMark x1="2444" y1="48667" x2="2889" y2="49333"/>
                        <a14:backgroundMark x1="222" y1="59667" x2="11333" y2="57333"/>
                        <a14:backgroundMark x1="11333" y1="57333" x2="22657" y2="59760"/>
                        <a14:backgroundMark x1="30510" y1="63066" x2="25778" y2="70000"/>
                        <a14:backgroundMark x1="31681" y1="61351" x2="30520" y2="63052"/>
                        <a14:backgroundMark x1="25778" y1="70000" x2="9556" y2="70333"/>
                        <a14:backgroundMark x1="9556" y1="70333" x2="222" y2="60667"/>
                        <a14:backgroundMark x1="25111" y1="62757" x2="28000" y2="63000"/>
                        <a14:backgroundMark x1="222" y1="60667" x2="23784" y2="62646"/>
                        <a14:backgroundMark x1="23746" y1="62420" x2="13333" y2="61000"/>
                        <a14:backgroundMark x1="28000" y1="63000" x2="25210" y2="62620"/>
                        <a14:backgroundMark x1="13333" y1="61000" x2="2444" y2="68333"/>
                        <a14:backgroundMark x1="35682" y1="58300" x2="37778" y2="57667"/>
                        <a14:backgroundMark x1="33849" y1="58853" x2="34035" y2="58797"/>
                        <a14:backgroundMark x1="26274" y1="61140" x2="27981" y2="60625"/>
                        <a14:backgroundMark x1="2444" y1="68333" x2="23145" y2="62084"/>
                        <a14:backgroundMark x1="29706" y1="62290" x2="25556" y2="64667"/>
                        <a14:backgroundMark x1="31487" y1="61270" x2="30991" y2="61554"/>
                        <a14:backgroundMark x1="34834" y1="59353" x2="34253" y2="59686"/>
                        <a14:backgroundMark x1="37778" y1="57667" x2="36130" y2="58611"/>
                        <a14:backgroundMark x1="25556" y1="64667" x2="2667" y2="68667"/>
                        <a14:backgroundMark x1="2667" y1="68667" x2="31556" y2="65000"/>
                        <a14:backgroundMark x1="31556" y1="65000" x2="23111" y2="68000"/>
                        <a14:backgroundMark x1="38222" y1="57000" x2="55333" y2="56333"/>
                        <a14:backgroundMark x1="55333" y1="56333" x2="66444" y2="58667"/>
                        <a14:backgroundMark x1="66444" y1="58667" x2="41778" y2="65000"/>
                        <a14:backgroundMark x1="41778" y1="65000" x2="38222" y2="57667"/>
                        <a14:backgroundMark x1="37778" y1="55667" x2="40000" y2="56333"/>
                        <a14:backgroundMark x1="33778" y1="57667" x2="32222" y2="62000"/>
                        <a14:backgroundMark x1="29556" y1="61000" x2="24889" y2="62000"/>
                        <a14:backgroundMark x1="78707" y1="58983" x2="79333" y2="59000"/>
                        <a14:backgroundMark x1="69696" y1="58737" x2="70094" y2="58748"/>
                        <a14:backgroundMark x1="82407" y1="58480" x2="93111" y2="56667"/>
                        <a14:backgroundMark x1="79333" y1="59000" x2="79462" y2="58978"/>
                        <a14:backgroundMark x1="93111" y1="56667" x2="82222" y2="68333"/>
                        <a14:backgroundMark x1="82222" y1="68333" x2="69333" y2="66333"/>
                        <a14:backgroundMark x1="69333" y1="66333" x2="68004" y2="61906"/>
                        <a14:backgroundMark x1="92667" y1="57000" x2="93333" y2="58667"/>
                        <a14:backgroundMark x1="93556" y1="58000" x2="93333" y2="59000"/>
                        <a14:backgroundMark x1="93778" y1="59667" x2="98222" y2="61000"/>
                        <a14:backgroundMark x1="96889" y1="59333" x2="99333" y2="59333"/>
                        <a14:backgroundMark x1="98000" y1="61000" x2="99778" y2="63000"/>
                        <a14:backgroundMark x1="99111" y1="60000" x2="98889" y2="65333"/>
                        <a14:backgroundMark x1="84444" y1="32000" x2="82667" y2="33333"/>
                        <a14:backgroundMark x1="79778" y1="34000" x2="83111" y2="33333"/>
                        <a14:backgroundMark x1="83778" y1="32333" x2="79556" y2="33667"/>
                        <a14:backgroundMark x1="84222" y1="31667" x2="88889" y2="28667"/>
                        <a14:backgroundMark x1="88222" y1="29333" x2="93556" y2="25667"/>
                        <a14:backgroundMark x1="97333" y1="46667" x2="99556" y2="45667"/>
                        <a14:backgroundMark x1="95778" y1="47333" x2="99111" y2="46333"/>
                        <a14:backgroundMark x1="97111" y1="47333" x2="99778" y2="48333"/>
                        <a14:backgroundMark x1="98222" y1="47000" x2="99778" y2="45333"/>
                        <a14:backgroundMark x1="98444" y1="48333" x2="99778" y2="48667"/>
                        <a14:backgroundMark x1="80222" y1="59333" x2="83111" y2="59333"/>
                        <a14:backgroundMark x1="76444" y1="60333" x2="78444" y2="60333"/>
                        <a14:backgroundMark x1="66444" y1="58333" x2="69111" y2="59667"/>
                        <a14:backgroundMark x1="71778" y1="60667" x2="73778" y2="60333"/>
                        <a14:backgroundMark x1="62222" y1="44333" x2="64444" y2="45667"/>
                        <a14:backgroundMark x1="68889" y1="46000" x2="72222" y2="45333"/>
                        <a14:backgroundMark x1="64667" y1="46000" x2="68889" y2="45667"/>
                        <a14:backgroundMark x1="64444" y1="45667" x2="65778" y2="46333"/>
                        <a14:backgroundMark x1="28222" y1="45333" x2="31333" y2="4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734" b="39161"/>
          <a:stretch/>
        </p:blipFill>
        <p:spPr bwMode="auto">
          <a:xfrm>
            <a:off x="-8615" y="3823070"/>
            <a:ext cx="12200615" cy="315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BFDB7A-63B2-437B-81F4-358CD6C55B82}"/>
              </a:ext>
            </a:extLst>
          </p:cNvPr>
          <p:cNvSpPr txBox="1"/>
          <p:nvPr/>
        </p:nvSpPr>
        <p:spPr>
          <a:xfrm>
            <a:off x="8934451" y="-9625"/>
            <a:ext cx="3246162" cy="55399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ㅕ기</a:t>
            </a:r>
            <a:r>
              <a:rPr lang="ko-KR" altLang="en-US" sz="3000" b="1" spc="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ㅓ</a:t>
            </a:r>
            <a:r>
              <a:rPr lang="ko-KR" altLang="en-US" sz="3000" b="1" spc="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잠깐</a:t>
            </a:r>
            <a:r>
              <a:rPr lang="ko-KR" altLang="en-US" sz="800" b="1" dirty="0" err="1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부잖아</a:t>
            </a:r>
            <a:endParaRPr lang="ko-KR" altLang="en-US" sz="800" b="1" dirty="0">
              <a:solidFill>
                <a:schemeClr val="accent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632C1D-A950-4F3E-9CF5-79F67973BD57}"/>
              </a:ext>
            </a:extLst>
          </p:cNvPr>
          <p:cNvSpPr/>
          <p:nvPr/>
        </p:nvSpPr>
        <p:spPr>
          <a:xfrm>
            <a:off x="9004454" y="216803"/>
            <a:ext cx="180000" cy="180000"/>
          </a:xfrm>
          <a:prstGeom prst="ellipse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5726C-6869-4388-A118-E81DFCA274B7}"/>
              </a:ext>
            </a:extLst>
          </p:cNvPr>
          <p:cNvSpPr/>
          <p:nvPr/>
        </p:nvSpPr>
        <p:spPr>
          <a:xfrm>
            <a:off x="10920770" y="357219"/>
            <a:ext cx="225862" cy="92837"/>
          </a:xfrm>
          <a:prstGeom prst="rect">
            <a:avLst/>
          </a:prstGeom>
          <a:noFill/>
          <a:ln w="635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15C0368-C5D6-48EB-B6A4-E74FB3200E21}"/>
              </a:ext>
            </a:extLst>
          </p:cNvPr>
          <p:cNvSpPr/>
          <p:nvPr/>
        </p:nvSpPr>
        <p:spPr>
          <a:xfrm>
            <a:off x="10100568" y="230497"/>
            <a:ext cx="180000" cy="180000"/>
          </a:xfrm>
          <a:prstGeom prst="triangle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9CA03-5C49-493A-9184-CD19C01BA810}"/>
              </a:ext>
            </a:extLst>
          </p:cNvPr>
          <p:cNvSpPr txBox="1"/>
          <p:nvPr/>
        </p:nvSpPr>
        <p:spPr>
          <a:xfrm>
            <a:off x="217285" y="235120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curl</a:t>
            </a:r>
            <a:r>
              <a:rPr lang="en-US" altLang="ko-KR" b="1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– command line </a:t>
            </a:r>
            <a:r>
              <a:rPr lang="ko-KR" altLang="en-US" b="1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데이터</a:t>
            </a:r>
            <a:r>
              <a:rPr lang="en-US" altLang="ko-KR" b="1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도구</a:t>
            </a:r>
            <a:r>
              <a:rPr lang="en-US" altLang="ko-KR" b="1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b="1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download/upload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가능하며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HTTP/HTTPS/FTP/LDAP/SCP/TELNET/SMTP/POP3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주요한 프로토콜을 지원</a:t>
            </a:r>
            <a:endParaRPr lang="ko-KR" altLang="en-US" b="1" dirty="0">
              <a:solidFill>
                <a:srgbClr val="FFC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A56EC-D240-4584-A126-CD55AB631EB0}"/>
              </a:ext>
            </a:extLst>
          </p:cNvPr>
          <p:cNvSpPr txBox="1"/>
          <p:nvPr/>
        </p:nvSpPr>
        <p:spPr>
          <a:xfrm>
            <a:off x="625161" y="1280604"/>
            <a:ext cx="6500386" cy="1754326"/>
          </a:xfrm>
          <a:prstGeom prst="rect">
            <a:avLst/>
          </a:prstGeom>
          <a:noFill/>
          <a:ln w="28575">
            <a:solidFill>
              <a:srgbClr val="FEE5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curl -v -X POST 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"https://kauth.kakao.com/</a:t>
            </a:r>
            <a:r>
              <a:rPr lang="en-US" altLang="ko-KR" b="0" i="0" dirty="0" err="1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oauth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/token"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-H 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"Content-Type: application/x-www-form-</a:t>
            </a:r>
            <a:r>
              <a:rPr lang="en-US" altLang="ko-KR" b="0" i="0" dirty="0" err="1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urlencoded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-d 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 err="1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grant_type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dirty="0" err="1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authorization_code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-d 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 err="1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client_id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={REST_API_KEY}"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--data-</a:t>
            </a:r>
            <a:r>
              <a:rPr lang="en-US" altLang="ko-KR" b="0" i="0" dirty="0" err="1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urlencode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 err="1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redirect_uri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={REDIRECT_URI}"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-d 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"code={AUTHORIZE_CODE}"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188533-94F4-4DCD-B9F0-7097B764C763}"/>
              </a:ext>
            </a:extLst>
          </p:cNvPr>
          <p:cNvSpPr txBox="1"/>
          <p:nvPr/>
        </p:nvSpPr>
        <p:spPr>
          <a:xfrm>
            <a:off x="2114169" y="3401633"/>
            <a:ext cx="9032463" cy="2813847"/>
          </a:xfrm>
          <a:prstGeom prst="rect">
            <a:avLst/>
          </a:prstGeom>
          <a:solidFill>
            <a:schemeClr val="tx1">
              <a:lumMod val="65000"/>
              <a:alpha val="30000"/>
            </a:schemeClr>
          </a:solidFill>
          <a:ln w="28575">
            <a:solidFill>
              <a:srgbClr val="FEE5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b="1" i="0" dirty="0">
                <a:solidFill>
                  <a:srgbClr val="92D05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요청에 관한 옵션</a:t>
            </a:r>
            <a:endParaRPr lang="en-US" altLang="ko-KR" b="1" i="0" dirty="0">
              <a:solidFill>
                <a:srgbClr val="92D05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curl -v -X POST </a:t>
            </a:r>
            <a:r>
              <a:rPr lang="en-US" altLang="ko-KR" b="0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 </a:t>
            </a:r>
            <a:r>
              <a:rPr lang="ko-KR" altLang="en-US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데이터 전달</a:t>
            </a:r>
            <a:r>
              <a:rPr lang="en-US" altLang="ko-KR" b="0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-H 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"Content-Type Header 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pPr marL="409575" indent="-409575">
              <a:lnSpc>
                <a:spcPct val="150000"/>
              </a:lnSpc>
            </a:pP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-d 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"FORM 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 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 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데이터를 주고받는 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REST 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웹서비스 디버깅시 유용한 옵션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pPr marL="1809750" indent="-1809750">
              <a:lnSpc>
                <a:spcPct val="150000"/>
              </a:lnSpc>
            </a:pP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--data-</a:t>
            </a:r>
            <a:r>
              <a:rPr lang="en-US" altLang="ko-KR" b="0" i="0" dirty="0" err="1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urlencode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공백이나 기타 특수 문자가 있을 경우 </a:t>
            </a:r>
            <a:r>
              <a:rPr lang="en-US" altLang="ko-KR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 encoding</a:t>
            </a:r>
            <a:r>
              <a:rPr lang="ko-KR" altLang="en-US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en-US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하는데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옵션에 의해 별도 </a:t>
            </a:r>
            <a:r>
              <a:rPr lang="en-US" altLang="ko-KR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encoding </a:t>
            </a:r>
            <a:r>
              <a:rPr lang="ko-KR" altLang="en-US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하지 않아도 됨</a:t>
            </a:r>
            <a:r>
              <a:rPr lang="en-US" altLang="ko-KR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348A4E6-998F-44B6-99B6-BE8A8123F1B8}"/>
              </a:ext>
            </a:extLst>
          </p:cNvPr>
          <p:cNvCxnSpPr>
            <a:cxnSpLocks/>
            <a:stCxn id="24" idx="1"/>
            <a:endCxn id="26" idx="1"/>
          </p:cNvCxnSpPr>
          <p:nvPr/>
        </p:nvCxnSpPr>
        <p:spPr>
          <a:xfrm rot="10800000" flipH="1" flipV="1">
            <a:off x="625161" y="2157767"/>
            <a:ext cx="1489008" cy="2650790"/>
          </a:xfrm>
          <a:prstGeom prst="bentConnector3">
            <a:avLst>
              <a:gd name="adj1" fmla="val -15353"/>
            </a:avLst>
          </a:prstGeom>
          <a:ln w="28575">
            <a:solidFill>
              <a:srgbClr val="03C7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9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C9E45-7A21-435B-B2D1-98F539E424EB}"/>
              </a:ext>
            </a:extLst>
          </p:cNvPr>
          <p:cNvSpPr txBox="1"/>
          <p:nvPr/>
        </p:nvSpPr>
        <p:spPr>
          <a:xfrm>
            <a:off x="504731" y="872853"/>
            <a:ext cx="10006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F5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라인 시작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있다면 함수 속으로 들어간다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F6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라인 시작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있어도 들어가지 않고 결과만 가지고 현재 라인 끝까지 실행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F7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함수의 끝까지 실행하여 현재 함수를 벗어난다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F8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브레이크 포인트까지 한번엔 실행 *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endParaRPr lang="ko-KR" altLang="en-US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DC4B2-6C67-4756-9765-38C48E8EADDC}"/>
              </a:ext>
            </a:extLst>
          </p:cNvPr>
          <p:cNvSpPr txBox="1"/>
          <p:nvPr/>
        </p:nvSpPr>
        <p:spPr>
          <a:xfrm>
            <a:off x="97325" y="231793"/>
            <a:ext cx="25281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이클립스 디버깅 </a:t>
            </a:r>
            <a:endParaRPr lang="ko-KR" altLang="en-US" sz="22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74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8A7C04-EF5A-41D1-A106-EB8B34F3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2" y="750935"/>
            <a:ext cx="4925455" cy="216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24654D-3AF1-49EF-AF06-24E3B04E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53" y="750935"/>
            <a:ext cx="4925455" cy="21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CC55C0-5A02-4FE6-BB0E-CE25EC407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20" y="1028038"/>
            <a:ext cx="3169948" cy="2160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663B8F2-9202-421B-9904-57E147ECF53B}"/>
              </a:ext>
            </a:extLst>
          </p:cNvPr>
          <p:cNvSpPr/>
          <p:nvPr/>
        </p:nvSpPr>
        <p:spPr>
          <a:xfrm>
            <a:off x="5891753" y="1734532"/>
            <a:ext cx="443059" cy="3205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DE9A1B-7318-4200-964A-8F86B857F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578" y="3880820"/>
            <a:ext cx="4053881" cy="21600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5E7D8E6-1031-43E6-BB58-0A393D0962B2}"/>
              </a:ext>
            </a:extLst>
          </p:cNvPr>
          <p:cNvSpPr/>
          <p:nvPr/>
        </p:nvSpPr>
        <p:spPr>
          <a:xfrm>
            <a:off x="5891753" y="4802958"/>
            <a:ext cx="443059" cy="3205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29C38C-EE8B-4464-9EA3-8C5CF81A2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539" y="3880820"/>
            <a:ext cx="4053881" cy="21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932DCA-9AD9-45FA-9BA8-ABFBF9D9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506" y="4035188"/>
            <a:ext cx="2641623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0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BC2F3-057A-43B9-B378-60D5D781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C7F512-7F2D-4D3B-BA01-2E8D52280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 descr="파란색 빛망울이 있는 추상적 배경">
            <a:extLst>
              <a:ext uri="{FF2B5EF4-FFF2-40B4-BE49-F238E27FC236}">
                <a16:creationId xmlns:a16="http://schemas.microsoft.com/office/drawing/2014/main" id="{E8F57FAC-0DCF-4D9D-9EAA-057EA4972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8" b="1323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1A2B6-F15B-4250-AB90-1E272ECFD54E}"/>
              </a:ext>
            </a:extLst>
          </p:cNvPr>
          <p:cNvSpPr txBox="1"/>
          <p:nvPr/>
        </p:nvSpPr>
        <p:spPr>
          <a:xfrm>
            <a:off x="2948343" y="2594242"/>
            <a:ext cx="6295313" cy="132343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방명록 </a:t>
            </a:r>
            <a:r>
              <a:rPr lang="en-US" altLang="ko-KR" sz="2000" dirty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(notice)</a:t>
            </a:r>
            <a:r>
              <a:rPr lang="ko-KR" altLang="en-US" sz="4000" dirty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40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accent4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4000" dirty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구현을 위한 기본 설정</a:t>
            </a:r>
          </a:p>
        </p:txBody>
      </p:sp>
    </p:spTree>
    <p:extLst>
      <p:ext uri="{BB962C8B-B14F-4D97-AF65-F5344CB8AC3E}">
        <p14:creationId xmlns:p14="http://schemas.microsoft.com/office/powerpoint/2010/main" val="213168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961</Words>
  <Application>Microsoft Office PowerPoint</Application>
  <PresentationFormat>와이드스크린</PresentationFormat>
  <Paragraphs>242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HY헤드라인M</vt:lpstr>
      <vt:lpstr>나눔고딕코딩</vt:lpstr>
      <vt:lpstr>나눔스퀘어라운드 ExtraBold</vt:lpstr>
      <vt:lpstr>돋움</vt:lpstr>
      <vt:lpstr>맑은 고딕</vt:lpstr>
      <vt:lpstr>함초롬바탕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동일 장</dc:creator>
  <cp:lastModifiedBy>teacher</cp:lastModifiedBy>
  <cp:revision>2</cp:revision>
  <dcterms:created xsi:type="dcterms:W3CDTF">2022-01-05T01:32:03Z</dcterms:created>
  <dcterms:modified xsi:type="dcterms:W3CDTF">2022-04-04T00:34:47Z</dcterms:modified>
</cp:coreProperties>
</file>