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69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1" r:id="rId12"/>
    <p:sldId id="263" r:id="rId13"/>
    <p:sldId id="262" r:id="rId14"/>
    <p:sldId id="265" r:id="rId15"/>
    <p:sldId id="264" r:id="rId16"/>
    <p:sldId id="266" r:id="rId17"/>
    <p:sldId id="267" r:id="rId18"/>
    <p:sldId id="268" r:id="rId19"/>
    <p:sldId id="258" r:id="rId20"/>
    <p:sldId id="25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6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5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9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6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7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1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5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6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3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-5"/>
            <a:ext cx="12192000" cy="68580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-3029415" y="3029410"/>
            <a:ext cx="6840000" cy="78117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9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81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6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6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6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hyperlink" Target="https://mvnrepository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atoz-develop.tistory.com/entry/Spring-%EC%8A%A4%ED%94%84%EB%A7%81-XML-%EC%84%A4%EC%A0%95-%ED%8C%8C%EC%9D%BC-%EC%9E%91%EC%84%B1-%EB%B0%A9%EB%B2%95-%EC%A0%95%EB%A6%AC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3" descr="디지털 네트워크 연결">
            <a:extLst>
              <a:ext uri="{FF2B5EF4-FFF2-40B4-BE49-F238E27FC236}">
                <a16:creationId xmlns:a16="http://schemas.microsoft.com/office/drawing/2014/main" id="{5F1EB82B-7BBB-41BB-96A1-6B0B86347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1883" r="-1" b="2154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B49D342-60E7-44C0-8397-9BFB0887A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23" y="188358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altLang="ko-KR" sz="8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5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pring </a:t>
            </a:r>
            <a:r>
              <a:rPr lang="en-US" altLang="ko-KR" sz="8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ko-KR" sz="5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ong</a:t>
            </a:r>
            <a:r>
              <a:rPr lang="en-US" altLang="ko-KR" sz="8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ko-KR" sz="5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ong</a:t>
            </a:r>
            <a:endParaRPr lang="ko-KR" altLang="en-US" sz="5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FADA73-16F7-447D-862D-58F8F5A81099}"/>
              </a:ext>
            </a:extLst>
          </p:cNvPr>
          <p:cNvCxnSpPr>
            <a:cxnSpLocks/>
          </p:cNvCxnSpPr>
          <p:nvPr/>
        </p:nvCxnSpPr>
        <p:spPr>
          <a:xfrm>
            <a:off x="981075" y="5056970"/>
            <a:ext cx="639127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195CBA-4767-4E6E-B138-B3B47D8E1887}"/>
              </a:ext>
            </a:extLst>
          </p:cNvPr>
          <p:cNvSpPr txBox="1"/>
          <p:nvPr/>
        </p:nvSpPr>
        <p:spPr>
          <a:xfrm>
            <a:off x="4086225" y="3336487"/>
            <a:ext cx="7875985" cy="329320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3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&lt;?</a:t>
            </a:r>
            <a:r>
              <a:rPr lang="en-US" altLang="ko-KR" sz="13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 </a:t>
            </a:r>
            <a:r>
              <a:rPr lang="en-US" altLang="ko-KR" sz="13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version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"1.0" </a:t>
            </a:r>
            <a:r>
              <a:rPr lang="en-US" altLang="ko-KR" sz="1300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encoding</a:t>
            </a:r>
            <a:r>
              <a:rPr lang="en-US" altLang="ko-KR" sz="1300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"UTF-8"</a:t>
            </a:r>
            <a:r>
              <a:rPr lang="en-US" altLang="ko-KR" sz="13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?&gt;</a:t>
            </a:r>
          </a:p>
          <a:p>
            <a:pPr algn="l"/>
            <a:r>
              <a:rPr lang="en-US" altLang="ko-KR" sz="13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beans </a:t>
            </a:r>
            <a:r>
              <a:rPr lang="en-US" altLang="ko-KR" sz="1300" dirty="0" err="1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"http://www.springframework.org/schema/beans"</a:t>
            </a:r>
          </a:p>
          <a:p>
            <a:pPr algn="l"/>
            <a:r>
              <a:rPr lang="en-US" altLang="ko-KR" sz="1300" dirty="0" err="1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xmlns:xsi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"http://www.w3.org/2001/XMLSchema-instance"</a:t>
            </a:r>
          </a:p>
          <a:p>
            <a:pPr algn="l"/>
            <a:r>
              <a:rPr lang="en-US" altLang="ko-KR" sz="1300" dirty="0" err="1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xmlns:context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"http://www.springframework.org/schema/context"</a:t>
            </a:r>
          </a:p>
          <a:p>
            <a:pPr algn="l"/>
            <a:r>
              <a:rPr lang="en-US" altLang="ko-KR" sz="1300" dirty="0" err="1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xsi:schemaLocation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"http://www.springframework.org/schema/beans https://www.springframework.org/schema/beans/spring-beans.xsd</a:t>
            </a:r>
          </a:p>
          <a:p>
            <a:pPr algn="l"/>
            <a:r>
              <a:rPr lang="en-US" altLang="ko-KR" sz="13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http://www.springframework.org/schema/context http://www.springframework.org/schema/context/spring-context-3.1.xsd"</a:t>
            </a:r>
            <a:r>
              <a:rPr lang="en-US" altLang="ko-KR" sz="13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3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Root Context: defines shared resources visible to all other web components --&gt;</a:t>
            </a:r>
          </a:p>
          <a:p>
            <a:pPr algn="l"/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3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 </a:t>
            </a:r>
            <a:r>
              <a:rPr lang="en-US" altLang="ko-KR" sz="13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resource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3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classpath:data</a:t>
            </a:r>
            <a:r>
              <a:rPr lang="en-US" altLang="ko-KR" sz="13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/*.xml" </a:t>
            </a:r>
            <a:r>
              <a:rPr lang="en-US" altLang="ko-KR" sz="13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 algn="l"/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3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300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context:component-scan</a:t>
            </a:r>
            <a:r>
              <a:rPr lang="en-US" altLang="ko-KR" sz="13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base-package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“customer, employee, member" </a:t>
            </a:r>
            <a:r>
              <a:rPr lang="en-US" altLang="ko-KR" sz="13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 algn="l"/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3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beans</a:t>
            </a:r>
            <a:r>
              <a:rPr lang="en-US" altLang="ko-KR" sz="13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9512C-EF97-4512-8B4E-623FF70479B5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스프링과 관련된 설정 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root-context.xml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415A8AC-AB47-4E78-9474-762777D0BE55}"/>
              </a:ext>
            </a:extLst>
          </p:cNvPr>
          <p:cNvGrpSpPr/>
          <p:nvPr/>
        </p:nvGrpSpPr>
        <p:grpSpPr>
          <a:xfrm>
            <a:off x="229790" y="3181647"/>
            <a:ext cx="3494485" cy="3448049"/>
            <a:chOff x="158282" y="1001673"/>
            <a:chExt cx="3494485" cy="344804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3521017-3F16-42E1-99CE-B08E899F7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890" b="41997"/>
            <a:stretch/>
          </p:blipFill>
          <p:spPr>
            <a:xfrm>
              <a:off x="158282" y="1001673"/>
              <a:ext cx="3494485" cy="313217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C254E3C-C252-437B-A383-DCFFAFBCBF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3280" r="35890" b="184"/>
            <a:stretch/>
          </p:blipFill>
          <p:spPr>
            <a:xfrm>
              <a:off x="158282" y="4096791"/>
              <a:ext cx="3494485" cy="35293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44E814A-0F23-43C5-B2C6-9349C0AD0544}"/>
              </a:ext>
            </a:extLst>
          </p:cNvPr>
          <p:cNvSpPr txBox="1"/>
          <p:nvPr/>
        </p:nvSpPr>
        <p:spPr>
          <a:xfrm>
            <a:off x="229790" y="913075"/>
            <a:ext cx="11065669" cy="149271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3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&lt;?</a:t>
            </a:r>
            <a:r>
              <a:rPr lang="en-US" altLang="ko-KR" sz="13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 </a:t>
            </a:r>
            <a:r>
              <a:rPr lang="en-US" altLang="ko-KR" sz="13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version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"1.0" </a:t>
            </a:r>
            <a:r>
              <a:rPr lang="en-US" altLang="ko-KR" sz="1300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encoding</a:t>
            </a:r>
            <a:r>
              <a:rPr lang="en-US" altLang="ko-KR" sz="1300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"UTF-8"</a:t>
            </a:r>
            <a:r>
              <a:rPr lang="en-US" altLang="ko-KR" sz="13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?&gt;</a:t>
            </a:r>
          </a:p>
          <a:p>
            <a:pPr algn="l"/>
            <a:r>
              <a:rPr lang="en-US" altLang="ko-KR" sz="13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beans </a:t>
            </a:r>
            <a:r>
              <a:rPr lang="en-US" altLang="ko-KR" sz="1300" dirty="0" err="1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"http://www.springframework.org/schema/beans"</a:t>
            </a:r>
          </a:p>
          <a:p>
            <a:pPr algn="l"/>
            <a:r>
              <a:rPr lang="en-US" altLang="ko-KR" sz="1300" dirty="0" err="1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xmlns:xsi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"http://www.w3.org/2001/XMLSchema-instance"</a:t>
            </a:r>
          </a:p>
          <a:p>
            <a:pPr algn="l"/>
            <a:r>
              <a:rPr lang="en-US" altLang="ko-KR" sz="1300" dirty="0" err="1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xsi:schemaLocation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"http://www.springframework.org/schema/beans https://www.springframework.org/schema/beans/spring-beans.xsd"</a:t>
            </a:r>
            <a:r>
              <a:rPr lang="en-US" altLang="ko-KR" sz="13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3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Root Context: defines shared resources visible to all other web components --&gt;</a:t>
            </a:r>
          </a:p>
          <a:p>
            <a:pPr algn="l"/>
            <a:r>
              <a:rPr lang="en-US" altLang="ko-KR" sz="13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beans</a:t>
            </a:r>
            <a:r>
              <a:rPr lang="en-US" altLang="ko-KR" sz="13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274B5-96F7-4C57-A853-B3BF98F87BA5}"/>
              </a:ext>
            </a:extLst>
          </p:cNvPr>
          <p:cNvSpPr txBox="1"/>
          <p:nvPr/>
        </p:nvSpPr>
        <p:spPr>
          <a:xfrm>
            <a:off x="229790" y="587983"/>
            <a:ext cx="287771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</a:t>
            </a:r>
            <a:r>
              <a:rPr lang="en-US" altLang="ko-KR" sz="2000" b="1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root-context.xml</a:t>
            </a:r>
            <a:endParaRPr lang="ko-KR" altLang="en-US" sz="2000" b="1" dirty="0">
              <a:solidFill>
                <a:srgbClr val="00B05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29CD45-CA97-4CE8-9185-DFB96FD6BB61}"/>
              </a:ext>
            </a:extLst>
          </p:cNvPr>
          <p:cNvSpPr txBox="1"/>
          <p:nvPr/>
        </p:nvSpPr>
        <p:spPr>
          <a:xfrm>
            <a:off x="229790" y="2439776"/>
            <a:ext cx="9161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context:component-scan</a:t>
            </a:r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위하여 </a:t>
            </a:r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 </a:t>
            </a:r>
            <a:r>
              <a:rPr lang="ko-KR" altLang="en-US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설정을 할 수 있도록 추가 지정</a:t>
            </a:r>
            <a:endParaRPr lang="en-US" altLang="ko-KR" sz="20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 </a:t>
            </a:r>
            <a:r>
              <a:rPr lang="ko-KR" altLang="en-US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아래 </a:t>
            </a:r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Namespaces </a:t>
            </a:r>
            <a:r>
              <a:rPr lang="ko-KR" altLang="en-US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탭을 선택하여 </a:t>
            </a:r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 </a:t>
            </a:r>
            <a:r>
              <a:rPr lang="ko-KR" altLang="en-US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체크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D9446E-AAEE-409C-8D05-02A87BB0F808}"/>
              </a:ext>
            </a:extLst>
          </p:cNvPr>
          <p:cNvSpPr/>
          <p:nvPr/>
        </p:nvSpPr>
        <p:spPr>
          <a:xfrm>
            <a:off x="4143375" y="5963975"/>
            <a:ext cx="1952625" cy="18917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133F876-0ADB-4517-857F-CA7B195F6125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781222" y="3117280"/>
            <a:ext cx="362153" cy="2941283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D523F6-35DC-4E7E-B5C1-0E943A967456}"/>
              </a:ext>
            </a:extLst>
          </p:cNvPr>
          <p:cNvSpPr/>
          <p:nvPr/>
        </p:nvSpPr>
        <p:spPr>
          <a:xfrm>
            <a:off x="539750" y="6502696"/>
            <a:ext cx="579438" cy="127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FE34F5-5AC0-4863-898A-AADFA44A5E8C}"/>
              </a:ext>
            </a:extLst>
          </p:cNvPr>
          <p:cNvSpPr txBox="1"/>
          <p:nvPr/>
        </p:nvSpPr>
        <p:spPr>
          <a:xfrm>
            <a:off x="9084499" y="3026018"/>
            <a:ext cx="287771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 </a:t>
            </a:r>
            <a:r>
              <a:rPr lang="en-US" altLang="ko-KR" sz="2000" b="1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root-context.xml</a:t>
            </a:r>
            <a:endParaRPr lang="ko-KR" altLang="en-US" sz="2000" b="1" dirty="0">
              <a:solidFill>
                <a:srgbClr val="00B05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A817AF2-A205-48BB-821D-2B755E772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2" b="8643"/>
          <a:stretch/>
        </p:blipFill>
        <p:spPr>
          <a:xfrm>
            <a:off x="6772540" y="3787500"/>
            <a:ext cx="4575558" cy="28800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ECE301-FD30-41FF-9945-3EEC5A8EDD0F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스프링과 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연동하기 위한 라이브러리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F02198-D1B4-4BB5-8BD0-89842DFF3307}"/>
              </a:ext>
            </a:extLst>
          </p:cNvPr>
          <p:cNvSpPr txBox="1"/>
          <p:nvPr/>
        </p:nvSpPr>
        <p:spPr>
          <a:xfrm>
            <a:off x="843902" y="668921"/>
            <a:ext cx="11348097" cy="400110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○ </a:t>
            </a:r>
            <a:r>
              <a:rPr lang="en-US" altLang="ko-KR" sz="2000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pom.xml</a:t>
            </a:r>
            <a:r>
              <a:rPr lang="ko-KR" altLang="en-US" sz="2000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라이브러리 주입 </a:t>
            </a:r>
            <a:r>
              <a:rPr lang="en-US" altLang="ko-KR" sz="20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3"/>
              </a:rPr>
              <a:t>https://mvnrepository.com/</a:t>
            </a:r>
            <a:r>
              <a:rPr lang="en-US" altLang="ko-KR" sz="2000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4D6960-3E6D-47D7-A638-5EE0614DC414}"/>
              </a:ext>
            </a:extLst>
          </p:cNvPr>
          <p:cNvSpPr txBox="1"/>
          <p:nvPr/>
        </p:nvSpPr>
        <p:spPr>
          <a:xfrm>
            <a:off x="5089994" y="1183954"/>
            <a:ext cx="6258104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OJDBC _</a:t>
            </a: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오라클용 라이브러리</a:t>
            </a:r>
            <a:endParaRPr lang="en-US" altLang="ko-KR" b="1" kern="0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ojdbc8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첫번째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Ojdbc8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클릭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21.1.0.0 (21/10/07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최신버전 중조회수가 가장 많음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MAVEN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탭의 내용 복사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pom.xml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&lt;dependencies&gt;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블록안에 붙여넣기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936FC4-D17E-415B-A88B-B2DF1C3DD2FD}"/>
              </a:ext>
            </a:extLst>
          </p:cNvPr>
          <p:cNvSpPr txBox="1"/>
          <p:nvPr/>
        </p:nvSpPr>
        <p:spPr>
          <a:xfrm>
            <a:off x="1126692" y="5005507"/>
            <a:ext cx="5645848" cy="16619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DBCP(Database Connection Pool) </a:t>
            </a: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</a:t>
            </a:r>
            <a:endParaRPr lang="en-US" altLang="ko-KR" b="1" kern="0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15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DB</a:t>
            </a:r>
            <a:r>
              <a:rPr lang="ko-KR" altLang="en-US" sz="1400" kern="0" spc="-15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연결 객체를 미리 만들어 놓고 필요할 때에 꺼내서 쓰고 다시 </a:t>
            </a:r>
            <a:r>
              <a:rPr lang="en-US" altLang="ko-KR" sz="1400" kern="0" spc="-15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400" kern="0" spc="-15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400" kern="0" spc="-15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kern="0" spc="-15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반납 </a:t>
            </a:r>
            <a:r>
              <a:rPr lang="en-US" altLang="ko-KR" sz="1400" kern="0" spc="-15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kern="0" spc="-15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유효한 자원을 꺼내서 쓰기 때문에 매번 연결을 만들 필요가 없음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sz="1400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dbcp</a:t>
            </a:r>
            <a:r>
              <a:rPr lang="en-US" altLang="ko-KR" sz="1400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2. 1.4 </a:t>
            </a:r>
            <a:r>
              <a:rPr lang="ko-KR" altLang="en-US" sz="1400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클릭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MAVAN </a:t>
            </a:r>
            <a:r>
              <a:rPr lang="ko-KR" altLang="en-US" sz="1400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탭의 내용 복사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pom.xml</a:t>
            </a:r>
            <a:r>
              <a:rPr lang="ko-KR" altLang="en-US" sz="1400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&lt;dependencies&gt; </a:t>
            </a:r>
            <a:r>
              <a:rPr lang="ko-KR" altLang="en-US" sz="1400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블록안에 붙여넣기 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3287511-2611-400C-8174-E5B35375E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692" y="1183954"/>
            <a:ext cx="3963302" cy="28800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98891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96B889-97CF-46A5-AA02-4D3615FC0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2" r="22948" b="2450"/>
          <a:stretch/>
        </p:blipFill>
        <p:spPr>
          <a:xfrm>
            <a:off x="5086188" y="1183159"/>
            <a:ext cx="3047219" cy="28800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3F4A82-4D0A-471A-B903-48D85B24A3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0" r="24320" b="15114"/>
          <a:stretch/>
        </p:blipFill>
        <p:spPr>
          <a:xfrm>
            <a:off x="8133407" y="1183159"/>
            <a:ext cx="3973213" cy="28800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1F75CE-AF93-4318-B5A1-E6F24452F2CF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스프링과 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연동하기 위한 라이브러리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4C239-59D0-4726-B058-04D03BC696EB}"/>
              </a:ext>
            </a:extLst>
          </p:cNvPr>
          <p:cNvSpPr txBox="1"/>
          <p:nvPr/>
        </p:nvSpPr>
        <p:spPr>
          <a:xfrm>
            <a:off x="843902" y="668921"/>
            <a:ext cx="11348097" cy="400110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○ </a:t>
            </a:r>
            <a:r>
              <a:rPr lang="en-US" altLang="ko-KR" sz="2000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pom.xml</a:t>
            </a:r>
            <a:r>
              <a:rPr lang="ko-KR" altLang="en-US" sz="2000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라이브러리 주입 </a:t>
            </a:r>
            <a:r>
              <a:rPr lang="en-US" altLang="ko-KR" sz="20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4"/>
              </a:rPr>
              <a:t>https://mvnrepository.com/</a:t>
            </a:r>
            <a:r>
              <a:rPr lang="en-US" altLang="ko-KR" sz="2000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03D5B-C0E8-4C10-BCE4-68E1794F0651}"/>
              </a:ext>
            </a:extLst>
          </p:cNvPr>
          <p:cNvSpPr txBox="1"/>
          <p:nvPr/>
        </p:nvSpPr>
        <p:spPr>
          <a:xfrm>
            <a:off x="12626397" y="0"/>
            <a:ext cx="797242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 라이브러리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Spring JDBC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클릭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5.3.9 (21/09/10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조회수가 가장 많음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4. MAVEN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탭의 내용 복사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pom.xml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&lt;dependencies&gt;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블록안에 붙여넣기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다운로드를 기다린 뒤 컨텍스트가 다시 로드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됐을때에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에러가 없으면 성공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C:\Users\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계정명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\.m2\repository\org\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springframework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\spring-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\5.2.2.RELEASE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확인 가능 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○ </a:t>
            </a:r>
            <a:r>
              <a:rPr lang="en-US" altLang="ko-KR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DBCP(Database Connection Pool) </a:t>
            </a:r>
            <a:r>
              <a:rPr lang="ko-KR" altLang="en-US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 추가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DB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연결 객체를 미리 만들어 놓고 필요할 때에 꺼내서 쓰고 다시 반납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유효한 자원을 꺼내서 쓰기 때문에 매번 연결을 만들 필요가 없음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dbcp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2. 1.4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클릭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MAVAN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탭의 내용 복사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pom.xml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&lt;dependencies&gt;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블록안에 붙여넣기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다운로드를 기다린 뒤 컨텍스트가 다시 로드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됐을때에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에러가 없으면 성공 </a:t>
            </a:r>
            <a:r>
              <a:rPr lang="ko-KR" altLang="en-US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○ </a:t>
            </a:r>
            <a:r>
              <a:rPr lang="en-US" altLang="ko-KR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OJDBC </a:t>
            </a:r>
            <a:r>
              <a:rPr lang="ko-KR" altLang="en-US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 추가 </a:t>
            </a:r>
            <a:r>
              <a:rPr lang="en-US" altLang="ko-KR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maven </a:t>
            </a:r>
            <a:r>
              <a:rPr lang="ko-KR" altLang="en-US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○ </a:t>
            </a:r>
            <a:r>
              <a:rPr lang="en-US" altLang="ko-KR" b="1" dirty="0" err="1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en-US" altLang="ko-KR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b="1" dirty="0" err="1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en-US" altLang="ko-KR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 라이브러리 추가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A57F8E-C4CD-424C-9BBE-DB412F8CC81F}"/>
              </a:ext>
            </a:extLst>
          </p:cNvPr>
          <p:cNvSpPr txBox="1"/>
          <p:nvPr/>
        </p:nvSpPr>
        <p:spPr>
          <a:xfrm>
            <a:off x="843902" y="4063159"/>
            <a:ext cx="4242286" cy="27940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txBody>
          <a:bodyPr wrap="square">
            <a:noAutofit/>
          </a:bodyPr>
          <a:lstStyle/>
          <a:p>
            <a:pPr algn="just" fontAlgn="base"/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Spring JDBC _</a:t>
            </a: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스프링에서</a:t>
            </a:r>
            <a:r>
              <a:rPr lang="en-US" altLang="ko-KR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 algn="just" fontAlgn="base"/>
            <a:r>
              <a:rPr lang="en-US" altLang="ko-KR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JDBC</a:t>
            </a: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사용하기 위한 라이브러리</a:t>
            </a:r>
            <a:endParaRPr lang="en-US" altLang="ko-KR" b="1" kern="0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sz="1400" kern="0" spc="0" dirty="0">
              <a:solidFill>
                <a:srgbClr val="00000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Spring JDBC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클릭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5.3.9 (21/09/10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조회수가 가장 많음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MAVEN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탭의 내용 복사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pom.xml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&lt;dependencies&gt;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블록안에 붙여넣기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E73106D-01E2-495F-BD3E-96834DAC0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02" y="1183159"/>
            <a:ext cx="4242286" cy="28800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341CA5-CC5C-4800-8322-45AF7D1F5FEB}"/>
              </a:ext>
            </a:extLst>
          </p:cNvPr>
          <p:cNvSpPr txBox="1"/>
          <p:nvPr/>
        </p:nvSpPr>
        <p:spPr>
          <a:xfrm>
            <a:off x="5086188" y="4063159"/>
            <a:ext cx="3047220" cy="27940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txBody>
          <a:bodyPr wrap="square">
            <a:noAutofit/>
          </a:bodyPr>
          <a:lstStyle/>
          <a:p>
            <a:pPr algn="just" fontAlgn="base"/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b="1" kern="0" dirty="0" err="1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라이브러리</a:t>
            </a:r>
            <a:endParaRPr lang="en-US" altLang="ko-KR" b="1" kern="0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sz="1400" kern="0" spc="0" dirty="0">
              <a:solidFill>
                <a:srgbClr val="00000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첫번째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클릭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en-US" altLang="ko-KR" sz="1400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.5.6 (21/09/10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조회수가 가장 많음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MAVEN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탭의 내용 복사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pom.xml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&lt;dependencies&gt;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블록안에 붙여넣기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F77B9E-4C21-497E-9975-D3D7AF5FBC68}"/>
              </a:ext>
            </a:extLst>
          </p:cNvPr>
          <p:cNvSpPr txBox="1"/>
          <p:nvPr/>
        </p:nvSpPr>
        <p:spPr>
          <a:xfrm>
            <a:off x="8133405" y="4063159"/>
            <a:ext cx="3973213" cy="27940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txBody>
          <a:bodyPr wrap="square">
            <a:noAutofit/>
          </a:bodyPr>
          <a:lstStyle/>
          <a:p>
            <a:pPr algn="just" fontAlgn="base"/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스프링에서 </a:t>
            </a:r>
            <a:r>
              <a:rPr lang="en-US" altLang="ko-KR" b="1" kern="0" dirty="0" err="1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사용하기</a:t>
            </a:r>
            <a:endParaRPr lang="en-US" altLang="ko-KR" b="1" kern="0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just" fontAlgn="base"/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위한 라이브러리</a:t>
            </a:r>
            <a:endParaRPr lang="en-US" altLang="ko-KR" b="1" kern="0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sz="1400" kern="0" spc="0" dirty="0">
              <a:solidFill>
                <a:srgbClr val="00000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두번째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클릭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2.0.6 (21/09/10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조회수가 가장 많음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MAVEN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탭의 내용 복사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pom.xml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&lt;dependencies&gt;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블록안에 붙여넣기 </a:t>
            </a:r>
          </a:p>
        </p:txBody>
      </p:sp>
    </p:spTree>
    <p:extLst>
      <p:ext uri="{BB962C8B-B14F-4D97-AF65-F5344CB8AC3E}">
        <p14:creationId xmlns:p14="http://schemas.microsoft.com/office/powerpoint/2010/main" val="88758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6AE2A-68E6-4D04-A5D9-457DC962EAC8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스프링과 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연동하기 위한 설정 파일 생성 및 작성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AC203-206E-4945-9F2D-9C648E21ADED}"/>
              </a:ext>
            </a:extLst>
          </p:cNvPr>
          <p:cNvSpPr txBox="1"/>
          <p:nvPr/>
        </p:nvSpPr>
        <p:spPr>
          <a:xfrm>
            <a:off x="843902" y="668921"/>
            <a:ext cx="11348097" cy="400110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solidFill>
                  <a:srgbClr val="D9730D"/>
                </a:solidFill>
                <a:effectLst/>
              </a:rPr>
              <a:t>src</a:t>
            </a:r>
            <a:r>
              <a:rPr lang="en-US" altLang="ko-KR" sz="2000" b="1" dirty="0">
                <a:solidFill>
                  <a:srgbClr val="D9730D"/>
                </a:solidFill>
                <a:effectLst/>
              </a:rPr>
              <a:t>/main/resources </a:t>
            </a:r>
            <a:r>
              <a:rPr lang="ko-KR" altLang="en-US" sz="2000" b="1" dirty="0">
                <a:solidFill>
                  <a:srgbClr val="D9730D"/>
                </a:solidFill>
                <a:effectLst/>
              </a:rPr>
              <a:t>경로에 </a:t>
            </a:r>
            <a:r>
              <a:rPr lang="en-US" altLang="ko-KR" sz="2000" b="1" dirty="0">
                <a:solidFill>
                  <a:srgbClr val="D9730D"/>
                </a:solidFill>
                <a:effectLst/>
              </a:rPr>
              <a:t>data </a:t>
            </a:r>
            <a:r>
              <a:rPr lang="ko-KR" altLang="en-US" sz="2000" b="1" dirty="0">
                <a:solidFill>
                  <a:srgbClr val="D9730D"/>
                </a:solidFill>
                <a:effectLst/>
              </a:rPr>
              <a:t>패키지를 만들고 </a:t>
            </a:r>
            <a:r>
              <a:rPr lang="en-US" altLang="ko-KR" sz="2000" b="1" dirty="0" err="1">
                <a:solidFill>
                  <a:srgbClr val="D9730D"/>
                </a:solidFill>
                <a:effectLst/>
              </a:rPr>
              <a:t>db.properties</a:t>
            </a:r>
            <a:r>
              <a:rPr lang="en-US" altLang="ko-KR" sz="2000" b="1" dirty="0">
                <a:solidFill>
                  <a:srgbClr val="D9730D"/>
                </a:solidFill>
                <a:effectLst/>
              </a:rPr>
              <a:t> </a:t>
            </a:r>
            <a:r>
              <a:rPr lang="ko-KR" altLang="en-US" sz="2000" b="1" dirty="0">
                <a:solidFill>
                  <a:srgbClr val="D9730D"/>
                </a:solidFill>
                <a:effectLst/>
              </a:rPr>
              <a:t>파일</a:t>
            </a:r>
            <a:r>
              <a:rPr lang="en-US" altLang="ko-KR" sz="2000" b="1" dirty="0">
                <a:solidFill>
                  <a:srgbClr val="D9730D"/>
                </a:solidFill>
                <a:effectLst/>
              </a:rPr>
              <a:t> </a:t>
            </a:r>
            <a:r>
              <a:rPr lang="ko-KR" altLang="en-US" sz="2000" b="1" dirty="0">
                <a:solidFill>
                  <a:srgbClr val="D9730D"/>
                </a:solidFill>
                <a:effectLst/>
              </a:rPr>
              <a:t>생성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2DE211-8EA9-49C2-87E9-9BC622821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309"/>
          <a:stretch/>
        </p:blipFill>
        <p:spPr>
          <a:xfrm>
            <a:off x="843902" y="1174608"/>
            <a:ext cx="3235797" cy="126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B82C25-618C-457E-918D-9439C30591E2}"/>
              </a:ext>
            </a:extLst>
          </p:cNvPr>
          <p:cNvSpPr txBox="1"/>
          <p:nvPr/>
        </p:nvSpPr>
        <p:spPr>
          <a:xfrm>
            <a:off x="4079698" y="1183954"/>
            <a:ext cx="6084415" cy="126000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noAutofit/>
          </a:bodyPr>
          <a:lstStyle/>
          <a:p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db.driver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oracle.jdbc.driver.OracleDriver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db.url =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jdbc:oracle:thin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:@localhost:1521/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db.username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hanul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db.password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0000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A2728-2AF2-4562-A6D1-52C8259EB6DF}"/>
              </a:ext>
            </a:extLst>
          </p:cNvPr>
          <p:cNvSpPr txBox="1"/>
          <p:nvPr/>
        </p:nvSpPr>
        <p:spPr>
          <a:xfrm>
            <a:off x="843903" y="2558877"/>
            <a:ext cx="11348097" cy="707886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D9730D"/>
                </a:solidFill>
              </a:rPr>
              <a:t>위에 설정 값을 이용하여 </a:t>
            </a:r>
            <a:r>
              <a:rPr lang="en-US" altLang="ko-KR" sz="2000" b="1" dirty="0">
                <a:solidFill>
                  <a:srgbClr val="D9730D"/>
                </a:solidFill>
              </a:rPr>
              <a:t>DB </a:t>
            </a:r>
            <a:r>
              <a:rPr lang="ko-KR" altLang="en-US" sz="2000" b="1" dirty="0">
                <a:solidFill>
                  <a:srgbClr val="D9730D"/>
                </a:solidFill>
              </a:rPr>
              <a:t>에 연결하기 위한 </a:t>
            </a:r>
            <a:r>
              <a:rPr lang="en-US" altLang="ko-KR" sz="2000" b="1" dirty="0">
                <a:solidFill>
                  <a:srgbClr val="D9730D"/>
                </a:solidFill>
              </a:rPr>
              <a:t>DBCP</a:t>
            </a:r>
            <a:r>
              <a:rPr lang="ko-KR" altLang="en-US" sz="2000" b="1" dirty="0">
                <a:solidFill>
                  <a:srgbClr val="D9730D"/>
                </a:solidFill>
              </a:rPr>
              <a:t>를 통한 빈 생성</a:t>
            </a:r>
            <a:r>
              <a:rPr lang="en-US" altLang="ko-KR" sz="2000" b="1" dirty="0">
                <a:solidFill>
                  <a:srgbClr val="D9730D"/>
                </a:solidFill>
              </a:rPr>
              <a:t/>
            </a:r>
            <a:br>
              <a:rPr lang="en-US" altLang="ko-KR" sz="2000" b="1" dirty="0">
                <a:solidFill>
                  <a:srgbClr val="D9730D"/>
                </a:solidFill>
              </a:rPr>
            </a:br>
            <a:r>
              <a:rPr lang="en-US" altLang="ko-KR" sz="2000" b="1" dirty="0">
                <a:solidFill>
                  <a:srgbClr val="D9730D"/>
                </a:solidFill>
                <a:effectLst/>
              </a:rPr>
              <a:t>data </a:t>
            </a:r>
            <a:r>
              <a:rPr lang="ko-KR" altLang="en-US" sz="2000" b="1" dirty="0">
                <a:solidFill>
                  <a:srgbClr val="D9730D"/>
                </a:solidFill>
                <a:effectLst/>
              </a:rPr>
              <a:t>패키지에 </a:t>
            </a:r>
            <a:r>
              <a:rPr lang="en-US" altLang="ko-KR" sz="2000" b="1" dirty="0">
                <a:solidFill>
                  <a:srgbClr val="D9730D"/>
                </a:solidFill>
                <a:effectLst/>
              </a:rPr>
              <a:t>Spring Bean Configuration </a:t>
            </a:r>
            <a:r>
              <a:rPr lang="ko-KR" altLang="en-US" sz="2000" b="1" dirty="0">
                <a:solidFill>
                  <a:srgbClr val="D9730D"/>
                </a:solidFill>
                <a:effectLst/>
              </a:rPr>
              <a:t>파일을 만든다</a:t>
            </a:r>
            <a:r>
              <a:rPr lang="en-US" altLang="ko-KR" sz="2000" b="1" dirty="0">
                <a:solidFill>
                  <a:srgbClr val="D9730D"/>
                </a:solidFill>
                <a:effectLst/>
              </a:rPr>
              <a:t>.</a:t>
            </a:r>
            <a:endParaRPr lang="ko-KR" altLang="en-US" sz="2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8C00650-C629-4826-9417-40059860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02" y="3465513"/>
            <a:ext cx="4343511" cy="288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D8B829E-7B45-466B-A0FC-93FB43760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682" y="3465513"/>
            <a:ext cx="2381990" cy="288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B06D6E-F399-42D9-B9D5-1F4165E0B57A}"/>
              </a:ext>
            </a:extLst>
          </p:cNvPr>
          <p:cNvSpPr txBox="1"/>
          <p:nvPr/>
        </p:nvSpPr>
        <p:spPr>
          <a:xfrm>
            <a:off x="8107052" y="5976181"/>
            <a:ext cx="4084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파일명 </a:t>
            </a:r>
            <a:r>
              <a:rPr lang="en-US" altLang="ko-KR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default.xml </a:t>
            </a:r>
            <a:r>
              <a:rPr lang="ko-KR" altLang="en-US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후 </a:t>
            </a:r>
            <a:r>
              <a:rPr lang="en-US" altLang="ko-KR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Finish</a:t>
            </a:r>
            <a:endParaRPr lang="ko-KR" altLang="en-US" dirty="0">
              <a:solidFill>
                <a:schemeClr val="accent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40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6AE2A-68E6-4D04-A5D9-457DC962EAC8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스프링과 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연동하기 위한 설정 파일 생성 및 작성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783755-C866-4D60-B84B-DB2398B4FDF9}"/>
              </a:ext>
            </a:extLst>
          </p:cNvPr>
          <p:cNvSpPr txBox="1"/>
          <p:nvPr/>
        </p:nvSpPr>
        <p:spPr>
          <a:xfrm>
            <a:off x="843903" y="646123"/>
            <a:ext cx="11348097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D9730D"/>
                </a:solidFill>
              </a:rPr>
              <a:t>default.xml</a:t>
            </a:r>
            <a:r>
              <a:rPr lang="ko-KR" altLang="en-US" b="1" dirty="0">
                <a:solidFill>
                  <a:srgbClr val="D9730D"/>
                </a:solidFill>
              </a:rPr>
              <a:t> 파일 설정 </a:t>
            </a:r>
            <a:r>
              <a:rPr lang="ko-KR" altLang="en-US" b="1" dirty="0" smtClean="0">
                <a:solidFill>
                  <a:srgbClr val="D9730D"/>
                </a:solidFill>
              </a:rPr>
              <a:t>① </a:t>
            </a:r>
            <a:r>
              <a:rPr lang="en-US" altLang="ko-KR" b="1" dirty="0">
                <a:solidFill>
                  <a:srgbClr val="D9730D"/>
                </a:solidFill>
              </a:rPr>
              <a:t>value </a:t>
            </a:r>
            <a:r>
              <a:rPr lang="ko-KR" altLang="en-US" b="1" dirty="0">
                <a:solidFill>
                  <a:srgbClr val="D9730D"/>
                </a:solidFill>
              </a:rPr>
              <a:t>값인 </a:t>
            </a:r>
            <a:r>
              <a:rPr lang="en-US" altLang="ko-KR" b="1" dirty="0">
                <a:solidFill>
                  <a:srgbClr val="D9730D"/>
                </a:solidFill>
              </a:rPr>
              <a:t>db.~~~</a:t>
            </a:r>
            <a:r>
              <a:rPr lang="ko-KR" altLang="en-US" b="1" dirty="0">
                <a:solidFill>
                  <a:srgbClr val="D9730D"/>
                </a:solidFill>
              </a:rPr>
              <a:t> 에 해당하는 </a:t>
            </a:r>
            <a:r>
              <a:rPr lang="en-US" altLang="ko-KR" b="1" dirty="0">
                <a:solidFill>
                  <a:srgbClr val="D9730D"/>
                </a:solidFill>
              </a:rPr>
              <a:t/>
            </a:r>
            <a:br>
              <a:rPr lang="en-US" altLang="ko-KR" b="1" dirty="0">
                <a:solidFill>
                  <a:srgbClr val="D9730D"/>
                </a:solidFill>
              </a:rPr>
            </a:br>
            <a:r>
              <a:rPr lang="en-US" altLang="ko-KR" b="1" dirty="0">
                <a:solidFill>
                  <a:srgbClr val="D9730D"/>
                </a:solidFill>
              </a:rPr>
              <a:t>                                      context </a:t>
            </a:r>
            <a:r>
              <a:rPr lang="ko-KR" altLang="en-US" b="1" dirty="0">
                <a:solidFill>
                  <a:srgbClr val="D9730D"/>
                </a:solidFill>
              </a:rPr>
              <a:t>태그</a:t>
            </a:r>
            <a:r>
              <a:rPr lang="en-US" altLang="ko-KR" b="1" dirty="0">
                <a:solidFill>
                  <a:srgbClr val="D9730D"/>
                </a:solidFill>
              </a:rPr>
              <a:t>(</a:t>
            </a:r>
            <a:r>
              <a:rPr lang="en-US" altLang="ko-KR" b="1" dirty="0" err="1">
                <a:solidFill>
                  <a:srgbClr val="D9730D"/>
                </a:solidFill>
              </a:rPr>
              <a:t>db.properties</a:t>
            </a:r>
            <a:r>
              <a:rPr lang="en-US" altLang="ko-KR" b="1" dirty="0">
                <a:solidFill>
                  <a:srgbClr val="D9730D"/>
                </a:solidFill>
              </a:rPr>
              <a:t>) </a:t>
            </a:r>
            <a:r>
              <a:rPr lang="ko-KR" altLang="en-US" b="1" dirty="0">
                <a:solidFill>
                  <a:srgbClr val="D9730D"/>
                </a:solidFill>
              </a:rPr>
              <a:t>를 사용하기 위하여 </a:t>
            </a:r>
            <a:r>
              <a:rPr lang="en-US" altLang="ko-KR" b="1" dirty="0">
                <a:solidFill>
                  <a:srgbClr val="D9730D"/>
                </a:solidFill>
              </a:rPr>
              <a:t>context </a:t>
            </a:r>
            <a:r>
              <a:rPr lang="ko-KR" altLang="en-US" b="1" dirty="0">
                <a:solidFill>
                  <a:srgbClr val="D9730D"/>
                </a:solidFill>
              </a:rPr>
              <a:t>설정 문구 삽입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1D92B5-C2D3-4086-891B-9D95D0BFE3B6}"/>
              </a:ext>
            </a:extLst>
          </p:cNvPr>
          <p:cNvSpPr txBox="1"/>
          <p:nvPr/>
        </p:nvSpPr>
        <p:spPr>
          <a:xfrm>
            <a:off x="843903" y="1458741"/>
            <a:ext cx="6537973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구글에서 </a:t>
            </a:r>
            <a:r>
              <a:rPr lang="en-US" altLang="ko-KR" sz="160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spring bean file context </a:t>
            </a:r>
            <a:r>
              <a:rPr lang="ko-KR" altLang="en-US" sz="160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</a:t>
            </a:r>
            <a:r>
              <a:rPr lang="en-US" altLang="ko-KR" sz="160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60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후 아래 페이지 참고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6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https://atoz-develop.tistory.com/entry/Spring-</a:t>
            </a:r>
            <a:r>
              <a:rPr lang="ko-KR" altLang="en-US" sz="16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스프링</a:t>
            </a:r>
            <a:r>
              <a:rPr lang="en-US" altLang="ko-KR" sz="16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-XML-</a:t>
            </a:r>
            <a:r>
              <a:rPr lang="ko-KR" altLang="en-US" sz="16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설정</a:t>
            </a:r>
            <a:r>
              <a:rPr lang="en-US" altLang="ko-KR" sz="16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-</a:t>
            </a:r>
            <a:r>
              <a:rPr lang="ko-KR" altLang="en-US" sz="16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파일</a:t>
            </a:r>
            <a:r>
              <a:rPr lang="en-US" altLang="ko-KR" sz="16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-</a:t>
            </a:r>
            <a:r>
              <a:rPr lang="ko-KR" altLang="en-US" sz="16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작성</a:t>
            </a:r>
            <a:r>
              <a:rPr lang="en-US" altLang="ko-KR" sz="16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-</a:t>
            </a:r>
            <a:r>
              <a:rPr lang="ko-KR" altLang="en-US" sz="16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방법</a:t>
            </a:r>
            <a:r>
              <a:rPr lang="en-US" altLang="ko-KR" sz="16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-</a:t>
            </a:r>
            <a:r>
              <a:rPr lang="ko-KR" altLang="en-US" sz="16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정리</a:t>
            </a:r>
            <a:endParaRPr lang="en-US" altLang="ko-KR" sz="16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사용하기 위하여 옆 화면의 아래 문구 부분을 복사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b="0" i="0" dirty="0" err="1">
                <a:solidFill>
                  <a:srgbClr val="7FDBC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xmlns:context</a:t>
            </a:r>
            <a:r>
              <a:rPr lang="en-US" altLang="ko-KR" sz="1600" b="0" i="0" dirty="0">
                <a:solidFill>
                  <a:srgbClr val="7FDBC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=“ ~~~~ ”</a:t>
            </a:r>
            <a:br>
              <a:rPr lang="en-US" altLang="ko-KR" sz="1600" b="0" i="0" dirty="0">
                <a:solidFill>
                  <a:srgbClr val="7FDBC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600" b="0" i="0" dirty="0">
                <a:solidFill>
                  <a:srgbClr val="7FDBC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b="0" i="0" dirty="0" err="1">
                <a:solidFill>
                  <a:srgbClr val="7FDBC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xsi:schemaLocation</a:t>
            </a:r>
            <a:r>
              <a:rPr lang="en-US" altLang="ko-KR" sz="1600" b="0" i="0" dirty="0">
                <a:solidFill>
                  <a:srgbClr val="7FDBC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=“ ~~~~~ ”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default.xml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파일에 아래와 같이 붙여넣기 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774B89D-F5CE-4B94-854A-609DF742A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86" y="3863787"/>
            <a:ext cx="8878539" cy="136226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436499C-50FD-4D33-A18D-1C2C5885C8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665"/>
          <a:stretch/>
        </p:blipFill>
        <p:spPr>
          <a:xfrm>
            <a:off x="7381876" y="1458741"/>
            <a:ext cx="4705187" cy="2160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D67A27F-9132-4E69-BF5D-B3CC711A4338}"/>
              </a:ext>
            </a:extLst>
          </p:cNvPr>
          <p:cNvSpPr/>
          <p:nvPr/>
        </p:nvSpPr>
        <p:spPr>
          <a:xfrm>
            <a:off x="1276350" y="4497294"/>
            <a:ext cx="8324850" cy="27622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92FEB9-217A-4FD0-9BC0-F38071EDB44A}"/>
              </a:ext>
            </a:extLst>
          </p:cNvPr>
          <p:cNvSpPr/>
          <p:nvPr/>
        </p:nvSpPr>
        <p:spPr>
          <a:xfrm>
            <a:off x="923925" y="5885765"/>
            <a:ext cx="8382000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F31AF-B760-4C41-B0D9-385469AB98C3}"/>
              </a:ext>
            </a:extLst>
          </p:cNvPr>
          <p:cNvSpPr txBox="1"/>
          <p:nvPr/>
        </p:nvSpPr>
        <p:spPr>
          <a:xfrm>
            <a:off x="843903" y="5562600"/>
            <a:ext cx="8832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 :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파일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db.properties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 할 수 있도록 경로를 설정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8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context:property-placeholder</a:t>
            </a:r>
            <a:r>
              <a:rPr lang="en-US" altLang="ko-KR" sz="18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location</a:t>
            </a:r>
            <a:r>
              <a:rPr lang="en-US" altLang="ko-KR" sz="18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classpath:data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sz="18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db.properties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18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43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6AE2A-68E6-4D04-A5D9-457DC962EAC8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스프링과 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연동하기 위한 설정 파일 생성 및 작성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FA82E8-4A15-4D55-A383-17AEC2822D7C}"/>
              </a:ext>
            </a:extLst>
          </p:cNvPr>
          <p:cNvSpPr txBox="1"/>
          <p:nvPr/>
        </p:nvSpPr>
        <p:spPr>
          <a:xfrm>
            <a:off x="843903" y="701502"/>
            <a:ext cx="1134809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D9730D"/>
                </a:solidFill>
              </a:rPr>
              <a:t>default.xml</a:t>
            </a:r>
            <a:r>
              <a:rPr lang="ko-KR" altLang="en-US" b="1" dirty="0">
                <a:solidFill>
                  <a:srgbClr val="D9730D"/>
                </a:solidFill>
              </a:rPr>
              <a:t> 파일 설정 </a:t>
            </a:r>
            <a:r>
              <a:rPr lang="ko-KR" altLang="en-US" b="1" dirty="0" smtClean="0">
                <a:solidFill>
                  <a:srgbClr val="D9730D"/>
                </a:solidFill>
              </a:rPr>
              <a:t>② </a:t>
            </a:r>
            <a:r>
              <a:rPr lang="en-US" altLang="ko-KR" b="1" dirty="0">
                <a:solidFill>
                  <a:srgbClr val="D9730D"/>
                </a:solidFill>
              </a:rPr>
              <a:t>DB </a:t>
            </a:r>
            <a:r>
              <a:rPr lang="ko-KR" altLang="en-US" b="1" dirty="0">
                <a:solidFill>
                  <a:srgbClr val="D9730D"/>
                </a:solidFill>
              </a:rPr>
              <a:t>연결 </a:t>
            </a:r>
            <a:r>
              <a:rPr lang="en-US" altLang="ko-KR" b="1" dirty="0">
                <a:solidFill>
                  <a:srgbClr val="D9730D"/>
                </a:solidFill>
              </a:rPr>
              <a:t>bean </a:t>
            </a:r>
            <a:r>
              <a:rPr lang="ko-KR" altLang="en-US" b="1" dirty="0">
                <a:solidFill>
                  <a:srgbClr val="D9730D"/>
                </a:solidFill>
              </a:rPr>
              <a:t>생성 </a:t>
            </a:r>
            <a:r>
              <a:rPr lang="en-US" altLang="ko-KR" b="1" dirty="0">
                <a:solidFill>
                  <a:srgbClr val="D9730D"/>
                </a:solidFill>
              </a:rPr>
              <a:t>_</a:t>
            </a:r>
            <a:r>
              <a:rPr lang="ko-KR" altLang="en-US" b="1" dirty="0">
                <a:solidFill>
                  <a:srgbClr val="D9730D"/>
                </a:solidFill>
              </a:rPr>
              <a:t> </a:t>
            </a:r>
            <a:r>
              <a:rPr lang="en-US" altLang="ko-KR" b="1" dirty="0" err="1">
                <a:solidFill>
                  <a:srgbClr val="D9730D"/>
                </a:solidFill>
              </a:rPr>
              <a:t>dbcp</a:t>
            </a:r>
            <a:r>
              <a:rPr lang="ko-KR" altLang="en-US" b="1" dirty="0">
                <a:solidFill>
                  <a:srgbClr val="D9730D"/>
                </a:solidFill>
              </a:rPr>
              <a:t> 연결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AB645-BA2E-4375-95AC-1EB53077FAC2}"/>
              </a:ext>
            </a:extLst>
          </p:cNvPr>
          <p:cNvSpPr txBox="1"/>
          <p:nvPr/>
        </p:nvSpPr>
        <p:spPr>
          <a:xfrm>
            <a:off x="975591" y="1301964"/>
            <a:ext cx="11084720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</a:t>
            </a:r>
            <a:r>
              <a:rPr lang="ko-KR" altLang="en-US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빈을 등록해 놓을 설정 파일 </a:t>
            </a:r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  <a:r>
              <a:rPr lang="ko-KR" altLang="en-US" sz="16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bean </a:t>
            </a:r>
            <a:r>
              <a:rPr lang="ko-KR" altLang="en-US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 </a:t>
            </a:r>
            <a:r>
              <a:rPr lang="ko-KR" altLang="en-US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 </a:t>
            </a:r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</a:p>
          <a:p>
            <a:pPr algn="l"/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id</a:t>
            </a:r>
            <a:r>
              <a:rPr lang="ko-KR" altLang="en-US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지정하면 다른 빈에서 참조할 수 있음 </a:t>
            </a:r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</a:p>
          <a:p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bean</a:t>
            </a:r>
            <a:r>
              <a:rPr lang="ko-KR" altLang="en-US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등록 시 </a:t>
            </a:r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 </a:t>
            </a:r>
            <a:r>
              <a:rPr lang="ko-KR" altLang="en-US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자동완성을 사용하기 위하여 </a:t>
            </a:r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파일에서 만든 후 </a:t>
            </a:r>
            <a:r>
              <a:rPr lang="ko-KR" altLang="en-US" sz="1600" dirty="0" err="1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잘라내기</a:t>
            </a:r>
            <a:r>
              <a:rPr lang="ko-KR" altLang="en-US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 </a:t>
            </a:r>
            <a:r>
              <a:rPr lang="ko-KR" altLang="en-US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붙여넣기 </a:t>
            </a:r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</a:p>
          <a:p>
            <a:pPr algn="l"/>
            <a:r>
              <a:rPr lang="en-US" altLang="ko-KR" sz="16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 </a:t>
            </a:r>
            <a:r>
              <a:rPr lang="en-US" altLang="ko-KR" sz="16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16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dbcp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1600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sz="1600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org.apache.commons.dbcp.BasicDataSource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6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property : </a:t>
            </a:r>
            <a:r>
              <a:rPr lang="ko-KR" altLang="en-US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담을 필드를 의미 </a:t>
            </a:r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</a:p>
          <a:p>
            <a:pPr algn="l"/>
            <a:r>
              <a:rPr lang="en-US" altLang="ko-KR" sz="16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property </a:t>
            </a:r>
            <a:r>
              <a:rPr lang="en-US" altLang="ko-KR" sz="16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driverClassName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1600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1600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"${</a:t>
            </a:r>
            <a:r>
              <a:rPr lang="en-US" altLang="ko-KR" sz="16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db.driver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}" </a:t>
            </a:r>
            <a:r>
              <a:rPr lang="en-US" altLang="ko-KR" sz="16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 algn="l"/>
            <a:r>
              <a:rPr lang="en-US" altLang="ko-KR" sz="16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property </a:t>
            </a:r>
            <a:r>
              <a:rPr lang="en-US" altLang="ko-KR" sz="16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1600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1600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"${db.url}" </a:t>
            </a:r>
            <a:r>
              <a:rPr lang="en-US" altLang="ko-KR" sz="16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 algn="l"/>
            <a:r>
              <a:rPr lang="en-US" altLang="ko-KR" sz="16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property </a:t>
            </a:r>
            <a:r>
              <a:rPr lang="en-US" altLang="ko-KR" sz="16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"username" </a:t>
            </a:r>
            <a:r>
              <a:rPr lang="en-US" altLang="ko-KR" sz="1600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1600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"${</a:t>
            </a:r>
            <a:r>
              <a:rPr lang="en-US" altLang="ko-KR" sz="16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db.username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}" </a:t>
            </a:r>
            <a:r>
              <a:rPr lang="en-US" altLang="ko-KR" sz="16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 algn="l"/>
            <a:r>
              <a:rPr lang="en-US" altLang="ko-KR" sz="16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property </a:t>
            </a:r>
            <a:r>
              <a:rPr lang="en-US" altLang="ko-KR" sz="16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"password" </a:t>
            </a:r>
            <a:r>
              <a:rPr lang="en-US" altLang="ko-KR" sz="1600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1600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"${</a:t>
            </a:r>
            <a:r>
              <a:rPr lang="en-US" altLang="ko-KR" sz="16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db.password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}" </a:t>
            </a:r>
            <a:r>
              <a:rPr lang="en-US" altLang="ko-KR" sz="16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 algn="l"/>
            <a:r>
              <a:rPr lang="en-US" altLang="ko-KR" sz="16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</a:t>
            </a:r>
            <a:r>
              <a:rPr lang="en-US" altLang="ko-KR" sz="16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821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6AE2A-68E6-4D04-A5D9-457DC962EAC8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스프링과 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연동하기 위한 설정 파일 생성 및 작성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783755-C866-4D60-B84B-DB2398B4FDF9}"/>
              </a:ext>
            </a:extLst>
          </p:cNvPr>
          <p:cNvSpPr txBox="1"/>
          <p:nvPr/>
        </p:nvSpPr>
        <p:spPr>
          <a:xfrm>
            <a:off x="843903" y="646123"/>
            <a:ext cx="1134809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default.xml</a:t>
            </a:r>
            <a:r>
              <a:rPr lang="ko-KR" altLang="en-US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파일 설정 ③ </a:t>
            </a:r>
            <a:r>
              <a:rPr lang="en-US" altLang="ko-KR" b="1" dirty="0" err="1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en-US" altLang="ko-KR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  </a:t>
            </a:r>
            <a:r>
              <a:rPr lang="en-US" altLang="ko-KR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</a:t>
            </a:r>
            <a:r>
              <a:rPr lang="ko-KR" altLang="en-US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생성 </a:t>
            </a:r>
            <a:r>
              <a:rPr lang="en-US" altLang="ko-KR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</a:t>
            </a:r>
            <a:r>
              <a:rPr lang="ko-KR" altLang="en-US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</a:t>
            </a:r>
            <a:r>
              <a:rPr lang="ko-KR" altLang="en-US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및 </a:t>
            </a:r>
            <a:r>
              <a:rPr lang="ko-KR" altLang="en-US" b="1" dirty="0" err="1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쿼리문</a:t>
            </a:r>
            <a:r>
              <a:rPr lang="ko-KR" altLang="en-US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작성 </a:t>
            </a:r>
            <a:r>
              <a:rPr lang="en-US" altLang="ko-KR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mapper </a:t>
            </a:r>
            <a:r>
              <a:rPr lang="ko-KR" altLang="en-US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</a:t>
            </a:r>
            <a:r>
              <a:rPr lang="en-US" altLang="ko-KR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5B491-23B1-43B1-9DBE-393975A9D82A}"/>
              </a:ext>
            </a:extLst>
          </p:cNvPr>
          <p:cNvSpPr txBox="1"/>
          <p:nvPr/>
        </p:nvSpPr>
        <p:spPr>
          <a:xfrm>
            <a:off x="1067085" y="2530856"/>
            <a:ext cx="9212778" cy="33855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사용할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dataSource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연결을 위해 만든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 (</a:t>
            </a:r>
            <a:r>
              <a:rPr lang="en-US" altLang="ko-KR" sz="16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16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dbcp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참조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ref</a:t>
            </a:r>
            <a:r>
              <a:rPr lang="en-US" altLang="ko-KR" sz="1600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dbcp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1D92B5-C2D3-4086-891B-9D95D0BFE3B6}"/>
              </a:ext>
            </a:extLst>
          </p:cNvPr>
          <p:cNvSpPr txBox="1"/>
          <p:nvPr/>
        </p:nvSpPr>
        <p:spPr>
          <a:xfrm>
            <a:off x="843903" y="1211091"/>
            <a:ext cx="1134809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 </a:t>
            </a:r>
            <a:r>
              <a:rPr lang="en-US" altLang="ko-KR" sz="18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18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"factory" </a:t>
            </a:r>
            <a:r>
              <a:rPr lang="en-US" altLang="ko-KR" sz="1800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sz="1800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org.mybatis.spring.SqlSessionFactoryBean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property </a:t>
            </a:r>
            <a:r>
              <a:rPr lang="en-US" altLang="ko-KR" sz="18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dataSource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1800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ref</a:t>
            </a:r>
            <a:r>
              <a:rPr lang="en-US" altLang="ko-KR" sz="1800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dbcp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/</a:t>
            </a:r>
            <a:r>
              <a:rPr lang="en-US" altLang="ko-KR" sz="18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property </a:t>
            </a:r>
            <a:r>
              <a:rPr lang="en-US" altLang="ko-KR" sz="18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mapperLocations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1800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classpath:sqlmap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/*-mapper.xml" /</a:t>
            </a:r>
            <a:r>
              <a:rPr lang="en-US" altLang="ko-KR" sz="18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</a:t>
            </a:r>
            <a:r>
              <a:rPr lang="en-US" altLang="ko-KR" sz="18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25884-0F7C-426D-A9CA-7DD7FFB80543}"/>
              </a:ext>
            </a:extLst>
          </p:cNvPr>
          <p:cNvSpPr txBox="1"/>
          <p:nvPr/>
        </p:nvSpPr>
        <p:spPr>
          <a:xfrm>
            <a:off x="2753063" y="3095823"/>
            <a:ext cx="865531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태그의 형태로 쿼리문을 작성하여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연결하기 위한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sqlmap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패키지를 생성하여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쿼리문을 작성할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mapper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파일들을 이곳에 저장 관리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ED7620-EFF9-4956-9510-DBC244217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85" y="3095824"/>
            <a:ext cx="1685978" cy="583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15FB63-9CAB-4AA4-8010-42D7305E93AF}"/>
              </a:ext>
            </a:extLst>
          </p:cNvPr>
          <p:cNvSpPr txBox="1"/>
          <p:nvPr/>
        </p:nvSpPr>
        <p:spPr>
          <a:xfrm>
            <a:off x="1067083" y="3801043"/>
            <a:ext cx="11004557" cy="58477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mapper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작성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저장할 곳의 위치를 지정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*-mapper.xml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customer-mapper.xml , notice-mapper.xml, member-mapper.xml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형태를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42B4B8-B434-44D9-91C5-D0B9FBFD5C5F}"/>
              </a:ext>
            </a:extLst>
          </p:cNvPr>
          <p:cNvSpPr txBox="1"/>
          <p:nvPr/>
        </p:nvSpPr>
        <p:spPr>
          <a:xfrm>
            <a:off x="936625" y="1557870"/>
            <a:ext cx="4752975" cy="2462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4D32B13-3448-4C08-A765-94832B116AF9}"/>
              </a:ext>
            </a:extLst>
          </p:cNvPr>
          <p:cNvCxnSpPr>
            <a:stCxn id="35" idx="1"/>
            <a:endCxn id="3" idx="1"/>
          </p:cNvCxnSpPr>
          <p:nvPr/>
        </p:nvCxnSpPr>
        <p:spPr>
          <a:xfrm rot="10800000" flipH="1" flipV="1">
            <a:off x="936625" y="1680981"/>
            <a:ext cx="130460" cy="1019152"/>
          </a:xfrm>
          <a:prstGeom prst="bentConnector3">
            <a:avLst>
              <a:gd name="adj1" fmla="val -175226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92584A5-4CC4-4B21-8119-4F783AEE6869}"/>
              </a:ext>
            </a:extLst>
          </p:cNvPr>
          <p:cNvSpPr txBox="1"/>
          <p:nvPr/>
        </p:nvSpPr>
        <p:spPr>
          <a:xfrm>
            <a:off x="936625" y="1835343"/>
            <a:ext cx="8378819" cy="246221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ko-KR" altLang="en-US" sz="1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C2A1DC70-E760-4704-8DED-417F954AAB50}"/>
              </a:ext>
            </a:extLst>
          </p:cNvPr>
          <p:cNvCxnSpPr>
            <a:cxnSpLocks/>
            <a:stCxn id="39" idx="1"/>
            <a:endCxn id="17" idx="1"/>
          </p:cNvCxnSpPr>
          <p:nvPr/>
        </p:nvCxnSpPr>
        <p:spPr>
          <a:xfrm rot="10800000" flipH="1" flipV="1">
            <a:off x="936625" y="1958453"/>
            <a:ext cx="130458" cy="2134977"/>
          </a:xfrm>
          <a:prstGeom prst="bentConnector3">
            <a:avLst>
              <a:gd name="adj1" fmla="val -284747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C370051-4BED-4AD4-B7AA-F20DF71D1D02}"/>
              </a:ext>
            </a:extLst>
          </p:cNvPr>
          <p:cNvSpPr txBox="1"/>
          <p:nvPr/>
        </p:nvSpPr>
        <p:spPr>
          <a:xfrm>
            <a:off x="843903" y="4610657"/>
            <a:ext cx="1134809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default.xml</a:t>
            </a:r>
            <a:r>
              <a:rPr lang="ko-KR" altLang="en-US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파일 설정 ④ </a:t>
            </a:r>
            <a:r>
              <a:rPr lang="ko-KR" altLang="en-US" b="1" dirty="0" err="1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쿼리문</a:t>
            </a:r>
            <a:r>
              <a:rPr lang="ko-KR" altLang="en-US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동작</a:t>
            </a:r>
            <a:r>
              <a:rPr lang="en-US" altLang="ko-KR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r>
              <a:rPr lang="en-US" altLang="ko-KR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위한 </a:t>
            </a:r>
            <a:r>
              <a:rPr lang="en-US" altLang="ko-KR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 </a:t>
            </a:r>
            <a:r>
              <a:rPr lang="ko-KR" altLang="en-US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및 작성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6C0E3E-6BD3-4446-AB66-9C9581852491}"/>
              </a:ext>
            </a:extLst>
          </p:cNvPr>
          <p:cNvSpPr txBox="1"/>
          <p:nvPr/>
        </p:nvSpPr>
        <p:spPr>
          <a:xfrm>
            <a:off x="1032804" y="6422119"/>
            <a:ext cx="11159195" cy="33855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생성자 파라미터 이름은 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sqlSessionFactory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mapper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태그를 실행해야 하므로 해당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 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factory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5B74EB-4A91-4703-9A01-77B516813544}"/>
              </a:ext>
            </a:extLst>
          </p:cNvPr>
          <p:cNvSpPr txBox="1"/>
          <p:nvPr/>
        </p:nvSpPr>
        <p:spPr>
          <a:xfrm>
            <a:off x="843903" y="5175625"/>
            <a:ext cx="11348097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&lt;!– </a:t>
            </a:r>
            <a:r>
              <a:rPr lang="ko-KR" altLang="en-US" sz="1600" dirty="0" err="1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쿼리문</a:t>
            </a:r>
            <a:r>
              <a:rPr lang="ko-KR" altLang="en-US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실행의 기능 가진 </a:t>
            </a:r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ko-KR" altLang="en-US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  <a:endParaRPr lang="en-US" altLang="ko-KR" sz="1600" dirty="0">
              <a:solidFill>
                <a:srgbClr val="00808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8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 </a:t>
            </a:r>
            <a:r>
              <a:rPr lang="en-US" altLang="ko-KR" sz="18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org.mybatis.spring.SqlSessionTemplate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constructor-</a:t>
            </a:r>
            <a:r>
              <a:rPr lang="en-US" altLang="ko-KR" sz="1800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arg</a:t>
            </a:r>
            <a:r>
              <a:rPr lang="en-US" altLang="ko-KR" sz="18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sqlSessionFactory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 </a:t>
            </a:r>
            <a:r>
              <a:rPr lang="en-US" altLang="ko-KR" sz="1800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ref</a:t>
            </a:r>
            <a:r>
              <a:rPr lang="en-US" altLang="ko-KR" sz="1800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"factory"</a:t>
            </a:r>
            <a:r>
              <a:rPr lang="en-US" altLang="ko-KR" sz="18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 algn="l"/>
            <a:r>
              <a:rPr lang="en-US" altLang="ko-KR" sz="18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</a:t>
            </a:r>
            <a:r>
              <a:rPr lang="en-US" altLang="ko-KR" sz="18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DD8FDA-90A9-481E-B81A-8C9255C22A5B}"/>
              </a:ext>
            </a:extLst>
          </p:cNvPr>
          <p:cNvSpPr txBox="1"/>
          <p:nvPr/>
        </p:nvSpPr>
        <p:spPr>
          <a:xfrm>
            <a:off x="923922" y="5760400"/>
            <a:ext cx="6638915" cy="2462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19F8E62-1CB4-4707-BA7F-B792AFB9C07A}"/>
              </a:ext>
            </a:extLst>
          </p:cNvPr>
          <p:cNvCxnSpPr>
            <a:cxnSpLocks/>
            <a:stCxn id="62" idx="1"/>
            <a:endCxn id="60" idx="1"/>
          </p:cNvCxnSpPr>
          <p:nvPr/>
        </p:nvCxnSpPr>
        <p:spPr>
          <a:xfrm rot="10800000" flipH="1" flipV="1">
            <a:off x="923922" y="5883510"/>
            <a:ext cx="108882" cy="707885"/>
          </a:xfrm>
          <a:prstGeom prst="bentConnector3">
            <a:avLst>
              <a:gd name="adj1" fmla="val -209952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4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7EB0CB-911B-4D23-ADC5-1D3589E1B03F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en-US" altLang="ko-KR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사용을 위한 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Spring Framework Version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77E654-B6BA-4088-BE1B-B47DF6F17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74" y="752475"/>
            <a:ext cx="3347235" cy="288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FACA17E-EFCD-4166-B88E-4ACB8865D037}"/>
              </a:ext>
            </a:extLst>
          </p:cNvPr>
          <p:cNvSpPr/>
          <p:nvPr/>
        </p:nvSpPr>
        <p:spPr>
          <a:xfrm>
            <a:off x="876301" y="2754219"/>
            <a:ext cx="3206750" cy="41760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40C27E-16CB-4011-9807-7E0AC8D61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72" b="43464"/>
          <a:stretch/>
        </p:blipFill>
        <p:spPr>
          <a:xfrm>
            <a:off x="4335495" y="752475"/>
            <a:ext cx="3795270" cy="288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39F25E-31D8-4304-A26B-D3DE21ECA2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9" t="3995" b="20525"/>
          <a:stretch/>
        </p:blipFill>
        <p:spPr>
          <a:xfrm>
            <a:off x="876301" y="4224018"/>
            <a:ext cx="5804326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4503B61-0838-48CC-9D5E-60C78DB284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797" r="34236" b="3918"/>
          <a:stretch/>
        </p:blipFill>
        <p:spPr>
          <a:xfrm>
            <a:off x="6849073" y="4224018"/>
            <a:ext cx="3847464" cy="252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E97125-E8DB-4DAC-9B5E-56B1D22C656B}"/>
              </a:ext>
            </a:extLst>
          </p:cNvPr>
          <p:cNvSpPr txBox="1"/>
          <p:nvPr/>
        </p:nvSpPr>
        <p:spPr>
          <a:xfrm>
            <a:off x="876300" y="3756885"/>
            <a:ext cx="9820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java-</a:t>
            </a:r>
            <a:r>
              <a:rPr lang="en-US" altLang="ko-KR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version</a:t>
            </a:r>
            <a:r>
              <a:rPr lang="ko-KR" altLang="en-US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1.6 →</a:t>
            </a:r>
            <a:r>
              <a:rPr lang="ko-KR" altLang="en-US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1.8(11)</a:t>
            </a:r>
            <a:r>
              <a:rPr lang="en-US" altLang="ko-KR" sz="18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Spring Framework Versi</a:t>
            </a:r>
            <a:r>
              <a:rPr lang="en-US" altLang="ko-KR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 3.1.1.RELEASE → </a:t>
            </a:r>
            <a:r>
              <a:rPr lang="en-US" altLang="ko-KR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5.3.16</a:t>
            </a:r>
            <a:endParaRPr lang="ko-KR" altLang="en-US" b="1" dirty="0">
              <a:solidFill>
                <a:schemeClr val="accent4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80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7EB0CB-911B-4D23-ADC5-1D3589E1B03F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 파일인 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root-context.xml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BE243-3907-48DE-8543-1D591AE15F0E}"/>
              </a:ext>
            </a:extLst>
          </p:cNvPr>
          <p:cNvSpPr txBox="1"/>
          <p:nvPr/>
        </p:nvSpPr>
        <p:spPr>
          <a:xfrm>
            <a:off x="928457" y="693658"/>
            <a:ext cx="3416320" cy="369332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▼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root-context.xml 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초기값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454EFE-B392-492F-854D-B86C1DF9CD76}"/>
              </a:ext>
            </a:extLst>
          </p:cNvPr>
          <p:cNvSpPr txBox="1"/>
          <p:nvPr/>
        </p:nvSpPr>
        <p:spPr>
          <a:xfrm>
            <a:off x="928457" y="1270381"/>
            <a:ext cx="11084720" cy="47773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1500" spc="-8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&lt;?</a:t>
            </a:r>
            <a:r>
              <a:rPr lang="en-US" altLang="ko-KR" sz="1500" spc="-8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 </a:t>
            </a:r>
            <a:r>
              <a:rPr lang="en-US" altLang="ko-KR" sz="1500" spc="-8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version</a:t>
            </a:r>
            <a:r>
              <a:rPr lang="en-US" altLang="ko-KR" sz="1500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500" i="1" spc="-8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"1.0" </a:t>
            </a:r>
            <a:r>
              <a:rPr lang="en-US" altLang="ko-KR" sz="1500" i="1" spc="-8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encoding</a:t>
            </a:r>
            <a:r>
              <a:rPr lang="en-US" altLang="ko-KR" sz="1500" i="1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500" i="1" spc="-8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"UTF-8"</a:t>
            </a:r>
            <a:r>
              <a:rPr lang="en-US" altLang="ko-KR" sz="1500" i="1" spc="-8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?&gt;</a:t>
            </a:r>
          </a:p>
          <a:p>
            <a:pPr algn="l">
              <a:lnSpc>
                <a:spcPct val="120000"/>
              </a:lnSpc>
            </a:pPr>
            <a:r>
              <a:rPr lang="en-US" altLang="ko-KR" sz="1500" spc="-8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500" spc="-8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beans </a:t>
            </a:r>
            <a:r>
              <a:rPr lang="en-US" altLang="ko-KR" sz="1500" spc="-80" dirty="0" err="1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</a:t>
            </a:r>
            <a:r>
              <a:rPr lang="en-US" altLang="ko-KR" sz="1500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500" i="1" spc="-8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"http://www.springframework.org/schema/beans"</a:t>
            </a:r>
          </a:p>
          <a:p>
            <a:pPr algn="l">
              <a:lnSpc>
                <a:spcPct val="120000"/>
              </a:lnSpc>
            </a:pPr>
            <a:r>
              <a:rPr lang="en-US" altLang="ko-KR" sz="1500" spc="-80" dirty="0" err="1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xmlns:xsi</a:t>
            </a:r>
            <a:r>
              <a:rPr lang="en-US" altLang="ko-KR" sz="1500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500" i="1" spc="-8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http://www.w3.org/2001/XMLSchema-instance</a:t>
            </a:r>
          </a:p>
          <a:p>
            <a:pPr>
              <a:lnSpc>
                <a:spcPct val="120000"/>
              </a:lnSpc>
            </a:pPr>
            <a:r>
              <a:rPr lang="en-US" altLang="ko-KR" sz="1500" b="1" spc="-80" dirty="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</a:t>
            </a:r>
            <a:r>
              <a:rPr lang="ko-KR" altLang="en-US" sz="1500" b="1" spc="-80" dirty="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500" b="1" spc="-80" dirty="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</a:t>
            </a:r>
            <a:r>
              <a:rPr lang="ko-KR" altLang="en-US" sz="1500" b="1" spc="-80" dirty="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</a:t>
            </a:r>
            <a:r>
              <a:rPr lang="en-US" altLang="ko-KR" sz="1500" b="1" spc="-80" dirty="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500" b="1" spc="-80" dirty="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사용하기 위하여 </a:t>
            </a:r>
            <a:r>
              <a:rPr lang="en-US" altLang="ko-KR" sz="1500" b="1" spc="-80" dirty="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default.xml</a:t>
            </a:r>
            <a:r>
              <a:rPr lang="ko-KR" altLang="en-US" sz="1500" b="1" spc="-80" dirty="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같이 아래 문구 수정 삽입 </a:t>
            </a:r>
            <a:r>
              <a:rPr lang="en-US" altLang="ko-KR" sz="1500" b="1" spc="-80" dirty="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</a:p>
          <a:p>
            <a:pPr algn="l">
              <a:lnSpc>
                <a:spcPct val="120000"/>
              </a:lnSpc>
            </a:pPr>
            <a:r>
              <a:rPr lang="en-US" altLang="ko-KR" sz="1500" spc="-80" dirty="0" err="1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xmlns:context</a:t>
            </a:r>
            <a:r>
              <a:rPr lang="en-US" altLang="ko-KR" sz="1500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500" i="1" spc="-8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"http://www.springframework.org/schema/context"</a:t>
            </a:r>
          </a:p>
          <a:p>
            <a:pPr algn="l">
              <a:lnSpc>
                <a:spcPct val="120000"/>
              </a:lnSpc>
            </a:pPr>
            <a:r>
              <a:rPr lang="en-US" altLang="ko-KR" sz="1500" spc="-80" dirty="0" err="1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xsi:schemaLocation</a:t>
            </a:r>
            <a:r>
              <a:rPr lang="en-US" altLang="ko-KR" sz="1500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500" i="1" spc="-8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"http://www.springframework.org/schema/beans https://www.springframework.org/schema/beans/spring-beans.xsd</a:t>
            </a:r>
          </a:p>
          <a:p>
            <a:pPr algn="l">
              <a:lnSpc>
                <a:spcPct val="120000"/>
              </a:lnSpc>
            </a:pPr>
            <a:r>
              <a:rPr lang="en-US" altLang="ko-KR" sz="1500" i="1" spc="-8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http://www.springframework.org/schema/context http://www.springframework.org/schema/context/spring-context-4.3.xsd"</a:t>
            </a:r>
            <a:r>
              <a:rPr lang="en-US" altLang="ko-KR" sz="1500" i="1" spc="-8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>
              <a:lnSpc>
                <a:spcPct val="120000"/>
              </a:lnSpc>
            </a:pPr>
            <a:endParaRPr lang="en-US" altLang="ko-KR" sz="1500" spc="-8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</a:t>
            </a:r>
            <a:r>
              <a:rPr lang="ko-KR" altLang="en-US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root-context.xml</a:t>
            </a:r>
            <a:r>
              <a:rPr lang="ko-KR" altLang="en-US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에선 </a:t>
            </a:r>
            <a:r>
              <a:rPr lang="en-US" altLang="ko-KR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 </a:t>
            </a:r>
            <a:r>
              <a:rPr lang="ko-KR" altLang="en-US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이외의 자원들을 구성</a:t>
            </a:r>
            <a:r>
              <a:rPr lang="en-US" altLang="ko-KR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Controller</a:t>
            </a:r>
            <a:r>
              <a:rPr lang="ko-KR" altLang="en-US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제외한 나머지를 설정</a:t>
            </a:r>
            <a:endParaRPr lang="en-US" altLang="ko-KR" sz="1500" b="1" spc="-80" dirty="0">
              <a:solidFill>
                <a:srgbClr val="FF66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base-package</a:t>
            </a:r>
            <a:r>
              <a:rPr lang="ko-KR" altLang="en-US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component-scan</a:t>
            </a:r>
            <a:r>
              <a:rPr lang="ko-KR" altLang="en-US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할 패키지 경로를 명시해주면 해당 경로를 포함한 모든 하위 경로에 적용되고</a:t>
            </a:r>
            <a:r>
              <a:rPr lang="en-US" altLang="ko-KR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ko-KR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</a:t>
            </a:r>
            <a:r>
              <a:rPr lang="ko-KR" altLang="en-US" sz="1500" b="1" spc="-80" dirty="0" err="1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어노테이션을</a:t>
            </a:r>
            <a:r>
              <a:rPr lang="ko-KR" altLang="en-US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명시한 자바 파일들이 </a:t>
            </a:r>
            <a:r>
              <a:rPr lang="en-US" altLang="ko-KR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</a:t>
            </a:r>
            <a:r>
              <a:rPr lang="ko-KR" altLang="en-US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등록 되어 사용 가능해진다</a:t>
            </a:r>
            <a:r>
              <a:rPr lang="en-US" altLang="ko-KR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</a:p>
          <a:p>
            <a:pPr algn="l">
              <a:lnSpc>
                <a:spcPct val="120000"/>
              </a:lnSpc>
            </a:pPr>
            <a:r>
              <a:rPr lang="en-US" altLang="ko-KR" sz="15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500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context:component-scan</a:t>
            </a:r>
            <a:r>
              <a:rPr lang="en-US" altLang="ko-KR" sz="15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5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base-package</a:t>
            </a:r>
            <a:r>
              <a:rPr lang="en-US" altLang="ko-KR" sz="15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5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"customer"</a:t>
            </a:r>
            <a:r>
              <a:rPr lang="en-US" altLang="ko-KR" sz="15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  <a:endParaRPr lang="en-US" altLang="ko-KR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>
              <a:lnSpc>
                <a:spcPct val="120000"/>
              </a:lnSpc>
            </a:pPr>
            <a:endParaRPr lang="en-US" altLang="ko-KR" sz="1500" spc="-8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b="1" spc="-8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</a:t>
            </a:r>
            <a:r>
              <a:rPr lang="ko-KR" altLang="en-US" sz="1500" b="1" spc="-8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500" b="1" spc="-8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</a:t>
            </a:r>
            <a:r>
              <a:rPr lang="ko-KR" altLang="en-US" sz="1500" b="1" spc="-8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 </a:t>
            </a:r>
            <a:r>
              <a:rPr lang="en-US" altLang="ko-KR" sz="1500" b="1" spc="-8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default.xml </a:t>
            </a:r>
            <a:r>
              <a:rPr lang="ko-KR" altLang="en-US" sz="1500" b="1" spc="-8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</a:t>
            </a:r>
            <a:r>
              <a:rPr lang="en-US" altLang="ko-KR" sz="1500" b="1" spc="-8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 --&gt;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5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 </a:t>
            </a:r>
            <a:r>
              <a:rPr lang="en-US" altLang="ko-KR" sz="15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resource</a:t>
            </a:r>
            <a:r>
              <a:rPr lang="en-US" altLang="ko-KR" sz="15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5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5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classpath:data</a:t>
            </a:r>
            <a:r>
              <a:rPr lang="en-US" altLang="ko-KR" sz="15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/default.xml"</a:t>
            </a:r>
            <a:r>
              <a:rPr lang="en-US" altLang="ko-KR" sz="15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  <a:endParaRPr lang="ko-KR" altLang="en-US" sz="1500" dirty="0"/>
          </a:p>
          <a:p>
            <a:pPr algn="l">
              <a:lnSpc>
                <a:spcPct val="120000"/>
              </a:lnSpc>
            </a:pPr>
            <a:endParaRPr lang="en-US" altLang="ko-KR" sz="1500" spc="-8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1500" spc="-8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500" spc="-8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beans</a:t>
            </a:r>
            <a:r>
              <a:rPr lang="en-US" altLang="ko-KR" sz="1500" spc="-8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1500" spc="-8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AB3F2D-D4ED-4494-87A3-07F196C0EF7E}"/>
              </a:ext>
            </a:extLst>
          </p:cNvPr>
          <p:cNvSpPr/>
          <p:nvPr/>
        </p:nvSpPr>
        <p:spPr>
          <a:xfrm>
            <a:off x="928457" y="5166598"/>
            <a:ext cx="11084720" cy="27622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224C7D-5DC0-49AF-B277-EB0A72598B61}"/>
              </a:ext>
            </a:extLst>
          </p:cNvPr>
          <p:cNvSpPr/>
          <p:nvPr/>
        </p:nvSpPr>
        <p:spPr>
          <a:xfrm>
            <a:off x="928457" y="2434729"/>
            <a:ext cx="11084720" cy="798665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729E82-1505-48F8-AEF2-A2AC3A7FEDF3}"/>
              </a:ext>
            </a:extLst>
          </p:cNvPr>
          <p:cNvSpPr/>
          <p:nvPr/>
        </p:nvSpPr>
        <p:spPr>
          <a:xfrm>
            <a:off x="928457" y="4341924"/>
            <a:ext cx="11084720" cy="27622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4B9E4-AFA7-49DF-87F6-5651BCC6663C}"/>
              </a:ext>
            </a:extLst>
          </p:cNvPr>
          <p:cNvSpPr txBox="1"/>
          <p:nvPr/>
        </p:nvSpPr>
        <p:spPr>
          <a:xfrm>
            <a:off x="5394036" y="699935"/>
            <a:ext cx="6797964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○ 컨트롤러 작성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1. @Controller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2. @RequestMapping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이용해 요청 경로 지정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지정된 메서드에서 필요한 로직을 처리한 후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화면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 지정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return "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:; </a:t>
            </a:r>
          </a:p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화면에 전달할 데이터는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담는다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○ 화면에 데이터를 전달하는 형태 </a:t>
            </a:r>
            <a:r>
              <a:rPr lang="en-US" altLang="ko-KR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Model, </a:t>
            </a:r>
            <a:r>
              <a:rPr lang="en-US" altLang="ko-KR" b="1" dirty="0" err="1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1. Model 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실행되어질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파라미터로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타입의 변수를 선언 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선언한 변수에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데이터를 담는다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: Model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타입변수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addAttribute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",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저장할데이터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en-US" altLang="ko-KR" sz="1600" b="1" dirty="0" err="1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-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객체방식으로 작성되고 돌려주기 때문에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없으며 리턴 데이터형도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아래와 같이 객체를 생성한 후 데이터는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addObject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담는다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model = new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 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model.addObject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",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저장할데이터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</a:t>
            </a:r>
          </a:p>
          <a:p>
            <a:r>
              <a:rPr lang="en-US" altLang="ko-KR" sz="1600" spc="-10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1600" spc="-10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600" spc="-1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.setViewName</a:t>
            </a:r>
            <a:r>
              <a:rPr lang="en-US" altLang="ko-KR" sz="1600" spc="-1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spc="-10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"index"</a:t>
            </a:r>
            <a:r>
              <a:rPr lang="en-US" altLang="ko-KR" sz="1600" spc="-1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</a:t>
            </a:r>
            <a:r>
              <a:rPr lang="en-US" altLang="ko-KR" sz="1600" spc="-10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600" spc="-10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응답할</a:t>
            </a:r>
            <a:r>
              <a:rPr lang="en-US" altLang="ko-KR" sz="1600" spc="-10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spc="-10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</a:t>
            </a:r>
            <a:r>
              <a:rPr lang="en-US" altLang="ko-KR" sz="1600" spc="-10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spc="-100" dirty="0" err="1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화면명</a:t>
            </a:r>
            <a:r>
              <a:rPr lang="ko-KR" altLang="en-US" sz="1600" spc="-10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지정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선언한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반환한다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return model; </a:t>
            </a:r>
            <a:b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 : </a:t>
            </a:r>
            <a:r>
              <a:rPr lang="en-US" altLang="ko-KR" sz="1600" b="1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model.addAttribute</a:t>
            </a:r>
            <a:r>
              <a:rPr lang="ko-KR" altLang="en-US" sz="1600" b="1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</a:t>
            </a:r>
            <a:r>
              <a:rPr lang="ko-KR" altLang="en-US" sz="1600" dirty="0">
                <a:solidFill>
                  <a:srgbClr val="0B6E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데이터만 저장</a:t>
            </a:r>
            <a:r>
              <a:rPr lang="ko-KR" altLang="en-US" sz="1600" b="1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b="1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 </a:t>
            </a:r>
            <a:r>
              <a:rPr lang="ko-KR" altLang="en-US" sz="1600" b="1" dirty="0">
                <a:solidFill>
                  <a:srgbClr val="0B6E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데이터와 이동하고자 하는 </a:t>
            </a:r>
            <a:r>
              <a:rPr lang="en-US" altLang="ko-KR" sz="1600" b="1" dirty="0">
                <a:solidFill>
                  <a:srgbClr val="0B6E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 Page</a:t>
            </a:r>
            <a:r>
              <a:rPr lang="ko-KR" altLang="en-US" sz="1600" b="1" dirty="0">
                <a:solidFill>
                  <a:srgbClr val="0B6E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같이 저장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40B38-556A-4D65-8579-5A7736C4A233}"/>
              </a:ext>
            </a:extLst>
          </p:cNvPr>
          <p:cNvSpPr txBox="1"/>
          <p:nvPr/>
        </p:nvSpPr>
        <p:spPr>
          <a:xfrm>
            <a:off x="7225" y="708034"/>
            <a:ext cx="5386811" cy="578466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package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com.hanul.web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>
              <a:lnSpc>
                <a:spcPct val="90000"/>
              </a:lnSpc>
            </a:pPr>
            <a:endParaRPr lang="ko-KR" altLang="en-US" sz="1300" spc="-11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>
              <a:lnSpc>
                <a:spcPct val="90000"/>
              </a:lnSpc>
            </a:pPr>
            <a:r>
              <a:rPr lang="en-US" altLang="ko-KR" sz="10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</a:t>
            </a:r>
            <a:r>
              <a:rPr lang="en-US" altLang="ko-KR" sz="10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0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java.text.SimpleDateFormat</a:t>
            </a:r>
            <a:r>
              <a:rPr lang="en-US" altLang="ko-KR" sz="10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altLang="ko-KR" sz="10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</a:t>
            </a:r>
            <a:r>
              <a:rPr lang="en-US" altLang="ko-KR" sz="10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0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java.util.Date</a:t>
            </a:r>
            <a:r>
              <a:rPr lang="en-US" altLang="ko-KR" sz="10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altLang="ko-KR" sz="10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</a:t>
            </a:r>
            <a:r>
              <a:rPr lang="en-US" altLang="ko-KR" sz="10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0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org.springframework.stereotype.Controller</a:t>
            </a:r>
            <a:r>
              <a:rPr lang="en-US" altLang="ko-KR" sz="10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altLang="ko-KR" sz="10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</a:t>
            </a:r>
            <a:r>
              <a:rPr lang="en-US" altLang="ko-KR" sz="10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0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org.springframework.ui.Model</a:t>
            </a:r>
            <a:r>
              <a:rPr lang="en-US" altLang="ko-KR" sz="10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altLang="ko-KR" sz="10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</a:t>
            </a:r>
            <a:r>
              <a:rPr lang="en-US" altLang="ko-KR" sz="10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0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org.springframework.web.bind.annotation.RequestMapping</a:t>
            </a:r>
            <a:r>
              <a:rPr lang="en-US" altLang="ko-KR" sz="10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altLang="ko-KR" sz="10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</a:t>
            </a:r>
            <a:r>
              <a:rPr lang="en-US" altLang="ko-KR" sz="10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0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org.springframework.web.servlet.ModelAndView</a:t>
            </a:r>
            <a:r>
              <a:rPr lang="en-US" altLang="ko-KR" sz="10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>
              <a:lnSpc>
                <a:spcPct val="90000"/>
              </a:lnSpc>
            </a:pPr>
            <a:endParaRPr lang="en-US" altLang="ko-KR" sz="1300" spc="-110" dirty="0"/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@Controller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TestController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pPr algn="l">
              <a:lnSpc>
                <a:spcPct val="90000"/>
              </a:lnSpc>
            </a:pPr>
            <a:endParaRPr lang="en-US" altLang="ko-KR" sz="1300" spc="-110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@RequestMapping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"/second"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public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second() {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SimpleDateFormat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sdf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SimpleDateFormat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 </a:t>
            </a:r>
            <a:r>
              <a:rPr lang="en-US" altLang="ko-KR" sz="1300" spc="-110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hh</a:t>
            </a:r>
            <a:r>
              <a:rPr lang="ko-KR" altLang="en-US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mm</a:t>
            </a:r>
            <a:r>
              <a:rPr lang="ko-KR" altLang="en-US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ss</a:t>
            </a:r>
            <a:r>
              <a:rPr lang="ko-KR" altLang="en-US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endParaRPr lang="ko-KR" altLang="en-US" sz="1300" spc="-110" dirty="0">
              <a:solidFill>
                <a:srgbClr val="3F7F5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String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now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sdf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.format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Date());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출력할 데이터를 담는 형태는 </a:t>
            </a:r>
            <a:r>
              <a:rPr lang="en-US" altLang="ko-KR" sz="1300" spc="-110" dirty="0" err="1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addAttribute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아닌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Object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.addObject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"now"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now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</a:t>
            </a:r>
            <a:b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.setViewName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"index"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응답할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300" spc="-110" dirty="0" err="1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화면명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지정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}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second()</a:t>
            </a:r>
          </a:p>
          <a:p>
            <a:pPr algn="l">
              <a:lnSpc>
                <a:spcPct val="90000"/>
              </a:lnSpc>
            </a:pPr>
            <a:endParaRPr lang="en-US" altLang="ko-KR" sz="1300" spc="-110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>
              <a:lnSpc>
                <a:spcPct val="90000"/>
              </a:lnSpc>
            </a:pPr>
            <a:endParaRPr lang="en-US" altLang="ko-KR" sz="1300" spc="-110" dirty="0">
              <a:solidFill>
                <a:srgbClr val="646464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@RequestMapping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"/first"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public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String first(Model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endParaRPr lang="en-US" altLang="ko-KR" sz="1300" spc="-110" dirty="0"/>
          </a:p>
          <a:p>
            <a:pPr>
              <a:lnSpc>
                <a:spcPct val="90000"/>
              </a:lnSpc>
            </a:pP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SimpleDateFormat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sdf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SimpleDateFormat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300" spc="-110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yyyy</a:t>
            </a:r>
            <a:r>
              <a:rPr lang="ko-KR" altLang="en-US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MM</a:t>
            </a:r>
            <a:r>
              <a:rPr lang="ko-KR" altLang="en-US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ko-KR" altLang="en-US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String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sdf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.format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Date());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출력할 데이터를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타입의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담는다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300" spc="-110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today"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</a:t>
            </a:r>
            <a:b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ko-KR" altLang="en-US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"index"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전환 화면 페이지명 기재 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}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first()</a:t>
            </a:r>
            <a:endParaRPr lang="en-US" altLang="ko-KR" sz="1300" spc="-110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1300" spc="-1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A764A-B9A6-4A20-A386-09F4C4D31E10}"/>
              </a:ext>
            </a:extLst>
          </p:cNvPr>
          <p:cNvSpPr txBox="1"/>
          <p:nvPr/>
        </p:nvSpPr>
        <p:spPr>
          <a:xfrm>
            <a:off x="891308" y="2133660"/>
            <a:ext cx="4604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@Controller </a:t>
            </a:r>
            <a:r>
              <a:rPr lang="ko-KR" altLang="en-US" sz="1200" b="1" dirty="0">
                <a:solidFill>
                  <a:srgbClr val="00B0F0"/>
                </a:solidFill>
              </a:rPr>
              <a:t>를 메모리에 올리기 위해 </a:t>
            </a:r>
            <a:r>
              <a:rPr lang="ko-KR" altLang="en-US" sz="1200" b="1" dirty="0" err="1">
                <a:solidFill>
                  <a:srgbClr val="00B0F0"/>
                </a:solidFill>
              </a:rPr>
              <a:t>어노테이션을</a:t>
            </a:r>
            <a:r>
              <a:rPr lang="ko-KR" altLang="en-US" sz="1200" b="1" dirty="0">
                <a:solidFill>
                  <a:srgbClr val="00B0F0"/>
                </a:solidFill>
              </a:rPr>
              <a:t> 매겨 선언 </a:t>
            </a:r>
            <a:endParaRPr lang="en-US" altLang="ko-KR" sz="1200" b="1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F79E88-F1F7-4EE4-BA95-5D4E3011DD98}"/>
              </a:ext>
            </a:extLst>
          </p:cNvPr>
          <p:cNvSpPr txBox="1"/>
          <p:nvPr/>
        </p:nvSpPr>
        <p:spPr>
          <a:xfrm>
            <a:off x="0" y="4576651"/>
            <a:ext cx="5495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@RequestMapping("/first") </a:t>
            </a:r>
            <a:r>
              <a:rPr lang="ko-KR" altLang="en-US" sz="1200" b="1" dirty="0">
                <a:solidFill>
                  <a:srgbClr val="00B0F0"/>
                </a:solidFill>
              </a:rPr>
              <a:t>를 선언하면 메소드 호출 시 </a:t>
            </a:r>
            <a:r>
              <a:rPr lang="en-US" altLang="ko-KR" sz="1200" b="1" dirty="0">
                <a:solidFill>
                  <a:srgbClr val="00B0F0"/>
                </a:solidFill>
              </a:rPr>
              <a:t/>
            </a:r>
            <a:br>
              <a:rPr lang="en-US" altLang="ko-KR" sz="1200" b="1" dirty="0">
                <a:solidFill>
                  <a:srgbClr val="00B0F0"/>
                </a:solidFill>
              </a:rPr>
            </a:br>
            <a:r>
              <a:rPr lang="en-US" altLang="ko-KR" sz="1200" b="1" dirty="0">
                <a:solidFill>
                  <a:srgbClr val="00B0F0"/>
                </a:solidFill>
              </a:rPr>
              <a:t>                                                          /first </a:t>
            </a:r>
            <a:r>
              <a:rPr lang="ko-KR" altLang="en-US" sz="1200" b="1" dirty="0">
                <a:solidFill>
                  <a:srgbClr val="00B0F0"/>
                </a:solidFill>
              </a:rPr>
              <a:t>요청이 있으면 선언된 메소드 동작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343C2-0B5F-444E-90D8-07DA3FA49A4E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Spring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 접근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22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CBCB49-0ACB-4C66-9544-BBCBF1AFEED9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Spring Legacy Project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생성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5BA5D-7616-4C71-89D0-27C924334621}"/>
              </a:ext>
            </a:extLst>
          </p:cNvPr>
          <p:cNvSpPr txBox="1"/>
          <p:nvPr/>
        </p:nvSpPr>
        <p:spPr>
          <a:xfrm>
            <a:off x="306283" y="664010"/>
            <a:ext cx="49808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 </a:t>
            </a:r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New </a:t>
            </a:r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Spring Legacy Project </a:t>
            </a:r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311C4F-B0AC-4AC1-9C1D-84F9BB29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83" y="1023457"/>
            <a:ext cx="6211167" cy="2000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529108-7279-46ED-8A13-29F50FE4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094" y="3210339"/>
            <a:ext cx="3314356" cy="36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3FAC84-D3A9-4D49-896F-5F58393C794F}"/>
              </a:ext>
            </a:extLst>
          </p:cNvPr>
          <p:cNvSpPr txBox="1"/>
          <p:nvPr/>
        </p:nvSpPr>
        <p:spPr>
          <a:xfrm>
            <a:off x="306283" y="3210339"/>
            <a:ext cx="290977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</a:t>
            </a:r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 </a:t>
            </a:r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Templates</a:t>
            </a:r>
            <a:b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Spring MVC Project </a:t>
            </a:r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</a:t>
            </a:r>
            <a:endParaRPr lang="en-US" altLang="ko-KR" sz="1700" b="1" dirty="0">
              <a:solidFill>
                <a:schemeClr val="accent4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700" b="1" dirty="0">
              <a:solidFill>
                <a:schemeClr val="accent4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이후 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Next</a:t>
            </a:r>
            <a:endParaRPr lang="ko-KR" altLang="en-US" sz="1700" b="1" dirty="0">
              <a:solidFill>
                <a:schemeClr val="accent4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7C0BD87-E1BD-4593-968A-3A5B00F30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842" y="1431592"/>
            <a:ext cx="3009518" cy="19974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79A3FC-5C9A-4BAE-96A3-383DA0547CE1}"/>
              </a:ext>
            </a:extLst>
          </p:cNvPr>
          <p:cNvSpPr txBox="1"/>
          <p:nvPr/>
        </p:nvSpPr>
        <p:spPr>
          <a:xfrm>
            <a:off x="7109842" y="664010"/>
            <a:ext cx="41088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최상위 패키지명 지정 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 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레벨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이후 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Finish</a:t>
            </a:r>
            <a:endParaRPr lang="ko-KR" altLang="en-US" sz="1700" b="1" dirty="0">
              <a:solidFill>
                <a:schemeClr val="accent4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09EE7777-6B1F-45DC-BEFC-081A9C7D2BF5}"/>
              </a:ext>
            </a:extLst>
          </p:cNvPr>
          <p:cNvSpPr txBox="1"/>
          <p:nvPr/>
        </p:nvSpPr>
        <p:spPr>
          <a:xfrm>
            <a:off x="7109842" y="3581029"/>
            <a:ext cx="4108817" cy="861774"/>
          </a:xfrm>
          <a:prstGeom prst="rect">
            <a:avLst/>
          </a:prstGeom>
          <a:solidFill>
            <a:srgbClr val="FF0000">
              <a:alpha val="30000"/>
            </a:srgbClr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패키지명</a:t>
            </a:r>
            <a:r>
              <a:rPr lang="en-US" altLang="ko-KR" sz="1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5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com.hanul.</a:t>
            </a:r>
            <a:r>
              <a:rPr lang="en-US" altLang="ko-KR" sz="1500" b="1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spring</a:t>
            </a:r>
            <a:r>
              <a:rPr lang="en-US" altLang="ko-KR" sz="1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endParaRPr lang="en-US" altLang="ko-KR" sz="1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spring</a:t>
            </a:r>
            <a:r>
              <a:rPr lang="en-US" altLang="ko-KR" sz="1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 root </a:t>
            </a:r>
            <a:r>
              <a:rPr lang="ko-KR" altLang="en-US" sz="1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됨</a:t>
            </a:r>
            <a:endParaRPr lang="en-US" altLang="ko-KR" sz="1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en-US" altLang="ko-KR" sz="1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ex) localhost/</a:t>
            </a:r>
            <a:r>
              <a:rPr lang="en-US" altLang="ko-KR" sz="15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spring</a:t>
            </a:r>
            <a:endParaRPr lang="ko-KR" altLang="en-US" sz="15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5" name="_x192296568">
            <a:extLst>
              <a:ext uri="{FF2B5EF4-FFF2-40B4-BE49-F238E27FC236}">
                <a16:creationId xmlns:a16="http://schemas.microsoft.com/office/drawing/2014/main" id="{CD88D093-E775-4FE0-A108-75C52F44F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70" y="5111011"/>
            <a:ext cx="3240000" cy="107132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35F3D91-9885-41FD-8CF9-398C3342120E}"/>
              </a:ext>
            </a:extLst>
          </p:cNvPr>
          <p:cNvSpPr txBox="1"/>
          <p:nvPr/>
        </p:nvSpPr>
        <p:spPr>
          <a:xfrm>
            <a:off x="7109784" y="6193990"/>
            <a:ext cx="4608954" cy="55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②번</a:t>
            </a:r>
            <a:r>
              <a:rPr lang="en-US" altLang="ko-KR" sz="1500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500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위와 같은 메시지가 나올 경우 </a:t>
            </a:r>
            <a:r>
              <a:rPr lang="en-US" altLang="ko-KR" sz="1500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Yes</a:t>
            </a:r>
          </a:p>
          <a:p>
            <a:r>
              <a:rPr lang="en-US" altLang="ko-KR" sz="1500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MVC</a:t>
            </a:r>
            <a:r>
              <a:rPr lang="ko-KR" altLang="en-US" sz="1500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라이브러리를 다운로드 여부 물음</a:t>
            </a:r>
          </a:p>
        </p:txBody>
      </p:sp>
    </p:spTree>
    <p:extLst>
      <p:ext uri="{BB962C8B-B14F-4D97-AF65-F5344CB8AC3E}">
        <p14:creationId xmlns:p14="http://schemas.microsoft.com/office/powerpoint/2010/main" val="30444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0CC642-F434-40F9-9147-3B835539840D}"/>
              </a:ext>
            </a:extLst>
          </p:cNvPr>
          <p:cNvSpPr txBox="1"/>
          <p:nvPr/>
        </p:nvSpPr>
        <p:spPr>
          <a:xfrm>
            <a:off x="7675075" y="1443841"/>
            <a:ext cx="60975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D9730D"/>
                </a:solidFill>
                <a:effectLst/>
              </a:rPr>
              <a:t>○ 화면을 통해 전달된 파라미터를 접근하는 방법</a:t>
            </a:r>
            <a:r>
              <a:rPr lang="ko-KR" altLang="en-US" dirty="0"/>
              <a:t> </a:t>
            </a:r>
            <a:r>
              <a:rPr lang="en-US" altLang="ko-KR" dirty="0"/>
              <a:t>1. </a:t>
            </a:r>
            <a:r>
              <a:rPr lang="en-US" altLang="ko-KR" dirty="0" err="1"/>
              <a:t>HttpServletRequest</a:t>
            </a:r>
            <a:r>
              <a:rPr lang="ko-KR" altLang="en-US" dirty="0"/>
              <a:t>를 사용 </a:t>
            </a:r>
            <a:r>
              <a:rPr lang="en-US" altLang="ko-KR" dirty="0"/>
              <a:t>- </a:t>
            </a:r>
            <a:r>
              <a:rPr lang="en-US" altLang="ko-KR" dirty="0" err="1"/>
              <a:t>getParameter</a:t>
            </a:r>
            <a:r>
              <a:rPr lang="en-US" altLang="ko-KR" dirty="0"/>
              <a:t>()</a:t>
            </a:r>
            <a:r>
              <a:rPr lang="ko-KR" altLang="en-US" dirty="0"/>
              <a:t>를 사용 </a:t>
            </a:r>
            <a:r>
              <a:rPr lang="en-US" altLang="ko-KR" dirty="0"/>
              <a:t>2. @RequestParam</a:t>
            </a:r>
            <a:r>
              <a:rPr lang="ko-KR" altLang="en-US" dirty="0"/>
              <a:t>을 사용</a:t>
            </a:r>
            <a:r>
              <a:rPr lang="ko-KR" altLang="en-US" b="1" dirty="0">
                <a:solidFill>
                  <a:srgbClr val="D9730D"/>
                </a:solidFill>
                <a:effectLst/>
              </a:rPr>
              <a:t> ★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매핑된</a:t>
            </a:r>
            <a:r>
              <a:rPr lang="ko-KR" altLang="en-US" dirty="0"/>
              <a:t> 메서드의 파라미터로 </a:t>
            </a:r>
            <a:r>
              <a:rPr lang="en-US" altLang="ko-KR" dirty="0"/>
              <a:t>@RequestParam </a:t>
            </a:r>
            <a:r>
              <a:rPr lang="ko-KR" altLang="en-US" dirty="0"/>
              <a:t>지정하여 선언 </a:t>
            </a:r>
            <a:r>
              <a:rPr lang="en-US" altLang="ko-KR" dirty="0"/>
              <a:t>3. </a:t>
            </a:r>
            <a:r>
              <a:rPr lang="ko-KR" altLang="en-US" dirty="0"/>
              <a:t>데이터 객체</a:t>
            </a:r>
            <a:r>
              <a:rPr lang="en-US" altLang="ko-KR" dirty="0"/>
              <a:t>(DTO/VO)</a:t>
            </a:r>
            <a:r>
              <a:rPr lang="ko-KR" altLang="en-US" dirty="0"/>
              <a:t>를 사용 </a:t>
            </a:r>
            <a:r>
              <a:rPr lang="en-US" altLang="ko-KR" dirty="0"/>
              <a:t>(</a:t>
            </a:r>
            <a:r>
              <a:rPr lang="ko-KR" altLang="en-US" dirty="0"/>
              <a:t>스프링에선 주로 </a:t>
            </a:r>
            <a:r>
              <a:rPr lang="en-US" altLang="ko-KR" dirty="0"/>
              <a:t>VO </a:t>
            </a:r>
            <a:r>
              <a:rPr lang="ko-KR" altLang="en-US" dirty="0"/>
              <a:t>용어를 사용</a:t>
            </a:r>
            <a:r>
              <a:rPr lang="en-US" altLang="ko-KR" dirty="0"/>
              <a:t>, </a:t>
            </a:r>
            <a:r>
              <a:rPr lang="ko-KR" altLang="en-US" dirty="0"/>
              <a:t>데이터가 영속성을 가질 때에 </a:t>
            </a:r>
            <a:r>
              <a:rPr lang="en-US" altLang="ko-KR" dirty="0"/>
              <a:t>VO)</a:t>
            </a:r>
            <a:r>
              <a:rPr lang="ko-KR" altLang="en-US" b="1" dirty="0">
                <a:solidFill>
                  <a:srgbClr val="D9730D"/>
                </a:solidFill>
                <a:effectLst/>
              </a:rPr>
              <a:t> ★★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매핑된</a:t>
            </a:r>
            <a:r>
              <a:rPr lang="ko-KR" altLang="en-US" dirty="0"/>
              <a:t> 메서드의 파라미터로 데이터 객체 타입으로 지정하여 선언 </a:t>
            </a:r>
            <a:r>
              <a:rPr lang="en-US" altLang="ko-KR" dirty="0"/>
              <a:t>4. @PathVariable </a:t>
            </a:r>
            <a:r>
              <a:rPr lang="ko-KR" altLang="en-US" dirty="0"/>
              <a:t>사용 </a:t>
            </a:r>
            <a:r>
              <a:rPr lang="en-US" altLang="ko-KR" dirty="0"/>
              <a:t>- </a:t>
            </a:r>
            <a:r>
              <a:rPr lang="ko-KR" altLang="en-US" dirty="0"/>
              <a:t>요청 경로에 변수 형태로 데이터를 지정하여 선언 </a:t>
            </a:r>
            <a:r>
              <a:rPr lang="ko-KR" altLang="en-US" b="1" dirty="0">
                <a:solidFill>
                  <a:srgbClr val="D9730D"/>
                </a:solidFill>
                <a:effectLst/>
              </a:rPr>
              <a:t>○ 응답할 화면을 연결하는 형태 </a:t>
            </a:r>
            <a:r>
              <a:rPr lang="en-US" altLang="ko-KR" b="1" dirty="0">
                <a:solidFill>
                  <a:srgbClr val="D9730D"/>
                </a:solidFill>
                <a:effectLst/>
              </a:rPr>
              <a:t>: forward, redirect</a:t>
            </a:r>
            <a:r>
              <a:rPr lang="ko-KR" altLang="en-US" dirty="0"/>
              <a:t> </a:t>
            </a:r>
            <a:r>
              <a:rPr lang="en-US" altLang="ko-KR" dirty="0"/>
              <a:t>1. forward (return "home") - </a:t>
            </a:r>
            <a:r>
              <a:rPr lang="ko-KR" altLang="en-US" dirty="0"/>
              <a:t>요청하는 </a:t>
            </a:r>
            <a:r>
              <a:rPr lang="en-US" altLang="ko-KR" dirty="0" err="1"/>
              <a:t>url</a:t>
            </a:r>
            <a:r>
              <a:rPr lang="ko-KR" altLang="en-US" dirty="0"/>
              <a:t>과 응답하는 페이지가 서로 다르게 지정할 수 있는 형태 </a:t>
            </a:r>
            <a:r>
              <a:rPr lang="en-US" altLang="ko-KR" dirty="0"/>
              <a:t>- </a:t>
            </a:r>
            <a:r>
              <a:rPr lang="ko-KR" altLang="en-US" dirty="0"/>
              <a:t>실제 응답하는 페이지의 </a:t>
            </a:r>
            <a:r>
              <a:rPr lang="en-US" altLang="ko-KR" dirty="0" err="1"/>
              <a:t>url</a:t>
            </a:r>
            <a:r>
              <a:rPr lang="ko-KR" altLang="en-US" dirty="0"/>
              <a:t>이 아닌</a:t>
            </a:r>
            <a:r>
              <a:rPr lang="en-US" altLang="ko-KR" dirty="0"/>
              <a:t>, </a:t>
            </a:r>
            <a:r>
              <a:rPr lang="ko-KR" altLang="en-US" dirty="0"/>
              <a:t>요청하는 </a:t>
            </a:r>
            <a:r>
              <a:rPr lang="en-US" altLang="ko-KR" dirty="0" err="1"/>
              <a:t>url</a:t>
            </a:r>
            <a:r>
              <a:rPr lang="ko-KR" altLang="en-US" dirty="0"/>
              <a:t>이 유지되는 형태 </a:t>
            </a:r>
            <a:r>
              <a:rPr lang="en-US" altLang="ko-KR" dirty="0"/>
              <a:t>2. redirect (return "redirect:/";) - </a:t>
            </a:r>
            <a:r>
              <a:rPr lang="ko-KR" altLang="en-US" dirty="0"/>
              <a:t>요청하는 </a:t>
            </a:r>
            <a:r>
              <a:rPr lang="en-US" altLang="ko-KR" dirty="0" err="1"/>
              <a:t>url</a:t>
            </a:r>
            <a:r>
              <a:rPr lang="ko-KR" altLang="en-US" dirty="0"/>
              <a:t>에 해당하는 페이지가 응답하는 형태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E9A27-6AFB-44C0-86C9-F86FB8FA73C2}"/>
              </a:ext>
            </a:extLst>
          </p:cNvPr>
          <p:cNvSpPr txBox="1"/>
          <p:nvPr/>
        </p:nvSpPr>
        <p:spPr>
          <a:xfrm>
            <a:off x="95061" y="94998"/>
            <a:ext cx="6586396" cy="7894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@PathVariable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데이터 접근</a:t>
            </a:r>
          </a:p>
          <a:p>
            <a:pPr algn="l"/>
            <a:r>
              <a:rPr lang="en-US" altLang="ko-KR" sz="1300" spc="-11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@RequestMapping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"/joinPath/{name}/{gender}/{email}"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algn="l"/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String member(Model 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@PathVariable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String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String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gender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String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email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"method"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"@</a:t>
            </a:r>
            <a:r>
              <a:rPr lang="en-US" altLang="ko-KR" sz="1300" spc="-110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PathVariable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"gender"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gender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"email"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email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algn="l"/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"member/info"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/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member()</a:t>
            </a:r>
          </a:p>
          <a:p>
            <a:pPr algn="l"/>
            <a:endParaRPr lang="ko-KR" altLang="en-US" sz="1300" spc="-11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데이터객체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(VO)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파라미터 접근</a:t>
            </a:r>
          </a:p>
          <a:p>
            <a:pPr algn="l"/>
            <a:r>
              <a:rPr lang="en-US" altLang="ko-KR" sz="1300" spc="-11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@RequestMapping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"/joinDataObject"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요청에 대한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Mapping</a:t>
            </a:r>
          </a:p>
          <a:p>
            <a:pPr algn="l"/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String member(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MemberVO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Model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"member"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객체를 전달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"method"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데이터객체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algn="l"/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"member/info"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/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member()</a:t>
            </a:r>
          </a:p>
          <a:p>
            <a:pPr algn="l"/>
            <a:endParaRPr lang="ko-KR" altLang="en-US" sz="1300" spc="-11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@RequestParam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타입으로 파라미터 접근</a:t>
            </a:r>
          </a:p>
          <a:p>
            <a:pPr algn="l"/>
            <a:r>
              <a:rPr lang="en-US" altLang="ko-KR" sz="1300" spc="-11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@RequestMapping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"/joinParam"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algn="l"/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//public String member(@RequestParam String name, String gender, String email, Model model) {</a:t>
            </a:r>
          </a:p>
          <a:p>
            <a:pPr algn="l"/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String member(String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String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gender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String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email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Model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"method"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300" spc="-110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RequestParam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"gender"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gender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"email"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email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algn="l"/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"member/info"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/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member()</a:t>
            </a:r>
          </a:p>
          <a:p>
            <a:pPr algn="l"/>
            <a:endParaRPr lang="ko-KR" altLang="en-US" sz="1300" spc="-11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en-US" altLang="ko-KR" sz="1300" spc="-110" dirty="0" err="1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HttpServletRequest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타입으로 파라미터 접근</a:t>
            </a:r>
          </a:p>
          <a:p>
            <a:pPr algn="l"/>
            <a:r>
              <a:rPr lang="en-US" altLang="ko-KR" sz="1300" spc="-11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@RequestMapping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"/joinRequest"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algn="l"/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String member(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HttpServletRequest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Model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 algn="l"/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전송된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form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태그의 값을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info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출력할 수 있도록 데이터를 모델에 담는다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"method"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300" spc="-110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HttpServletRequest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.getParameter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));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"gender"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.getParameter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"gender"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));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"email"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.getParameter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"email"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));</a:t>
            </a:r>
          </a:p>
          <a:p>
            <a:pPr algn="l"/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"member/info"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/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member()</a:t>
            </a:r>
            <a:endParaRPr lang="ko-KR" altLang="en-US" sz="1300" spc="-110" dirty="0"/>
          </a:p>
        </p:txBody>
      </p:sp>
    </p:spTree>
    <p:extLst>
      <p:ext uri="{BB962C8B-B14F-4D97-AF65-F5344CB8AC3E}">
        <p14:creationId xmlns:p14="http://schemas.microsoft.com/office/powerpoint/2010/main" val="10341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3F10DE-FE5F-418B-BC80-A1DA4327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63" y="836613"/>
            <a:ext cx="2562225" cy="52578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038B83-A806-46B3-953C-A0D22E453C09}"/>
              </a:ext>
            </a:extLst>
          </p:cNvPr>
          <p:cNvSpPr txBox="1"/>
          <p:nvPr/>
        </p:nvSpPr>
        <p:spPr>
          <a:xfrm>
            <a:off x="3431177" y="2876086"/>
            <a:ext cx="876082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B. webapp/resources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/main/webapp/resources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→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images,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컨트롤러를 거치지 않을 파일들 보관 경로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(※ Spring Controller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거치지 않을 파일들은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webapp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 안에 보관한다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B7316-42A4-421F-9236-03D44FC7149C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Spring Legacy Project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기본 구조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FD5D13-FC2E-4A02-B17E-97C26674F8B0}"/>
              </a:ext>
            </a:extLst>
          </p:cNvPr>
          <p:cNvSpPr txBox="1"/>
          <p:nvPr/>
        </p:nvSpPr>
        <p:spPr>
          <a:xfrm>
            <a:off x="3431177" y="806194"/>
            <a:ext cx="876082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 Java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Resources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2913" lvl="1" indent="-179388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/main/java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→ 작성되는 코드의 경로</a:t>
            </a:r>
          </a:p>
          <a:p>
            <a:pPr marL="442913" lvl="1" indent="-179388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/main/resources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→ 실행할 때 참고하는 기본 경로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설정 파일들을 넣는다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442913" lvl="1" indent="-179388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/test/java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→ 테스트 코드를 넣는 경로</a:t>
            </a:r>
          </a:p>
          <a:p>
            <a:pPr marL="442913" lvl="1" indent="-179388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/test/resources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→ 테스트 관련 설정 파일 보관 경로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FE1F6-74E0-4471-A172-B72017FB8EF9}"/>
              </a:ext>
            </a:extLst>
          </p:cNvPr>
          <p:cNvSpPr txBox="1"/>
          <p:nvPr/>
        </p:nvSpPr>
        <p:spPr>
          <a:xfrm>
            <a:off x="3431177" y="4133208"/>
            <a:ext cx="875100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C. WEB-INF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7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spring/</a:t>
            </a:r>
            <a:r>
              <a:rPr lang="en-US" altLang="ko-KR" sz="17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appServlet</a:t>
            </a:r>
            <a:r>
              <a:rPr lang="en-US" altLang="ko-KR" sz="17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/servlet-context.xml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→ </a:t>
            </a:r>
            <a:r>
              <a:rPr lang="ko-KR" altLang="en-US" sz="17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</a:t>
            </a:r>
            <a:r>
              <a:rPr lang="en-US" altLang="ko-KR" sz="17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7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관련된 스프링 설정 파일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7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spring/root-context.xml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→ </a:t>
            </a:r>
            <a:r>
              <a:rPr lang="ko-KR" altLang="en-US" sz="17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 설정 파일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7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views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→ 템플릿 프로젝트의 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경로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화면에서 보이는 페이지들을 이곳에 보관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ex. home, login 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72CC27-3743-4DE4-A638-D418698102E0}"/>
              </a:ext>
            </a:extLst>
          </p:cNvPr>
          <p:cNvSpPr txBox="1"/>
          <p:nvPr/>
        </p:nvSpPr>
        <p:spPr>
          <a:xfrm>
            <a:off x="3431177" y="5726046"/>
            <a:ext cx="651067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D. pom.xml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라이브러리를 주입하는 곳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Maven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사용하는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0496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FD02D0-2BE9-420E-A577-C8220C3712C5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Web Server(Tomcat)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및 연결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5FBCD9-9DD0-4C46-8EB9-7FACFA6C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97" y="1017953"/>
            <a:ext cx="2667372" cy="1276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F329DF-F807-4EA2-9017-F589FAA4C225}"/>
              </a:ext>
            </a:extLst>
          </p:cNvPr>
          <p:cNvSpPr txBox="1"/>
          <p:nvPr/>
        </p:nvSpPr>
        <p:spPr>
          <a:xfrm>
            <a:off x="236615" y="640926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</a:t>
            </a:r>
            <a:r>
              <a:rPr lang="ko-KR" altLang="en-US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Servers </a:t>
            </a:r>
            <a:r>
              <a:rPr lang="ko-KR" altLang="en-US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탭이 아래와 같이 추가되지 않은 경우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8296379-5DE5-4ACE-BC0F-D4CD7ED72637}"/>
              </a:ext>
            </a:extLst>
          </p:cNvPr>
          <p:cNvSpPr txBox="1"/>
          <p:nvPr/>
        </p:nvSpPr>
        <p:spPr>
          <a:xfrm>
            <a:off x="3570514" y="1127965"/>
            <a:ext cx="231648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Server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탭이 안보일 시 </a:t>
            </a:r>
            <a:endParaRPr lang="en-US" altLang="ko-KR" sz="1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 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 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 view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server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찾아 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open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60530-76E2-438A-87A2-EA0FFA210F6D}"/>
              </a:ext>
            </a:extLst>
          </p:cNvPr>
          <p:cNvSpPr txBox="1"/>
          <p:nvPr/>
        </p:nvSpPr>
        <p:spPr>
          <a:xfrm>
            <a:off x="306282" y="2355957"/>
            <a:ext cx="54168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</a:t>
            </a:r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servers</a:t>
            </a:r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are</a:t>
            </a:r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</a:t>
            </a:r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 server… </a:t>
            </a:r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파란 글씨 클릭</a:t>
            </a:r>
            <a:endParaRPr lang="en-US" altLang="ko-KR" sz="1700" b="1" dirty="0">
              <a:solidFill>
                <a:schemeClr val="accent4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아래와 같이 선택 후 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Next</a:t>
            </a:r>
            <a:endParaRPr lang="ko-KR" altLang="en-US" sz="1700" b="1" dirty="0">
              <a:solidFill>
                <a:schemeClr val="accent4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56B3B64-68F4-4504-BB89-F209E4946080}"/>
              </a:ext>
            </a:extLst>
          </p:cNvPr>
          <p:cNvGrpSpPr/>
          <p:nvPr/>
        </p:nvGrpSpPr>
        <p:grpSpPr>
          <a:xfrm>
            <a:off x="782497" y="2995424"/>
            <a:ext cx="3380400" cy="3862576"/>
            <a:chOff x="781023" y="2771376"/>
            <a:chExt cx="3380400" cy="386257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2679B13-03AC-4178-8F86-02A51F76D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6791"/>
            <a:stretch/>
          </p:blipFill>
          <p:spPr>
            <a:xfrm>
              <a:off x="782497" y="2771376"/>
              <a:ext cx="3378926" cy="205474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A2226CE-B752-494C-88A6-1EBB2FCAC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0729" y="4093949"/>
              <a:ext cx="1099490" cy="712362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301E005-D8EB-442F-A8E3-CFF0C22249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3471"/>
            <a:stretch/>
          </p:blipFill>
          <p:spPr>
            <a:xfrm>
              <a:off x="781023" y="4826117"/>
              <a:ext cx="3380400" cy="1807835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3EE8A0-5C8A-464E-8121-F583347DAF98}"/>
              </a:ext>
            </a:extLst>
          </p:cNvPr>
          <p:cNvSpPr/>
          <p:nvPr/>
        </p:nvSpPr>
        <p:spPr>
          <a:xfrm>
            <a:off x="922203" y="4717671"/>
            <a:ext cx="1465420" cy="1828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DADD753-545D-4453-93FE-2B0A72567736}"/>
              </a:ext>
            </a:extLst>
          </p:cNvPr>
          <p:cNvSpPr txBox="1"/>
          <p:nvPr/>
        </p:nvSpPr>
        <p:spPr>
          <a:xfrm>
            <a:off x="2619881" y="4578278"/>
            <a:ext cx="231648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Tomcat 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버전에</a:t>
            </a:r>
            <a:endParaRPr lang="en-US" altLang="ko-KR" sz="1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맞춰 선택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92D51E5-E40B-4FF4-8729-0DAC57202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184" y="1958962"/>
            <a:ext cx="3240000" cy="37157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099FB49-E4C1-408B-BE22-64A908AC4197}"/>
              </a:ext>
            </a:extLst>
          </p:cNvPr>
          <p:cNvSpPr txBox="1"/>
          <p:nvPr/>
        </p:nvSpPr>
        <p:spPr>
          <a:xfrm>
            <a:off x="6648597" y="927910"/>
            <a:ext cx="410881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선택한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Tomcat </a:t>
            </a:r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설치된 위치 설정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Browse </a:t>
            </a:r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설치된 폴더 → 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OK</a:t>
            </a:r>
            <a:b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 후 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Next </a:t>
            </a:r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Finish</a:t>
            </a:r>
            <a:endParaRPr lang="ko-KR" altLang="en-US" sz="1700" b="1" dirty="0">
              <a:solidFill>
                <a:schemeClr val="accent4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6FE93A-E38F-4B10-BC8C-395E385B407B}"/>
              </a:ext>
            </a:extLst>
          </p:cNvPr>
          <p:cNvSpPr/>
          <p:nvPr/>
        </p:nvSpPr>
        <p:spPr>
          <a:xfrm>
            <a:off x="6940292" y="3083855"/>
            <a:ext cx="2339119" cy="1614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AC0DA4-3672-43EC-B320-321C4230F0E8}"/>
              </a:ext>
            </a:extLst>
          </p:cNvPr>
          <p:cNvSpPr/>
          <p:nvPr/>
        </p:nvSpPr>
        <p:spPr>
          <a:xfrm>
            <a:off x="9302750" y="3083855"/>
            <a:ext cx="898526" cy="1614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73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07DCC-D8FF-41EA-AB3C-82E800D347E4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Web Server(Tomcat)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및 연결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D5DFF-6881-4519-B527-2EABD91DFDCF}"/>
              </a:ext>
            </a:extLst>
          </p:cNvPr>
          <p:cNvSpPr txBox="1"/>
          <p:nvPr/>
        </p:nvSpPr>
        <p:spPr>
          <a:xfrm>
            <a:off x="236615" y="640926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</a:t>
            </a:r>
            <a:r>
              <a:rPr lang="ko-KR" altLang="en-US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Servers </a:t>
            </a:r>
            <a:r>
              <a:rPr lang="ko-KR" altLang="en-US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탭이 아래와 같이 추가된</a:t>
            </a:r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7DDB5E-E9C7-40A9-AC0A-6A6CB1C3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44" y="1127964"/>
            <a:ext cx="2772162" cy="1124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0BB033-57A0-437F-8BD0-A27104ADFF8D}"/>
              </a:ext>
            </a:extLst>
          </p:cNvPr>
          <p:cNvSpPr txBox="1"/>
          <p:nvPr/>
        </p:nvSpPr>
        <p:spPr>
          <a:xfrm>
            <a:off x="306282" y="2355957"/>
            <a:ext cx="45448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서버를 동작할 프로젝트 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 and</a:t>
            </a:r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Remove</a:t>
            </a:r>
            <a:endParaRPr lang="ko-KR" altLang="en-US" sz="1700" b="1" dirty="0">
              <a:solidFill>
                <a:schemeClr val="accent4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233122B-4774-48C8-AE20-9795F80CF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11" y="2914518"/>
            <a:ext cx="3960000" cy="14971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F69937-6399-4E6E-8A2D-3B024A23E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85587"/>
            <a:ext cx="3960000" cy="41813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F4F0C7-2607-4D98-86E7-EAFC09FB24AD}"/>
              </a:ext>
            </a:extLst>
          </p:cNvPr>
          <p:cNvSpPr txBox="1"/>
          <p:nvPr/>
        </p:nvSpPr>
        <p:spPr>
          <a:xfrm>
            <a:off x="5687907" y="1303348"/>
            <a:ext cx="45448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서버를 동작할 프로젝트 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 and</a:t>
            </a:r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Remove</a:t>
            </a:r>
            <a:endParaRPr lang="ko-KR" altLang="en-US" sz="1700" b="1" dirty="0">
              <a:solidFill>
                <a:schemeClr val="accent4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0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07DCC-D8FF-41EA-AB3C-82E800D347E4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Web Server(Tomcat)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및 연결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D5DFF-6881-4519-B527-2EABD91DFDCF}"/>
              </a:ext>
            </a:extLst>
          </p:cNvPr>
          <p:cNvSpPr txBox="1"/>
          <p:nvPr/>
        </p:nvSpPr>
        <p:spPr>
          <a:xfrm>
            <a:off x="236615" y="64092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</a:t>
            </a:r>
            <a:r>
              <a:rPr lang="ko-KR" altLang="en-US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Servers </a:t>
            </a:r>
            <a:r>
              <a:rPr lang="ko-KR" altLang="en-US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 Port </a:t>
            </a:r>
            <a:r>
              <a:rPr lang="ko-KR" altLang="en-US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7DDB5E-E9C7-40A9-AC0A-6A6CB1C3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44" y="1127964"/>
            <a:ext cx="2772162" cy="112410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17217CC-43CD-422B-B402-167CC8BC2E70}"/>
              </a:ext>
            </a:extLst>
          </p:cNvPr>
          <p:cNvSpPr/>
          <p:nvPr/>
        </p:nvSpPr>
        <p:spPr>
          <a:xfrm>
            <a:off x="949325" y="1528536"/>
            <a:ext cx="2736850" cy="20501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B27BB5-6D70-4ECA-9CE5-8F7405202C1C}"/>
              </a:ext>
            </a:extLst>
          </p:cNvPr>
          <p:cNvSpPr txBox="1"/>
          <p:nvPr/>
        </p:nvSpPr>
        <p:spPr>
          <a:xfrm>
            <a:off x="4012008" y="955038"/>
            <a:ext cx="367280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설정된</a:t>
            </a:r>
            <a:r>
              <a:rPr lang="en-US" altLang="ko-KR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Tomcat Server </a:t>
            </a:r>
            <a:r>
              <a:rPr lang="ko-KR" altLang="en-US" sz="1700" b="1" dirty="0">
                <a:solidFill>
                  <a:schemeClr val="accent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더블클릭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D841A1-8E95-47AB-B058-0D785EB49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777" y="1308981"/>
            <a:ext cx="7486973" cy="3960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A8CBDD-3939-43AC-ACE2-A1614A8AF757}"/>
              </a:ext>
            </a:extLst>
          </p:cNvPr>
          <p:cNvSpPr/>
          <p:nvPr/>
        </p:nvSpPr>
        <p:spPr>
          <a:xfrm>
            <a:off x="7512050" y="2578101"/>
            <a:ext cx="3111500" cy="127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3DDD17-B26B-4894-BFE8-FB6D205086BF}"/>
              </a:ext>
            </a:extLst>
          </p:cNvPr>
          <p:cNvSpPr/>
          <p:nvPr/>
        </p:nvSpPr>
        <p:spPr>
          <a:xfrm>
            <a:off x="7512050" y="2705101"/>
            <a:ext cx="3111500" cy="127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57777393-35D4-4D35-96B1-570C34CE39A4}"/>
              </a:ext>
            </a:extLst>
          </p:cNvPr>
          <p:cNvSpPr txBox="1"/>
          <p:nvPr/>
        </p:nvSpPr>
        <p:spPr>
          <a:xfrm>
            <a:off x="759976" y="2898046"/>
            <a:ext cx="3246327" cy="276999"/>
          </a:xfrm>
          <a:prstGeom prst="rect">
            <a:avLst/>
          </a:prstGeom>
          <a:solidFill>
            <a:srgbClr val="FF0000">
              <a:alpha val="30000"/>
            </a:srgbClr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Tomcat admin 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Port 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번호 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8005</a:t>
            </a:r>
            <a:endParaRPr lang="ko-KR" altLang="en-US" sz="1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D7004F-4C91-4F6F-8DC0-F5AF31E5081D}"/>
              </a:ext>
            </a:extLst>
          </p:cNvPr>
          <p:cNvCxnSpPr>
            <a:stCxn id="15" idx="1"/>
            <a:endCxn id="17" idx="3"/>
          </p:cNvCxnSpPr>
          <p:nvPr/>
        </p:nvCxnSpPr>
        <p:spPr>
          <a:xfrm flipH="1">
            <a:off x="4006303" y="2641601"/>
            <a:ext cx="3505747" cy="394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0">
            <a:extLst>
              <a:ext uri="{FF2B5EF4-FFF2-40B4-BE49-F238E27FC236}">
                <a16:creationId xmlns:a16="http://schemas.microsoft.com/office/drawing/2014/main" id="{52FE4FD9-7628-42F8-9698-3B5B412EA97C}"/>
              </a:ext>
            </a:extLst>
          </p:cNvPr>
          <p:cNvSpPr txBox="1"/>
          <p:nvPr/>
        </p:nvSpPr>
        <p:spPr>
          <a:xfrm>
            <a:off x="759976" y="3729939"/>
            <a:ext cx="3246327" cy="1754326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HTTP/1.1 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Port 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번호 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80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 80</a:t>
            </a:r>
            <a:r>
              <a:rPr lang="ko-KR" altLang="en-US" sz="12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포트 사용시 </a:t>
            </a:r>
            <a:r>
              <a:rPr lang="en-US" altLang="ko-KR" sz="12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 </a:t>
            </a:r>
            <a:r>
              <a:rPr lang="ko-KR" altLang="en-US" sz="12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</a:t>
            </a:r>
            <a:endParaRPr lang="en-US" altLang="ko-KR" sz="12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port </a:t>
            </a:r>
            <a:r>
              <a:rPr lang="ko-KR" altLang="en-US" sz="12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번호 생략 가능</a:t>
            </a:r>
            <a:endParaRPr lang="en-US" altLang="ko-KR" sz="12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ex) localhost:80/</a:t>
            </a:r>
            <a:r>
              <a:rPr lang="en-US" altLang="ko-KR" sz="12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iot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○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localhost/</a:t>
            </a:r>
            <a:r>
              <a:rPr lang="en-US" altLang="ko-KR" sz="12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iot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○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만약 </a:t>
            </a:r>
            <a:r>
              <a:rPr lang="en-US" altLang="ko-KR" sz="12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port</a:t>
            </a:r>
            <a:r>
              <a:rPr lang="ko-KR" altLang="en-US" sz="12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번호</a:t>
            </a:r>
            <a:r>
              <a:rPr lang="en-US" altLang="ko-KR" sz="12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(8080) </a:t>
            </a:r>
            <a:r>
              <a:rPr lang="ko-KR" altLang="en-US" sz="12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 시 </a:t>
            </a:r>
            <a:endParaRPr lang="en-US" altLang="ko-KR" sz="12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포트번호 기재해야 함</a:t>
            </a:r>
            <a:r>
              <a:rPr lang="en-US" altLang="ko-KR" sz="12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ex) localhost:8080/</a:t>
            </a:r>
            <a:r>
              <a:rPr lang="en-US" altLang="ko-KR" sz="12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iot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○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localhost/</a:t>
            </a:r>
            <a:r>
              <a:rPr lang="en-US" altLang="ko-KR" sz="12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iot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(×)</a:t>
            </a:r>
            <a:endParaRPr lang="ko-KR" altLang="en-US" sz="1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998C28C-9212-4C65-BB95-062E35193364}"/>
              </a:ext>
            </a:extLst>
          </p:cNvPr>
          <p:cNvCxnSpPr>
            <a:cxnSpLocks/>
            <a:stCxn id="16" idx="1"/>
            <a:endCxn id="19" idx="3"/>
          </p:cNvCxnSpPr>
          <p:nvPr/>
        </p:nvCxnSpPr>
        <p:spPr>
          <a:xfrm flipH="1">
            <a:off x="4006303" y="2768601"/>
            <a:ext cx="3505747" cy="18385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DDB67D-29DD-4A7F-AD9D-488829A37241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Spring Legacy Project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(server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선행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B4C82-BEFB-49A0-9E4A-A307F1F7574A}"/>
              </a:ext>
            </a:extLst>
          </p:cNvPr>
          <p:cNvSpPr txBox="1"/>
          <p:nvPr/>
        </p:nvSpPr>
        <p:spPr>
          <a:xfrm>
            <a:off x="765678" y="641831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localhost:9090/test/ </a:t>
            </a:r>
            <a:r>
              <a:rPr lang="ko-KR" altLang="en-US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386F52-BC79-4AA7-B74A-6B05689D1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103" b="93039"/>
          <a:stretch/>
        </p:blipFill>
        <p:spPr>
          <a:xfrm>
            <a:off x="4241717" y="1098343"/>
            <a:ext cx="4294266" cy="491286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7849CA34-8B4D-4CAA-A296-0E0DB935A3F2}"/>
              </a:ext>
            </a:extLst>
          </p:cNvPr>
          <p:cNvSpPr txBox="1"/>
          <p:nvPr/>
        </p:nvSpPr>
        <p:spPr>
          <a:xfrm>
            <a:off x="765681" y="1127964"/>
            <a:ext cx="3246327" cy="461665"/>
          </a:xfrm>
          <a:prstGeom prst="rect">
            <a:avLst/>
          </a:prstGeom>
          <a:solidFill>
            <a:srgbClr val="FF0000">
              <a:alpha val="30000"/>
            </a:srgbClr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클라이언트에 의해 호스트명 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 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b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‘/’ 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경로를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 받음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8255BC14-C3A6-4B17-AE43-D086A16195FB}"/>
              </a:ext>
            </a:extLst>
          </p:cNvPr>
          <p:cNvSpPr/>
          <p:nvPr/>
        </p:nvSpPr>
        <p:spPr>
          <a:xfrm>
            <a:off x="2124311" y="1728039"/>
            <a:ext cx="304800" cy="360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A7A3CEDB-961A-4241-A6C2-2D4F5EE726DF}"/>
              </a:ext>
            </a:extLst>
          </p:cNvPr>
          <p:cNvSpPr txBox="1"/>
          <p:nvPr/>
        </p:nvSpPr>
        <p:spPr>
          <a:xfrm>
            <a:off x="765680" y="2226449"/>
            <a:ext cx="3246327" cy="276999"/>
          </a:xfrm>
          <a:prstGeom prst="rect">
            <a:avLst/>
          </a:prstGeom>
          <a:solidFill>
            <a:srgbClr val="FF0000">
              <a:alpha val="30000"/>
            </a:srgbClr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웹서버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(web.xml)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서버와 연결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F0DDD88-739C-4F38-BA5D-B237A71D49A5}"/>
              </a:ext>
            </a:extLst>
          </p:cNvPr>
          <p:cNvSpPr/>
          <p:nvPr/>
        </p:nvSpPr>
        <p:spPr>
          <a:xfrm>
            <a:off x="2124311" y="2595042"/>
            <a:ext cx="304800" cy="360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B32D6E35-D5B0-4708-BE43-1E7E5BA52F29}"/>
              </a:ext>
            </a:extLst>
          </p:cNvPr>
          <p:cNvSpPr txBox="1"/>
          <p:nvPr/>
        </p:nvSpPr>
        <p:spPr>
          <a:xfrm>
            <a:off x="765680" y="3046636"/>
            <a:ext cx="3246327" cy="646331"/>
          </a:xfrm>
          <a:prstGeom prst="rect">
            <a:avLst/>
          </a:prstGeom>
          <a:solidFill>
            <a:schemeClr val="accent3">
              <a:alpha val="3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Controller 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 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‘/’ 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</a:t>
            </a:r>
            <a:endParaRPr lang="en-US" altLang="ko-KR" sz="1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12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매핑된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메소드 동작</a:t>
            </a:r>
            <a:endParaRPr lang="en-US" altLang="ko-KR" sz="1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여기선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HomeController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F33ABCD2-B4FA-4FC5-B633-9668F3CE29B9}"/>
              </a:ext>
            </a:extLst>
          </p:cNvPr>
          <p:cNvSpPr/>
          <p:nvPr/>
        </p:nvSpPr>
        <p:spPr>
          <a:xfrm>
            <a:off x="2124311" y="3784561"/>
            <a:ext cx="304800" cy="360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F4764BAF-1969-4318-9F5E-BF376E6DBE7C}"/>
              </a:ext>
            </a:extLst>
          </p:cNvPr>
          <p:cNvSpPr txBox="1"/>
          <p:nvPr/>
        </p:nvSpPr>
        <p:spPr>
          <a:xfrm>
            <a:off x="765679" y="4236155"/>
            <a:ext cx="3246327" cy="646331"/>
          </a:xfrm>
          <a:prstGeom prst="rect">
            <a:avLst/>
          </a:prstGeom>
          <a:solidFill>
            <a:schemeClr val="accent3">
              <a:alpha val="3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로직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(Service, DAO)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수행 </a:t>
            </a:r>
            <a:endParaRPr lang="en-US" altLang="ko-KR" sz="1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 algn="ctr"/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보여줄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전송 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(Model)</a:t>
            </a:r>
            <a:endParaRPr lang="ko-KR" altLang="en-US" sz="1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A83CC678-62A9-4470-894E-E72203769919}"/>
              </a:ext>
            </a:extLst>
          </p:cNvPr>
          <p:cNvSpPr/>
          <p:nvPr/>
        </p:nvSpPr>
        <p:spPr>
          <a:xfrm>
            <a:off x="2084042" y="4995291"/>
            <a:ext cx="304800" cy="360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6F6E6945-F2B3-4D48-9CE7-E6C1D567F17E}"/>
              </a:ext>
            </a:extLst>
          </p:cNvPr>
          <p:cNvSpPr txBox="1"/>
          <p:nvPr/>
        </p:nvSpPr>
        <p:spPr>
          <a:xfrm>
            <a:off x="765678" y="5404326"/>
            <a:ext cx="3246327" cy="276999"/>
          </a:xfrm>
          <a:prstGeom prst="rect">
            <a:avLst/>
          </a:prstGeom>
          <a:solidFill>
            <a:srgbClr val="FF0000">
              <a:alpha val="30000"/>
            </a:srgbClr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웹서버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(web.xml)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클라이언트와 연결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109CACAC-5C9E-4708-9DCE-F47771DBF125}"/>
              </a:ext>
            </a:extLst>
          </p:cNvPr>
          <p:cNvSpPr/>
          <p:nvPr/>
        </p:nvSpPr>
        <p:spPr>
          <a:xfrm>
            <a:off x="2084041" y="5790161"/>
            <a:ext cx="304800" cy="360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B73D06B7-6249-44AF-9DF5-1473AEEA257F}"/>
              </a:ext>
            </a:extLst>
          </p:cNvPr>
          <p:cNvSpPr txBox="1"/>
          <p:nvPr/>
        </p:nvSpPr>
        <p:spPr>
          <a:xfrm>
            <a:off x="765678" y="6258997"/>
            <a:ext cx="3246327" cy="461665"/>
          </a:xfrm>
          <a:prstGeom prst="rect">
            <a:avLst/>
          </a:prstGeom>
          <a:solidFill>
            <a:srgbClr val="FF0000">
              <a:alpha val="30000"/>
            </a:srgbClr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서버에서 처리된 결과</a:t>
            </a:r>
            <a:endParaRPr lang="en-US" altLang="ko-KR" sz="1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표시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E9A078B-6D96-4E3F-A816-D02DD3BBA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103" b="71916"/>
          <a:stretch/>
        </p:blipFill>
        <p:spPr>
          <a:xfrm>
            <a:off x="4241717" y="4738686"/>
            <a:ext cx="4320000" cy="199385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40B8E15-AB55-46EE-953A-6E2274093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717" y="1845073"/>
            <a:ext cx="4320000" cy="2638168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E3307-7371-4089-A231-9C8773A23E84}"/>
              </a:ext>
            </a:extLst>
          </p:cNvPr>
          <p:cNvSpPr/>
          <p:nvPr/>
        </p:nvSpPr>
        <p:spPr>
          <a:xfrm>
            <a:off x="5588000" y="5734051"/>
            <a:ext cx="1733550" cy="180974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8D5F7968-6E47-47A1-A9C5-C9BDC37743AA}"/>
              </a:ext>
            </a:extLst>
          </p:cNvPr>
          <p:cNvSpPr txBox="1"/>
          <p:nvPr/>
        </p:nvSpPr>
        <p:spPr>
          <a:xfrm>
            <a:off x="8094888" y="5409039"/>
            <a:ext cx="2963637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?? </a:t>
            </a:r>
            <a:r>
              <a:rPr lang="ko-KR" altLang="en-US" sz="1500" b="1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한글</a:t>
            </a:r>
            <a:r>
              <a:rPr lang="en-US" altLang="ko-KR" sz="1500" b="1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500" b="1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깨짐 현상</a:t>
            </a:r>
            <a:r>
              <a:rPr lang="en-US" altLang="ko-KR" sz="1500" b="1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500" b="1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endParaRPr lang="en-US" altLang="ko-KR" sz="1500" b="1" dirty="0">
              <a:solidFill>
                <a:srgbClr val="0070C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클라이언트와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서버를 연결하는 </a:t>
            </a:r>
            <a:endParaRPr lang="en-US" altLang="ko-KR" sz="1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웹서버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(web.xml)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Filter 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설정하여 한글이 깨지는 현상을 해결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9B8C901-FC9E-4BD7-91C0-5A1B25E4C354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7321550" y="5824538"/>
            <a:ext cx="773338" cy="138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79F255-A367-4D2E-BD49-3E6AF588B57D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Spring Legacy Project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(server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선행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1B4D66-9AD7-4EA4-A9E0-9A6EDD26C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103" b="71916"/>
          <a:stretch/>
        </p:blipFill>
        <p:spPr>
          <a:xfrm>
            <a:off x="822242" y="1062036"/>
            <a:ext cx="4320000" cy="19938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4549C4-48DA-4E60-B9A3-9204E2C633D2}"/>
              </a:ext>
            </a:extLst>
          </p:cNvPr>
          <p:cNvSpPr/>
          <p:nvPr/>
        </p:nvSpPr>
        <p:spPr>
          <a:xfrm>
            <a:off x="2168525" y="2057401"/>
            <a:ext cx="1733550" cy="180974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9DCE3-2BAB-43D8-88C7-3FEB525012FE}"/>
              </a:ext>
            </a:extLst>
          </p:cNvPr>
          <p:cNvSpPr txBox="1"/>
          <p:nvPr/>
        </p:nvSpPr>
        <p:spPr>
          <a:xfrm>
            <a:off x="765678" y="641831"/>
            <a:ext cx="3903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한글 깨짐 현상 처리 </a:t>
            </a:r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(web.xml)</a:t>
            </a:r>
            <a:endParaRPr lang="ko-KR" altLang="en-US" sz="20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01273-83FF-4ADD-BEE5-7A3CC74A29D5}"/>
              </a:ext>
            </a:extLst>
          </p:cNvPr>
          <p:cNvSpPr txBox="1"/>
          <p:nvPr/>
        </p:nvSpPr>
        <p:spPr>
          <a:xfrm>
            <a:off x="5248358" y="1721411"/>
            <a:ext cx="675314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</a:t>
            </a:r>
            <a:r>
              <a:rPr lang="ko-KR" altLang="en-US" sz="12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한글 깨짐 처리 </a:t>
            </a:r>
            <a:r>
              <a:rPr lang="en-US" altLang="ko-KR" sz="12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filter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filter-name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encodingFilter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filter-name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2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&lt;!– </a:t>
            </a:r>
            <a:r>
              <a:rPr lang="ko-KR" altLang="en-US" sz="12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작성할 때 </a:t>
            </a:r>
            <a:r>
              <a:rPr lang="en-US" altLang="ko-KR" sz="12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.java </a:t>
            </a:r>
            <a:r>
              <a:rPr lang="ko-KR" altLang="en-US" sz="12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파일같이 자동 완성되는 곳에서 작성한 뒤 </a:t>
            </a:r>
            <a:r>
              <a:rPr lang="ko-KR" altLang="en-US" sz="1200" dirty="0" err="1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잘라내기하여</a:t>
            </a:r>
            <a:endParaRPr lang="ko-KR" altLang="en-US" sz="1200" dirty="0">
              <a:solidFill>
                <a:srgbClr val="3F5FB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ko-KR" altLang="en-US" sz="12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아래 </a:t>
            </a:r>
            <a:r>
              <a:rPr lang="en-US" altLang="ko-KR" sz="1200" dirty="0" err="1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org.springframework.web.filter.CharacterEncodingFilter</a:t>
            </a:r>
            <a:r>
              <a:rPr lang="en-US" altLang="ko-KR" sz="12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2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붙여넣기</a:t>
            </a:r>
            <a:r>
              <a:rPr lang="en-US" altLang="ko-KR" sz="12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--&gt;</a:t>
            </a: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filter-class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org.springframework.web.filter.CharacterEncodingFilter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filter-class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2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</a:t>
            </a:r>
            <a:r>
              <a:rPr lang="ko-KR" altLang="en-US" sz="12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 됐을 때의 파라미터를 지정 </a:t>
            </a:r>
            <a:r>
              <a:rPr lang="en-US" altLang="ko-KR" sz="12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init</a:t>
            </a:r>
            <a:r>
              <a:rPr lang="en-US" altLang="ko-KR" sz="1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-param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1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param-name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encoding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param-name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1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param-value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1200" u="sng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utf-8</a:t>
            </a:r>
            <a:r>
              <a:rPr lang="en-US" altLang="ko-KR" sz="1200" u="sng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200" u="sng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param-value</a:t>
            </a:r>
            <a:r>
              <a:rPr lang="en-US" altLang="ko-KR" sz="1200" u="sng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   </a:t>
            </a:r>
            <a:r>
              <a:rPr lang="en-US" altLang="ko-KR" sz="1200" u="sng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'utf-8' </a:t>
            </a:r>
            <a:r>
              <a:rPr lang="ko-KR" altLang="en-US" sz="1200" u="sng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대소문자 관계 없음 </a:t>
            </a:r>
            <a:r>
              <a:rPr lang="en-US" altLang="ko-KR" sz="1200" u="sng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init</a:t>
            </a:r>
            <a:r>
              <a:rPr lang="en-US" altLang="ko-KR" sz="1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-param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init</a:t>
            </a:r>
            <a:r>
              <a:rPr lang="en-US" altLang="ko-KR" sz="1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-param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1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param-name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forceEncoding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param-name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1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param-value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param-value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init</a:t>
            </a:r>
            <a:r>
              <a:rPr lang="en-US" altLang="ko-KR" sz="1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-param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filter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filter-mapping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1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filter-name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encodingFilter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filter-name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1200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en-US" altLang="ko-KR" sz="1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-pattern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en-US" altLang="ko-KR" sz="1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-pattern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 </a:t>
            </a:r>
            <a:r>
              <a:rPr lang="ko-KR" altLang="en-US" sz="12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</a:t>
            </a:r>
            <a:r>
              <a:rPr lang="ko-KR" altLang="en-US" sz="12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요청에 대해서 이 필터를 거치게 함 </a:t>
            </a:r>
            <a:r>
              <a:rPr lang="en-US" altLang="ko-KR" sz="12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filter-mapping</a:t>
            </a:r>
            <a:r>
              <a:rPr lang="en-US" altLang="ko-KR" sz="1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2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</a:t>
            </a:r>
            <a:r>
              <a:rPr lang="ko-KR" altLang="en-US" sz="12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한글 설정 </a:t>
            </a:r>
            <a:r>
              <a:rPr lang="en-US" altLang="ko-KR" sz="12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End --&gt;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D9F7C0-2998-4C17-A85A-DBF131B38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85" r="85000" b="20477"/>
          <a:stretch/>
        </p:blipFill>
        <p:spPr>
          <a:xfrm>
            <a:off x="3580142" y="3429000"/>
            <a:ext cx="1371600" cy="2981326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21176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4711EB-E25F-4D6F-9416-28EE7EBB7943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관련된 설정 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servlet-context.xml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59FD5-708C-455C-B4E4-4A4860D64A04}"/>
              </a:ext>
            </a:extLst>
          </p:cNvPr>
          <p:cNvSpPr txBox="1"/>
          <p:nvPr/>
        </p:nvSpPr>
        <p:spPr>
          <a:xfrm>
            <a:off x="134540" y="806200"/>
            <a:ext cx="11922919" cy="58939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&lt;?xml version="1.0" encoding="UTF-8"?&gt;</a:t>
            </a:r>
            <a:endParaRPr lang="en-US" altLang="ko-KR" sz="13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beans:beans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="http://www.springframework.org/schema/mvc"</a:t>
            </a:r>
            <a:endParaRPr lang="en-US" altLang="ko-KR" sz="13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xmlns:xsi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="http://www.w3.org/2001/XMLSchema-instance"</a:t>
            </a:r>
            <a:endParaRPr lang="en-US" altLang="ko-KR" sz="13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xmlns:beans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="http://www.springframework.org/schema/beans"</a:t>
            </a:r>
            <a:endParaRPr lang="en-US" altLang="ko-KR" sz="13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xmlns:context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="http://www.springframework.org/schema/context"</a:t>
            </a:r>
            <a:endParaRPr lang="en-US" altLang="ko-KR" sz="13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xsi:schemaLocation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="http://www.springframework.org/schema/mvc https://www.springframework.org/schema/mvc/spring-mvc.xsd</a:t>
            </a:r>
            <a:endParaRPr lang="en-US" altLang="ko-KR" sz="13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http://www.springframework.org/schema/beans https://www.springframework.org/schema/beans/spring-beans.xsd</a:t>
            </a:r>
            <a:endParaRPr lang="en-US" altLang="ko-KR" sz="13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http://www.springframework.org/schema/context https://www.springframework.org/schema/context/spring-context.xsd"&gt;</a:t>
            </a:r>
            <a:endParaRPr lang="en-US" altLang="ko-KR" sz="13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</a:t>
            </a:r>
            <a:r>
              <a:rPr lang="en-US" altLang="ko-KR" sz="1300" b="1" kern="0" spc="0" dirty="0" err="1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DispatcherServlet</a:t>
            </a:r>
            <a:r>
              <a:rPr lang="en-US" altLang="ko-KR" sz="13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Context: defines this servlet's request-processing infrastructure --&gt;</a:t>
            </a:r>
            <a:endParaRPr lang="en-US" altLang="ko-KR" sz="13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Enables the Spring MVC @Controller programming model --&gt;</a:t>
            </a:r>
            <a:endParaRPr lang="en-US" altLang="ko-KR" sz="13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&lt;annotation-driven /&gt;</a:t>
            </a:r>
            <a:endParaRPr lang="en-US" altLang="ko-KR" sz="13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Handles HTTP GET requests for /resources/** by efficiently serving up static resources in the ${</a:t>
            </a:r>
            <a:r>
              <a:rPr lang="en-US" altLang="ko-KR" sz="1300" b="1" kern="0" spc="0" dirty="0" err="1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webappRoot</a:t>
            </a:r>
            <a:r>
              <a:rPr lang="en-US" altLang="ko-KR" sz="13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}/resources directory --&gt;</a:t>
            </a:r>
            <a:endParaRPr lang="en-US" altLang="ko-KR" sz="13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&lt;resources mapping="/resources/**" location="/resources/" /&gt;</a:t>
            </a:r>
            <a:endParaRPr lang="en-US" altLang="ko-KR" sz="13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3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resources</a:t>
            </a:r>
            <a:r>
              <a:rPr lang="ko-KR" altLang="en-US" sz="13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따로 지정하지 않아도 바로 </a:t>
            </a:r>
            <a:r>
              <a:rPr lang="en-US" altLang="ko-KR" sz="1300" b="1" kern="0" spc="0" dirty="0" err="1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</a:t>
            </a:r>
            <a:r>
              <a:rPr lang="ko-KR" altLang="en-US" sz="13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폴더로 연결되게끔 지정 </a:t>
            </a:r>
            <a:r>
              <a:rPr lang="en-US" altLang="ko-KR" sz="13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  <a:endParaRPr lang="ko-KR" altLang="en-US" sz="13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3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</a:t>
            </a:r>
            <a:r>
              <a:rPr lang="ko-KR" altLang="en-US" sz="13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경로지정만 해도 </a:t>
            </a:r>
            <a:r>
              <a:rPr lang="en-US" altLang="ko-KR" sz="1300" b="1" kern="0" spc="0" dirty="0" err="1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</a:t>
            </a:r>
            <a:r>
              <a:rPr lang="ko-KR" altLang="en-US" sz="13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폴더의 하위 폴더와 파일 모두 적용되게 ** 을 지정 </a:t>
            </a:r>
            <a:r>
              <a:rPr lang="en-US" altLang="ko-KR" sz="13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  <a:endParaRPr lang="ko-KR" altLang="en-US" sz="13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&lt;resources location="/resources/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/" mapping="/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/**" /&gt;</a:t>
            </a:r>
            <a:endParaRPr lang="en-US" altLang="ko-KR" sz="13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3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images </a:t>
            </a:r>
            <a:r>
              <a:rPr lang="ko-KR" altLang="en-US" sz="13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 맵핑 </a:t>
            </a:r>
            <a:r>
              <a:rPr lang="en-US" altLang="ko-KR" sz="13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  <a:endParaRPr lang="ko-KR" altLang="en-US" sz="13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&lt;resources location="/resources/images/" mapping="/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imgs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/**" /&gt;</a:t>
            </a:r>
            <a:endParaRPr lang="en-US" altLang="ko-KR" sz="13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3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Resolves views selected for rendering by @Controllers to .</a:t>
            </a:r>
            <a:r>
              <a:rPr lang="en-US" altLang="ko-KR" sz="1300" b="1" kern="0" spc="0" dirty="0" err="1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</a:t>
            </a:r>
            <a:r>
              <a:rPr lang="en-US" altLang="ko-KR" sz="13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resources in the /WEB-INF/views directory --&gt;</a:t>
            </a:r>
            <a:endParaRPr lang="en-US" altLang="ko-KR" sz="13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beans:bean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class="org.springframework.web.servlet.view.InternalResourceViewResolver"&gt;</a:t>
            </a:r>
            <a:endParaRPr lang="en-US" altLang="ko-KR" sz="13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      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beans:property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name="prefix" value="/WEB-INF/views/" /&gt;</a:t>
            </a:r>
            <a:endParaRPr lang="en-US" altLang="ko-KR" sz="13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      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beans:property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name="suffix" value=".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/&gt;</a:t>
            </a:r>
            <a:endParaRPr lang="en-US" altLang="ko-KR" sz="13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beans:bean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en-US" altLang="ko-KR" sz="13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context:component-scan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base-package="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com.hanul.iot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/&gt;</a:t>
            </a:r>
            <a:endParaRPr lang="en-US" altLang="ko-KR" sz="13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beans:beans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en-US" altLang="ko-KR" sz="13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4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D3"/>
      </a:accent1>
      <a:accent2>
        <a:srgbClr val="9A17D5"/>
      </a:accent2>
      <a:accent3>
        <a:srgbClr val="5C29E7"/>
      </a:accent3>
      <a:accent4>
        <a:srgbClr val="223CD7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Custom 56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8998</TotalTime>
  <Words>2127</Words>
  <Application>Microsoft Office PowerPoint</Application>
  <PresentationFormat>와이드스크린</PresentationFormat>
  <Paragraphs>353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AvenirNext LT Pro Medium</vt:lpstr>
      <vt:lpstr>Malgun Gothic Semilight</vt:lpstr>
      <vt:lpstr>나눔고딕코딩</vt:lpstr>
      <vt:lpstr>Malgun Gothic</vt:lpstr>
      <vt:lpstr>함초롬바탕</vt:lpstr>
      <vt:lpstr>Arial</vt:lpstr>
      <vt:lpstr>BlockprintVTI</vt:lpstr>
      <vt:lpstr>Spring TongTong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동일 장</dc:creator>
  <cp:lastModifiedBy>teacher</cp:lastModifiedBy>
  <cp:revision>25</cp:revision>
  <dcterms:created xsi:type="dcterms:W3CDTF">2021-10-05T03:37:47Z</dcterms:created>
  <dcterms:modified xsi:type="dcterms:W3CDTF">2022-04-07T12:34:54Z</dcterms:modified>
</cp:coreProperties>
</file>