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9"/>
  </p:notesMasterIdLst>
  <p:sldIdLst>
    <p:sldId id="256" r:id="rId2"/>
    <p:sldId id="270" r:id="rId3"/>
    <p:sldId id="279" r:id="rId4"/>
    <p:sldId id="257" r:id="rId5"/>
    <p:sldId id="272" r:id="rId6"/>
    <p:sldId id="271" r:id="rId7"/>
    <p:sldId id="274" r:id="rId8"/>
    <p:sldId id="275" r:id="rId9"/>
    <p:sldId id="273" r:id="rId10"/>
    <p:sldId id="277" r:id="rId11"/>
    <p:sldId id="278" r:id="rId12"/>
    <p:sldId id="280" r:id="rId13"/>
    <p:sldId id="283" r:id="rId14"/>
    <p:sldId id="281" r:id="rId15"/>
    <p:sldId id="282" r:id="rId16"/>
    <p:sldId id="284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E2C5FF"/>
    <a:srgbClr val="CC99FF"/>
    <a:srgbClr val="70AD47"/>
    <a:srgbClr val="F2F1F1"/>
    <a:srgbClr val="0C0C0C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66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1F6BA-EC6F-43AA-8673-AC3BB2AC4BB6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C9656-6B44-4AE0-AD43-C170C6F3E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4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\workspace\.metadata\.plugins\</a:t>
            </a:r>
            <a:r>
              <a:rPr lang="en-US" altLang="ko-KR" dirty="0" err="1"/>
              <a:t>org.eclipse.wst.server.core</a:t>
            </a:r>
            <a:r>
              <a:rPr lang="en-US" altLang="ko-KR" dirty="0"/>
              <a:t>\tmp0\work\Catalina\localhost\</a:t>
            </a:r>
            <a:r>
              <a:rPr lang="en-US" altLang="ko-KR" dirty="0" err="1"/>
              <a:t>fp</a:t>
            </a:r>
            <a:r>
              <a:rPr lang="en-US" altLang="ko-KR" dirty="0"/>
              <a:t>\org\</a:t>
            </a:r>
            <a:r>
              <a:rPr lang="en-US" altLang="ko-KR" dirty="0" err="1"/>
              <a:t>apache</a:t>
            </a:r>
            <a:r>
              <a:rPr lang="en-US" altLang="ko-KR" dirty="0"/>
              <a:t>\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C9656-6B44-4AE0-AD43-C170C6F3EB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서블릿에서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응답을 만들어 내기 위해선 </a:t>
            </a:r>
            <a:r>
              <a:rPr lang="en-US" altLang="ko-KR" dirty="0"/>
              <a:t>HTML </a:t>
            </a:r>
            <a:r>
              <a:rPr lang="ko-KR" altLang="en-US" dirty="0"/>
              <a:t>태그를 </a:t>
            </a:r>
            <a:r>
              <a:rPr lang="en-US" altLang="ko-KR" dirty="0" err="1"/>
              <a:t>PrintWriter</a:t>
            </a:r>
            <a:r>
              <a:rPr lang="en-US" altLang="ko-KR" dirty="0"/>
              <a:t> </a:t>
            </a:r>
            <a:r>
              <a:rPr lang="ko-KR" altLang="en-US" dirty="0"/>
              <a:t>등의 클래스를 사용해 출력 객체를 생성한 후 일일이 출력해주어야 하는데 코드가 길어지고 유지</a:t>
            </a:r>
            <a:r>
              <a:rPr lang="en-US" altLang="ko-KR" dirty="0"/>
              <a:t>/</a:t>
            </a:r>
            <a:r>
              <a:rPr lang="ko-KR" altLang="en-US" dirty="0"/>
              <a:t>보수의 어려움을 </a:t>
            </a:r>
            <a:r>
              <a:rPr lang="ko-KR" altLang="en-US" dirty="0" err="1"/>
              <a:t>스크립틀릿을</a:t>
            </a:r>
            <a:r>
              <a:rPr lang="ko-KR" altLang="en-US" dirty="0"/>
              <a:t> 사용하여 극복</a:t>
            </a:r>
            <a:r>
              <a:rPr lang="en-US" altLang="ko-KR" dirty="0"/>
              <a:t>… HTML </a:t>
            </a:r>
            <a:r>
              <a:rPr lang="ko-KR" altLang="en-US" dirty="0"/>
              <a:t>코드는 그대로 사용하고 자바 코드로 이뤄진 비즈니스 로직 부분은 </a:t>
            </a:r>
            <a:r>
              <a:rPr lang="en-US" altLang="ko-KR" dirty="0"/>
              <a:t>&lt;% .. %&gt; </a:t>
            </a:r>
            <a:r>
              <a:rPr lang="ko-KR" altLang="en-US" dirty="0"/>
              <a:t>의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태그를 사용하여 구분함으로써 </a:t>
            </a:r>
            <a:r>
              <a:rPr lang="en-US" altLang="ko-KR" dirty="0"/>
              <a:t>out </a:t>
            </a:r>
            <a:r>
              <a:rPr lang="ko-KR" altLang="en-US" dirty="0"/>
              <a:t>객체를 사용하지 않고도 </a:t>
            </a:r>
            <a:r>
              <a:rPr lang="en-US" altLang="ko-KR" dirty="0"/>
              <a:t>HTML </a:t>
            </a:r>
            <a:r>
              <a:rPr lang="ko-KR" altLang="en-US" dirty="0"/>
              <a:t>응답 코드를 만들어 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C9656-6B44-4AE0-AD43-C170C6F3EB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46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C9656-6B44-4AE0-AD43-C170C6F3EB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35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서블릿에서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응답을 만들어 내기 위해선 </a:t>
            </a:r>
            <a:r>
              <a:rPr lang="en-US" altLang="ko-KR" dirty="0"/>
              <a:t>HTML </a:t>
            </a:r>
            <a:r>
              <a:rPr lang="ko-KR" altLang="en-US" dirty="0"/>
              <a:t>태그를 </a:t>
            </a:r>
            <a:r>
              <a:rPr lang="en-US" altLang="ko-KR" dirty="0" err="1"/>
              <a:t>PrintWriter</a:t>
            </a:r>
            <a:r>
              <a:rPr lang="en-US" altLang="ko-KR" dirty="0"/>
              <a:t> </a:t>
            </a:r>
            <a:r>
              <a:rPr lang="ko-KR" altLang="en-US" dirty="0"/>
              <a:t>등의 클래스를 사용해 출력 객체를 생성한 후 일일이 출력해주어야 하는데 코드가 길어지고 유지</a:t>
            </a:r>
            <a:r>
              <a:rPr lang="en-US" altLang="ko-KR" dirty="0"/>
              <a:t>/</a:t>
            </a:r>
            <a:r>
              <a:rPr lang="ko-KR" altLang="en-US" dirty="0"/>
              <a:t>보수의 어려움을 </a:t>
            </a:r>
            <a:r>
              <a:rPr lang="ko-KR" altLang="en-US" dirty="0" err="1"/>
              <a:t>스크립틀릿을</a:t>
            </a:r>
            <a:r>
              <a:rPr lang="ko-KR" altLang="en-US" dirty="0"/>
              <a:t> 사용하여 극복</a:t>
            </a:r>
            <a:r>
              <a:rPr lang="en-US" altLang="ko-KR" dirty="0"/>
              <a:t>… HTML </a:t>
            </a:r>
            <a:r>
              <a:rPr lang="ko-KR" altLang="en-US" dirty="0"/>
              <a:t>코드는 그대로 사용하고 자바 코드로 이뤄진 비즈니스 로직 부분은 </a:t>
            </a:r>
            <a:r>
              <a:rPr lang="en-US" altLang="ko-KR" dirty="0"/>
              <a:t>&lt;% .. %&gt; </a:t>
            </a:r>
            <a:r>
              <a:rPr lang="ko-KR" altLang="en-US" dirty="0"/>
              <a:t>의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태그를 사용하여 구분함으로써 </a:t>
            </a:r>
            <a:r>
              <a:rPr lang="en-US" altLang="ko-KR" dirty="0"/>
              <a:t>out </a:t>
            </a:r>
            <a:r>
              <a:rPr lang="ko-KR" altLang="en-US" dirty="0"/>
              <a:t>객체를 사용하지 않고도 </a:t>
            </a:r>
            <a:r>
              <a:rPr lang="en-US" altLang="ko-KR" dirty="0"/>
              <a:t>HTML </a:t>
            </a:r>
            <a:r>
              <a:rPr lang="ko-KR" altLang="en-US" dirty="0"/>
              <a:t>응답 코드를 만들어 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C9656-6B44-4AE0-AD43-C170C6F3EB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1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/>
              <a:t>4. </a:t>
            </a:r>
            <a:r>
              <a:rPr lang="ko-KR" altLang="en-US" b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선언문</a:t>
            </a:r>
            <a:r>
              <a:rPr lang="en-US" altLang="ko-KR" b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ko-KR" altLang="en-US" b="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스클립틀릿에서</a:t>
            </a:r>
            <a:r>
              <a:rPr lang="ko-KR" altLang="en-US" b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선언 된 </a:t>
            </a:r>
            <a:r>
              <a:rPr lang="ko-KR" altLang="en-US" b="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변수값이나</a:t>
            </a:r>
            <a:r>
              <a:rPr lang="ko-KR" altLang="en-US" b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메소드의 </a:t>
            </a:r>
            <a:r>
              <a:rPr lang="ko-KR" altLang="en-US" b="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리턴값을</a:t>
            </a:r>
            <a:r>
              <a:rPr lang="ko-KR" altLang="en-US" b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스크립틀릿</a:t>
            </a:r>
            <a:r>
              <a:rPr lang="ko-KR" altLang="en-US" b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태그 외부에서 출력하기 위해 사용되는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C9656-6B44-4AE0-AD43-C170C6F3EB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60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서블릿에서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응답을 만들어 내기 위해선 </a:t>
            </a:r>
            <a:r>
              <a:rPr lang="en-US" altLang="ko-KR" dirty="0"/>
              <a:t>HTML </a:t>
            </a:r>
            <a:r>
              <a:rPr lang="ko-KR" altLang="en-US" dirty="0"/>
              <a:t>태그를 </a:t>
            </a:r>
            <a:r>
              <a:rPr lang="en-US" altLang="ko-KR" dirty="0" err="1"/>
              <a:t>PrintWriter</a:t>
            </a:r>
            <a:r>
              <a:rPr lang="en-US" altLang="ko-KR" dirty="0"/>
              <a:t> </a:t>
            </a:r>
            <a:r>
              <a:rPr lang="ko-KR" altLang="en-US" dirty="0"/>
              <a:t>등의 클래스를 사용해 출력 객체를 생성한 후 일일이 출력해주어야 하는데 코드가 길어지고 유지</a:t>
            </a:r>
            <a:r>
              <a:rPr lang="en-US" altLang="ko-KR" dirty="0"/>
              <a:t>/</a:t>
            </a:r>
            <a:r>
              <a:rPr lang="ko-KR" altLang="en-US" dirty="0"/>
              <a:t>보수의 어려움을 </a:t>
            </a:r>
            <a:r>
              <a:rPr lang="ko-KR" altLang="en-US" dirty="0" err="1"/>
              <a:t>스크립틀릿을</a:t>
            </a:r>
            <a:r>
              <a:rPr lang="ko-KR" altLang="en-US" dirty="0"/>
              <a:t> 사용하여 극복</a:t>
            </a:r>
            <a:r>
              <a:rPr lang="en-US" altLang="ko-KR" dirty="0"/>
              <a:t>… HTML </a:t>
            </a:r>
            <a:r>
              <a:rPr lang="ko-KR" altLang="en-US" dirty="0"/>
              <a:t>코드는 그대로 사용하고 자바 코드로 이뤄진 비즈니스 로직 부분은 </a:t>
            </a:r>
            <a:r>
              <a:rPr lang="en-US" altLang="ko-KR" dirty="0"/>
              <a:t>&lt;% .. %&gt; </a:t>
            </a:r>
            <a:r>
              <a:rPr lang="ko-KR" altLang="en-US" dirty="0"/>
              <a:t>의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태그를 사용하여 구분함으로써 </a:t>
            </a:r>
            <a:r>
              <a:rPr lang="en-US" altLang="ko-KR" dirty="0"/>
              <a:t>out </a:t>
            </a:r>
            <a:r>
              <a:rPr lang="ko-KR" altLang="en-US" dirty="0"/>
              <a:t>객체를 사용하지 않고도 </a:t>
            </a:r>
            <a:r>
              <a:rPr lang="en-US" altLang="ko-KR" dirty="0"/>
              <a:t>HTML </a:t>
            </a:r>
            <a:r>
              <a:rPr lang="ko-KR" altLang="en-US" dirty="0"/>
              <a:t>응답 코드를 만들어 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C9656-6B44-4AE0-AD43-C170C6F3EB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39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29FDAC9D-02F8-4842-9CFB-9BF4DAF16CFC}" type="datetime1">
              <a:rPr lang="en-US" altLang="ko-KR" smtClean="0"/>
              <a:t>3/3/2022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54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D93C-9B37-413A-8084-EAD4F241898A}" type="datetime1">
              <a:rPr lang="en-US" altLang="ko-KR" smtClean="0"/>
              <a:t>3/3/2022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2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C1F91D78-7A4A-425B-97A5-B1094F6A40D4}" type="datetime1">
              <a:rPr lang="en-US" altLang="ko-KR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2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DD82-9455-40AA-A1FB-370E0E8B4363}" type="datetime1">
              <a:rPr lang="en-US" altLang="ko-KR" smtClean="0"/>
              <a:t>3/3/2022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2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AF678822-E440-4947-93F7-D7C4024220EB}" type="datetime1">
              <a:rPr lang="en-US" altLang="ko-KR" smtClean="0"/>
              <a:t>3/3/2022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3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7A56-5BE5-49C7-B8EE-428B1602F24E}" type="datetime1">
              <a:rPr lang="en-US" altLang="ko-KR" smtClean="0"/>
              <a:t>3/3/2022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1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681B-F9C0-4584-9AE7-C6EFB681B079}" type="datetime1">
              <a:rPr lang="en-US" altLang="ko-KR" smtClean="0"/>
              <a:t>3/3/2022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841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0B3-0611-4B5E-BBF3-283E9AB799E1}" type="datetime1">
              <a:rPr lang="en-US" altLang="ko-KR" smtClean="0"/>
              <a:t>3/3/2022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4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76A-6765-4C4F-B1B1-F5363E346036}" type="datetime1">
              <a:rPr lang="en-US" altLang="ko-KR" smtClean="0"/>
              <a:t>3/3/2022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A14B2-7663-4BAE-9E8C-6F6A34171CE8}"/>
              </a:ext>
            </a:extLst>
          </p:cNvPr>
          <p:cNvCxnSpPr>
            <a:cxnSpLocks/>
          </p:cNvCxnSpPr>
          <p:nvPr userDrawn="1"/>
        </p:nvCxnSpPr>
        <p:spPr>
          <a:xfrm>
            <a:off x="716934" y="351305"/>
            <a:ext cx="1147506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27">
            <a:extLst>
              <a:ext uri="{FF2B5EF4-FFF2-40B4-BE49-F238E27FC236}">
                <a16:creationId xmlns:a16="http://schemas.microsoft.com/office/drawing/2014/main" id="{0B313671-01FE-4994-A9B9-0CE234CAC955}"/>
              </a:ext>
            </a:extLst>
          </p:cNvPr>
          <p:cNvSpPr/>
          <p:nvPr userDrawn="1"/>
        </p:nvSpPr>
        <p:spPr>
          <a:xfrm>
            <a:off x="0" y="0"/>
            <a:ext cx="681018" cy="699247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3">
            <a:extLst>
              <a:ext uri="{FF2B5EF4-FFF2-40B4-BE49-F238E27FC236}">
                <a16:creationId xmlns:a16="http://schemas.microsoft.com/office/drawing/2014/main" id="{A4C780AD-EE70-4E44-9AFD-CE01622D4217}"/>
              </a:ext>
            </a:extLst>
          </p:cNvPr>
          <p:cNvSpPr/>
          <p:nvPr userDrawn="1"/>
        </p:nvSpPr>
        <p:spPr>
          <a:xfrm>
            <a:off x="224204" y="0"/>
            <a:ext cx="492730" cy="699247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4">
            <a:extLst>
              <a:ext uri="{FF2B5EF4-FFF2-40B4-BE49-F238E27FC236}">
                <a16:creationId xmlns:a16="http://schemas.microsoft.com/office/drawing/2014/main" id="{5EC60510-7A36-4234-A650-09796573E225}"/>
              </a:ext>
            </a:extLst>
          </p:cNvPr>
          <p:cNvSpPr/>
          <p:nvPr userDrawn="1"/>
        </p:nvSpPr>
        <p:spPr>
          <a:xfrm>
            <a:off x="219624" y="0"/>
            <a:ext cx="494036" cy="699247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5">
            <a:extLst>
              <a:ext uri="{FF2B5EF4-FFF2-40B4-BE49-F238E27FC236}">
                <a16:creationId xmlns:a16="http://schemas.microsoft.com/office/drawing/2014/main" id="{834A8956-4B78-4F5E-B3F6-2D720A03D571}"/>
              </a:ext>
            </a:extLst>
          </p:cNvPr>
          <p:cNvSpPr/>
          <p:nvPr userDrawn="1"/>
        </p:nvSpPr>
        <p:spPr>
          <a:xfrm>
            <a:off x="268156" y="0"/>
            <a:ext cx="440458" cy="699247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06987"/>
            <a:ext cx="681018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3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67547B20-9107-4B0D-8ABA-FCB8DB3E460B}" type="datetime1">
              <a:rPr lang="en-US" altLang="ko-KR" smtClean="0"/>
              <a:t>3/3/2022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5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267B4C56-7EC3-4A83-B9BC-8C27B1C433B7}" type="datetime1">
              <a:rPr lang="en-US" altLang="ko-KR" smtClean="0"/>
              <a:t>3/3/2022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5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ACE28AD-6E42-40FE-AEF9-95AEF783DACA}" type="datetime1">
              <a:rPr lang="en-US" altLang="ko-KR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1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698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7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sp/jstl/core" TargetMode="External"/><Relationship Id="rId2" Type="http://schemas.openxmlformats.org/officeDocument/2006/relationships/hyperlink" Target="https://tomcat.apache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java.sun.com/jsp/jstl/functions" TargetMode="External"/><Relationship Id="rId4" Type="http://schemas.openxmlformats.org/officeDocument/2006/relationships/hyperlink" Target="http://java.sun.com/jsp/jstl/fm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삼각형을 배경으로 흰색 3D 렌더링">
            <a:extLst>
              <a:ext uri="{FF2B5EF4-FFF2-40B4-BE49-F238E27FC236}">
                <a16:creationId xmlns:a16="http://schemas.microsoft.com/office/drawing/2014/main" id="{45D016A6-93D8-419F-9CBF-E75F15B8F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775254-4734-400A-95CD-321AD0D35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5000" dirty="0"/>
              <a:t>02_JSP</a:t>
            </a:r>
            <a:r>
              <a:rPr lang="en-US" altLang="ko-KR" sz="2000" dirty="0"/>
              <a:t>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너 뭐냐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E40C6-56ED-4BD6-BA89-534413401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JSP </a:t>
            </a:r>
            <a:r>
              <a:rPr lang="ko-KR" altLang="en-US" b="1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</a:t>
            </a:r>
            <a:r>
              <a:rPr lang="en-US" altLang="ko-KR" b="1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  <a:r>
              <a:rPr lang="en-US" altLang="ko-KR" b="1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b="1" dirty="0">
              <a:solidFill>
                <a:srgbClr val="00B05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8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90B3D5-1B45-4084-94FB-F39D00DB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156C3D-00E9-44D8-955A-0EE29125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53" y="1007533"/>
            <a:ext cx="6039693" cy="2896004"/>
          </a:xfrm>
          <a:prstGeom prst="rect">
            <a:avLst/>
          </a:prstGeom>
        </p:spPr>
      </p:pic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01C9CC48-F87C-4C61-BBE9-11EDCD58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824" y="0"/>
            <a:ext cx="3686175" cy="365125"/>
          </a:xfrm>
        </p:spPr>
        <p:txBody>
          <a:bodyPr/>
          <a:lstStyle/>
          <a:p>
            <a:pPr algn="r"/>
            <a:r>
              <a:rPr lang="en-US" altLang="ko-KR" sz="1600" b="1" dirty="0">
                <a:solidFill>
                  <a:schemeClr val="tx1"/>
                </a:solidFill>
              </a:rPr>
              <a:t>JSP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2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193FEC-2435-480D-9E36-3F0B3F42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68930-102E-4974-89A3-3F5D5CEBA36A}"/>
              </a:ext>
            </a:extLst>
          </p:cNvPr>
          <p:cNvSpPr txBox="1"/>
          <p:nvPr/>
        </p:nvSpPr>
        <p:spPr>
          <a:xfrm>
            <a:off x="633415" y="822224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6099D-2EAA-4810-B108-92E147628F8B}"/>
              </a:ext>
            </a:extLst>
          </p:cNvPr>
          <p:cNvSpPr txBox="1"/>
          <p:nvPr/>
        </p:nvSpPr>
        <p:spPr>
          <a:xfrm>
            <a:off x="1" y="1308861"/>
            <a:ext cx="1219199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indent="763588"/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JSP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내장 객체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(Implicit Object)</a:t>
            </a:r>
            <a:endParaRPr lang="ko-KR" altLang="en-US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C6851-6AAE-4FF1-A804-35478A789ADC}"/>
              </a:ext>
            </a:extLst>
          </p:cNvPr>
          <p:cNvSpPr txBox="1"/>
          <p:nvPr/>
        </p:nvSpPr>
        <p:spPr>
          <a:xfrm>
            <a:off x="633415" y="335587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JSP (Java Server Page) : JSP </a:t>
            </a:r>
            <a:r>
              <a:rPr lang="ko-KR" altLang="en-US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구성 요소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ACAB9851-DABB-4F04-9919-0A61F9C3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824" y="0"/>
            <a:ext cx="3686175" cy="365125"/>
          </a:xfrm>
        </p:spPr>
        <p:txBody>
          <a:bodyPr/>
          <a:lstStyle/>
          <a:p>
            <a:pPr algn="r"/>
            <a:r>
              <a:rPr lang="en-US" altLang="ko-KR" sz="1600" b="1" dirty="0">
                <a:solidFill>
                  <a:schemeClr val="tx1"/>
                </a:solidFill>
              </a:rPr>
              <a:t>JSP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833A1-9D48-4560-8A41-BC29699D5485}"/>
              </a:ext>
            </a:extLst>
          </p:cNvPr>
          <p:cNvSpPr txBox="1"/>
          <p:nvPr/>
        </p:nvSpPr>
        <p:spPr>
          <a:xfrm>
            <a:off x="886120" y="1904214"/>
            <a:ext cx="10225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내에서 제공하는 특수한 레퍼런스 타입의 변수로 선언과 객체 </a:t>
            </a:r>
            <a:r>
              <a:rPr lang="ko-KR" altLang="en-US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생성없이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사용 가능</a:t>
            </a: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Scriptlet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Expression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태그에서만 사용 가능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03A7A448-36B0-4AE0-B1CF-AE0D957D5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708209"/>
              </p:ext>
            </p:extLst>
          </p:nvPr>
        </p:nvGraphicFramePr>
        <p:xfrm>
          <a:off x="985624" y="2776566"/>
          <a:ext cx="10126372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9234">
                  <a:extLst>
                    <a:ext uri="{9D8B030D-6E8A-4147-A177-3AD203B41FA5}">
                      <a16:colId xmlns:a16="http://schemas.microsoft.com/office/drawing/2014/main" val="2678455290"/>
                    </a:ext>
                  </a:extLst>
                </a:gridCol>
                <a:gridCol w="8067138">
                  <a:extLst>
                    <a:ext uri="{9D8B030D-6E8A-4147-A177-3AD203B41FA5}">
                      <a16:colId xmlns:a16="http://schemas.microsoft.com/office/drawing/2014/main" val="2431059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내장객체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   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75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request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웹 브라우저의 요청 정보를 저장하고 있는 개체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response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웹 브라우저의 요청에 대한 응답 정보를 저장하고 있는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9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out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 </a:t>
                      </a:r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페이지 출력할 내용을 가지고 있는 출력 스트림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7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session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하나의 웹 브라우저 내에서 정보를 유지하기 위한 세션 정보를 저장하고 있는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3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application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웹 애플리케이션 </a:t>
                      </a: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Context</a:t>
                      </a:r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정보를 저장하고 있는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63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config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 </a:t>
                      </a:r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페이지에 대한 설정 정보를 저장하고 있는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0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page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 </a:t>
                      </a:r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페이지를 구현한 자바 클래스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57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page context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 </a:t>
                      </a:r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페이지에 대한 정보를 저장하고 있는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3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exception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 </a:t>
                      </a:r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페이지에서 예외가 발생한 경우에 사용되는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39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05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193FEC-2435-480D-9E36-3F0B3F42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68930-102E-4974-89A3-3F5D5CEBA36A}"/>
              </a:ext>
            </a:extLst>
          </p:cNvPr>
          <p:cNvSpPr txBox="1"/>
          <p:nvPr/>
        </p:nvSpPr>
        <p:spPr>
          <a:xfrm>
            <a:off x="633415" y="822224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6099D-2EAA-4810-B108-92E147628F8B}"/>
              </a:ext>
            </a:extLst>
          </p:cNvPr>
          <p:cNvSpPr txBox="1"/>
          <p:nvPr/>
        </p:nvSpPr>
        <p:spPr>
          <a:xfrm>
            <a:off x="1" y="1308861"/>
            <a:ext cx="1219199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indent="763588"/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JSP Action Tag : </a:t>
            </a:r>
            <a:r>
              <a:rPr lang="ko-KR" altLang="en-US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프로그래밍적인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요소 → </a:t>
            </a:r>
            <a:r>
              <a:rPr lang="ko-KR" altLang="en-US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태그적인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요소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C6851-6AAE-4FF1-A804-35478A789ADC}"/>
              </a:ext>
            </a:extLst>
          </p:cNvPr>
          <p:cNvSpPr txBox="1"/>
          <p:nvPr/>
        </p:nvSpPr>
        <p:spPr>
          <a:xfrm>
            <a:off x="633415" y="335587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JSP (Java Server Page) : JSP </a:t>
            </a:r>
            <a:r>
              <a:rPr lang="ko-KR" altLang="en-US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구성 요소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ACAB9851-DABB-4F04-9919-0A61F9C3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824" y="0"/>
            <a:ext cx="3686175" cy="365125"/>
          </a:xfrm>
        </p:spPr>
        <p:txBody>
          <a:bodyPr/>
          <a:lstStyle/>
          <a:p>
            <a:pPr algn="r"/>
            <a:r>
              <a:rPr lang="en-US" altLang="ko-KR" sz="1600" b="1" dirty="0">
                <a:solidFill>
                  <a:schemeClr val="tx1"/>
                </a:solidFill>
              </a:rPr>
              <a:t>JSP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E9775-3D6C-42F9-9DBB-416A65827AB7}"/>
              </a:ext>
            </a:extLst>
          </p:cNvPr>
          <p:cNvSpPr txBox="1"/>
          <p:nvPr/>
        </p:nvSpPr>
        <p:spPr>
          <a:xfrm>
            <a:off x="886120" y="1904214"/>
            <a:ext cx="91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자바 코드를 포함하고 있는 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Scriptlet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tag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제거 및 감소할 목적으로 제공됨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코드 대신 액션 태그만을 가지고 동일한 결과를 얻을 수 있도록 함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dirty="0"/>
          </a:p>
        </p:txBody>
      </p:sp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FB6063DB-50B5-4E7A-BAFF-CB8A5F0CF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64710"/>
              </p:ext>
            </p:extLst>
          </p:nvPr>
        </p:nvGraphicFramePr>
        <p:xfrm>
          <a:off x="886119" y="2776567"/>
          <a:ext cx="10369485" cy="31528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0651">
                  <a:extLst>
                    <a:ext uri="{9D8B030D-6E8A-4147-A177-3AD203B41FA5}">
                      <a16:colId xmlns:a16="http://schemas.microsoft.com/office/drawing/2014/main" val="299839741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1715851905"/>
                    </a:ext>
                  </a:extLst>
                </a:gridCol>
                <a:gridCol w="6159154">
                  <a:extLst>
                    <a:ext uri="{9D8B030D-6E8A-4147-A177-3AD203B41FA5}">
                      <a16:colId xmlns:a16="http://schemas.microsoft.com/office/drawing/2014/main" val="2431730291"/>
                    </a:ext>
                  </a:extLst>
                </a:gridCol>
              </a:tblGrid>
              <a:tr h="416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액션태그명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액션태그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322878"/>
                  </a:ext>
                </a:extLst>
              </a:tr>
              <a:tr h="651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useBean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6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jsp:useBean</a:t>
                      </a: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… /&gt;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객체를 생성하는 태그</a:t>
                      </a: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(JSP</a:t>
                      </a:r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데이터를 관리하는 부분을</a:t>
                      </a: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/>
                      </a:r>
                      <a:b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별도의 클래스로 작성하는 것</a:t>
                      </a: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123814"/>
                  </a:ext>
                </a:extLst>
              </a:tr>
              <a:tr h="416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setProperty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6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jsp:setProperty</a:t>
                      </a: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… /&gt;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DTO </a:t>
                      </a:r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객체에 있는 </a:t>
                      </a: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setter method </a:t>
                      </a:r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호출 </a:t>
                      </a: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저장</a:t>
                      </a: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6786"/>
                  </a:ext>
                </a:extLst>
              </a:tr>
              <a:tr h="416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getProperty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6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jsp:getProperty</a:t>
                      </a: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… /&gt;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DTO </a:t>
                      </a:r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객체에 있는 </a:t>
                      </a: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getter method</a:t>
                      </a:r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호출 </a:t>
                      </a: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추출</a:t>
                      </a: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15671"/>
                  </a:ext>
                </a:extLst>
              </a:tr>
              <a:tr h="416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forward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6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jsp:forward</a:t>
                      </a: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… /&gt;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forward() </a:t>
                      </a:r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방식으로 동적페이지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377556"/>
                  </a:ext>
                </a:extLst>
              </a:tr>
              <a:tr h="416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param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6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jsp:param</a:t>
                      </a: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… /&gt;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페이지 </a:t>
                      </a:r>
                      <a:r>
                        <a:rPr lang="ko-KR" altLang="en-US" sz="16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전환시</a:t>
                      </a:r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매개변수를 추가 전달하기 위한 태그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500450"/>
                  </a:ext>
                </a:extLst>
              </a:tr>
              <a:tr h="416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include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6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jsp:include</a:t>
                      </a: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… /&gt;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다른 페이지의 실행 결과를 현재 페이지에 포함시킬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96828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D70F3BE-7178-4BF4-B80D-93DB00F87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78961"/>
              </p:ext>
            </p:extLst>
          </p:nvPr>
        </p:nvGraphicFramePr>
        <p:xfrm>
          <a:off x="886118" y="6313933"/>
          <a:ext cx="10369485" cy="4169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0651">
                  <a:extLst>
                    <a:ext uri="{9D8B030D-6E8A-4147-A177-3AD203B41FA5}">
                      <a16:colId xmlns:a16="http://schemas.microsoft.com/office/drawing/2014/main" val="593014767"/>
                    </a:ext>
                  </a:extLst>
                </a:gridCol>
                <a:gridCol w="4339417">
                  <a:extLst>
                    <a:ext uri="{9D8B030D-6E8A-4147-A177-3AD203B41FA5}">
                      <a16:colId xmlns:a16="http://schemas.microsoft.com/office/drawing/2014/main" val="917291843"/>
                    </a:ext>
                  </a:extLst>
                </a:gridCol>
                <a:gridCol w="4339417">
                  <a:extLst>
                    <a:ext uri="{9D8B030D-6E8A-4147-A177-3AD203B41FA5}">
                      <a16:colId xmlns:a16="http://schemas.microsoft.com/office/drawing/2014/main" val="1078140758"/>
                    </a:ext>
                  </a:extLst>
                </a:gridCol>
              </a:tblGrid>
              <a:tr h="416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include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&lt;%@ include file="~~.</a:t>
                      </a:r>
                      <a:r>
                        <a:rPr lang="en-US" altLang="ko-KR" sz="1400" u="sng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</a:t>
                      </a:r>
                      <a:r>
                        <a:rPr lang="en-US" altLang="ko-KR" sz="14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%&gt; ▶ JSP</a:t>
                      </a:r>
                      <a:r>
                        <a:rPr lang="ko-KR" altLang="en-US" sz="14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지시자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: include page="~~~.</a:t>
                      </a:r>
                      <a:r>
                        <a:rPr lang="en-US" altLang="ko-KR" sz="1400" u="sng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</a:t>
                      </a:r>
                      <a:r>
                        <a:rPr lang="en-US" altLang="ko-KR" sz="14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/&gt; ▶ Action Tag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69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74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BB381E-9FE7-432A-B27E-1F870A79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74A9BD-286C-4CCA-A98D-C4F06C30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9" y="909000"/>
            <a:ext cx="750035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79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193FEC-2435-480D-9E36-3F0B3F42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68930-102E-4974-89A3-3F5D5CEBA36A}"/>
              </a:ext>
            </a:extLst>
          </p:cNvPr>
          <p:cNvSpPr txBox="1"/>
          <p:nvPr/>
        </p:nvSpPr>
        <p:spPr>
          <a:xfrm>
            <a:off x="633415" y="822224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6099D-2EAA-4810-B108-92E147628F8B}"/>
              </a:ext>
            </a:extLst>
          </p:cNvPr>
          <p:cNvSpPr txBox="1"/>
          <p:nvPr/>
        </p:nvSpPr>
        <p:spPr>
          <a:xfrm>
            <a:off x="1" y="1308861"/>
            <a:ext cx="12191998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indent="763588"/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EL (Expression Language) </a:t>
            </a:r>
            <a:r>
              <a:rPr lang="ko-KR" altLang="en-US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문법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ko-KR" altLang="en-US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표현식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C6851-6AAE-4FF1-A804-35478A789ADC}"/>
              </a:ext>
            </a:extLst>
          </p:cNvPr>
          <p:cNvSpPr txBox="1"/>
          <p:nvPr/>
        </p:nvSpPr>
        <p:spPr>
          <a:xfrm>
            <a:off x="633415" y="335587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JSP (Java Server Page) : JSP </a:t>
            </a:r>
            <a:r>
              <a:rPr lang="ko-KR" altLang="en-US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구성 요소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ACAB9851-DABB-4F04-9919-0A61F9C3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824" y="0"/>
            <a:ext cx="3686175" cy="365125"/>
          </a:xfrm>
        </p:spPr>
        <p:txBody>
          <a:bodyPr/>
          <a:lstStyle/>
          <a:p>
            <a:pPr algn="r"/>
            <a:r>
              <a:rPr lang="en-US" altLang="ko-KR" sz="1600" b="1" dirty="0">
                <a:solidFill>
                  <a:schemeClr val="tx1"/>
                </a:solidFill>
              </a:rPr>
              <a:t>JSP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E9775-3D6C-42F9-9DBB-416A65827AB7}"/>
              </a:ext>
            </a:extLst>
          </p:cNvPr>
          <p:cNvSpPr txBox="1"/>
          <p:nvPr/>
        </p:nvSpPr>
        <p:spPr>
          <a:xfrm>
            <a:off x="886120" y="1904214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출력하기 위한 언어로서 문법이 직관적으로 사용하기 쉽게 구성됨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31A673A-1903-42C8-916B-FC60F8C19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47927"/>
              </p:ext>
            </p:extLst>
          </p:nvPr>
        </p:nvGraphicFramePr>
        <p:xfrm>
          <a:off x="886117" y="2495686"/>
          <a:ext cx="10699425" cy="4169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0651">
                  <a:extLst>
                    <a:ext uri="{9D8B030D-6E8A-4147-A177-3AD203B41FA5}">
                      <a16:colId xmlns:a16="http://schemas.microsoft.com/office/drawing/2014/main" val="593014767"/>
                    </a:ext>
                  </a:extLst>
                </a:gridCol>
                <a:gridCol w="9008774">
                  <a:extLst>
                    <a:ext uri="{9D8B030D-6E8A-4147-A177-3AD203B41FA5}">
                      <a16:colId xmlns:a16="http://schemas.microsoft.com/office/drawing/2014/main" val="917291843"/>
                    </a:ext>
                  </a:extLst>
                </a:gridCol>
              </a:tblGrid>
              <a:tr h="4169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기본 형식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${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표현식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또는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출력값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69312"/>
                  </a:ext>
                </a:extLst>
              </a:tr>
            </a:tbl>
          </a:graphicData>
        </a:graphic>
      </p:graphicFrame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F1C7C8A4-1E84-4887-992E-3C834D6F9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65140"/>
              </p:ext>
            </p:extLst>
          </p:nvPr>
        </p:nvGraphicFramePr>
        <p:xfrm>
          <a:off x="886116" y="3429000"/>
          <a:ext cx="10671146" cy="3114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5171">
                  <a:extLst>
                    <a:ext uri="{9D8B030D-6E8A-4147-A177-3AD203B41FA5}">
                      <a16:colId xmlns:a16="http://schemas.microsoft.com/office/drawing/2014/main" val="1682291041"/>
                    </a:ext>
                  </a:extLst>
                </a:gridCol>
                <a:gridCol w="3789571">
                  <a:extLst>
                    <a:ext uri="{9D8B030D-6E8A-4147-A177-3AD203B41FA5}">
                      <a16:colId xmlns:a16="http://schemas.microsoft.com/office/drawing/2014/main" val="1136364253"/>
                    </a:ext>
                  </a:extLst>
                </a:gridCol>
                <a:gridCol w="1753389">
                  <a:extLst>
                    <a:ext uri="{9D8B030D-6E8A-4147-A177-3AD203B41FA5}">
                      <a16:colId xmlns:a16="http://schemas.microsoft.com/office/drawing/2014/main" val="3705523479"/>
                    </a:ext>
                  </a:extLst>
                </a:gridCol>
                <a:gridCol w="3733015">
                  <a:extLst>
                    <a:ext uri="{9D8B030D-6E8A-4147-A177-3AD203B41FA5}">
                      <a16:colId xmlns:a16="http://schemas.microsoft.com/office/drawing/2014/main" val="868291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내장 객체</a:t>
                      </a: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76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param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파라미터 값 </a:t>
                      </a:r>
                      <a:r>
                        <a:rPr lang="ko-KR" altLang="en-US" sz="14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참조시</a:t>
                      </a:r>
                      <a:r>
                        <a:rPr lang="ko-KR" altLang="en-US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사용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자바빈</a:t>
                      </a:r>
                      <a:r>
                        <a:rPr lang="ko-KR" altLang="en-US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또는 </a:t>
                      </a:r>
                      <a:r>
                        <a:rPr lang="en-US" altLang="ko-KR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Map</a:t>
                      </a:r>
                      <a:r>
                        <a:rPr lang="ko-KR" altLang="en-US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</a:t>
                      </a:r>
                      <a:r>
                        <a:rPr lang="ko-KR" altLang="en-US" sz="14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접근시</a:t>
                      </a:r>
                      <a:r>
                        <a:rPr lang="ko-KR" altLang="en-US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6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paramValues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파라미터 배열 값 </a:t>
                      </a:r>
                      <a:r>
                        <a:rPr lang="ko-KR" altLang="en-US" sz="14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참조시</a:t>
                      </a:r>
                      <a:r>
                        <a:rPr lang="ko-KR" altLang="en-US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사용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[]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배열 또는 </a:t>
                      </a:r>
                      <a:r>
                        <a:rPr lang="en-US" altLang="ko-KR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List </a:t>
                      </a:r>
                      <a:r>
                        <a:rPr lang="ko-KR" altLang="en-US" sz="14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접근시</a:t>
                      </a:r>
                      <a:r>
                        <a:rPr lang="ko-KR" altLang="en-US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7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Scope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공유</a:t>
                      </a:r>
                      <a:r>
                        <a:rPr lang="en-US" altLang="ko-KR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접근</a:t>
                      </a:r>
                      <a:r>
                        <a:rPr lang="en-US" altLang="ko-KR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</a:t>
                      </a:r>
                      <a:r>
                        <a:rPr lang="ko-KR" altLang="en-US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영역 </a:t>
                      </a:r>
                      <a:r>
                        <a:rPr lang="en-US" altLang="ko-KR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(page, request, session, application)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()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우선순위 연산자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35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cookie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쿠키 정보 </a:t>
                      </a:r>
                      <a:r>
                        <a:rPr lang="ko-KR" altLang="en-US" sz="14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참조시</a:t>
                      </a:r>
                      <a:r>
                        <a:rPr lang="ko-KR" altLang="en-US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사용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empty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-15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값이</a:t>
                      </a:r>
                      <a:r>
                        <a:rPr lang="en-US" altLang="ko-KR" sz="1400" spc="-15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null</a:t>
                      </a:r>
                      <a:r>
                        <a:rPr lang="ko-KR" altLang="en-US" sz="1400" spc="-15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인지 판단하는 연산자로 </a:t>
                      </a:r>
                      <a:r>
                        <a:rPr lang="en-US" altLang="ko-KR" sz="1400" spc="-15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true </a:t>
                      </a:r>
                      <a:r>
                        <a:rPr lang="ko-KR" altLang="en-US" sz="1400" spc="-15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62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initParam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context </a:t>
                      </a:r>
                      <a:r>
                        <a:rPr lang="ko-KR" altLang="en-US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초기화 파라미터 </a:t>
                      </a:r>
                      <a:r>
                        <a:rPr lang="ko-KR" altLang="en-US" sz="14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참조시</a:t>
                      </a:r>
                      <a:r>
                        <a:rPr lang="ko-KR" altLang="en-US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사용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+,-,*,/,%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산술 연산자 및 나머지 연산자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06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pageContext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pageContext</a:t>
                      </a:r>
                      <a:r>
                        <a:rPr lang="en-US" altLang="ko-KR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참조시</a:t>
                      </a:r>
                      <a:r>
                        <a:rPr lang="ko-KR" altLang="en-US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사용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&amp;&amp;, ||, !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논리 연산자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24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==,&gt;,&gt;=, &lt;,&lt;=,!=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비교 연산자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994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00C310-D16A-426A-8FFD-36CA53EF3AFC}"/>
              </a:ext>
            </a:extLst>
          </p:cNvPr>
          <p:cNvSpPr txBox="1"/>
          <p:nvPr/>
        </p:nvSpPr>
        <p:spPr>
          <a:xfrm>
            <a:off x="886116" y="306275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내장 객체 및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56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193FEC-2435-480D-9E36-3F0B3F42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68930-102E-4974-89A3-3F5D5CEBA36A}"/>
              </a:ext>
            </a:extLst>
          </p:cNvPr>
          <p:cNvSpPr txBox="1"/>
          <p:nvPr/>
        </p:nvSpPr>
        <p:spPr>
          <a:xfrm>
            <a:off x="633415" y="822224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6099D-2EAA-4810-B108-92E147628F8B}"/>
              </a:ext>
            </a:extLst>
          </p:cNvPr>
          <p:cNvSpPr txBox="1"/>
          <p:nvPr/>
        </p:nvSpPr>
        <p:spPr>
          <a:xfrm>
            <a:off x="1" y="1308861"/>
            <a:ext cx="121919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indent="763588"/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en-US" altLang="ko-KR" sz="18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Scope </a:t>
            </a:r>
            <a:r>
              <a:rPr lang="ko-KR" altLang="en-US" sz="18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내장</a:t>
            </a:r>
            <a:r>
              <a:rPr lang="en-US" altLang="ko-KR" sz="18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</a:t>
            </a:r>
            <a:r>
              <a:rPr lang="en-US" altLang="ko-KR" sz="18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8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공유범위</a:t>
            </a:r>
            <a:endParaRPr lang="ko-KR" altLang="en-US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C6851-6AAE-4FF1-A804-35478A789ADC}"/>
              </a:ext>
            </a:extLst>
          </p:cNvPr>
          <p:cNvSpPr txBox="1"/>
          <p:nvPr/>
        </p:nvSpPr>
        <p:spPr>
          <a:xfrm>
            <a:off x="633415" y="335587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JSP (Java Server Page) : JSP </a:t>
            </a:r>
            <a:r>
              <a:rPr lang="ko-KR" altLang="en-US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구성 요소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ACAB9851-DABB-4F04-9919-0A61F9C3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824" y="0"/>
            <a:ext cx="3686175" cy="365125"/>
          </a:xfrm>
        </p:spPr>
        <p:txBody>
          <a:bodyPr/>
          <a:lstStyle/>
          <a:p>
            <a:pPr algn="r"/>
            <a:r>
              <a:rPr lang="en-US" altLang="ko-KR" sz="1600" b="1" dirty="0">
                <a:solidFill>
                  <a:schemeClr val="tx1"/>
                </a:solidFill>
              </a:rPr>
              <a:t>JSP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10DCBEA-DF18-4F65-BEED-CF7267BC9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778999"/>
              </p:ext>
            </p:extLst>
          </p:nvPr>
        </p:nvGraphicFramePr>
        <p:xfrm>
          <a:off x="340509" y="1937078"/>
          <a:ext cx="11697520" cy="47400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27258">
                  <a:extLst>
                    <a:ext uri="{9D8B030D-6E8A-4147-A177-3AD203B41FA5}">
                      <a16:colId xmlns:a16="http://schemas.microsoft.com/office/drawing/2014/main" val="2004934868"/>
                    </a:ext>
                  </a:extLst>
                </a:gridCol>
                <a:gridCol w="5844618">
                  <a:extLst>
                    <a:ext uri="{9D8B030D-6E8A-4147-A177-3AD203B41FA5}">
                      <a16:colId xmlns:a16="http://schemas.microsoft.com/office/drawing/2014/main" val="3684243773"/>
                    </a:ext>
                  </a:extLst>
                </a:gridCol>
                <a:gridCol w="3925644">
                  <a:extLst>
                    <a:ext uri="{9D8B030D-6E8A-4147-A177-3AD203B41FA5}">
                      <a16:colId xmlns:a16="http://schemas.microsoft.com/office/drawing/2014/main" val="3550791562"/>
                    </a:ext>
                  </a:extLst>
                </a:gridCol>
              </a:tblGrid>
              <a:tr h="472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내장 </a:t>
                      </a:r>
                      <a:r>
                        <a:rPr lang="ko-KR" altLang="en-US" dirty="0" err="1"/>
                        <a:t>객체명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            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    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302088"/>
                  </a:ext>
                </a:extLst>
              </a:tr>
              <a:tr h="8217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pagecontext</a:t>
                      </a:r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Scope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pageContext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내장객체를 이용하여 바인딩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연결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객체를 공유</a:t>
                      </a: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객체를 만든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setAttribute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()) </a:t>
                      </a:r>
                      <a:r>
                        <a:rPr lang="en-US" altLang="ko-KR" sz="1600" u="sng" kern="1200" dirty="0" err="1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</a:t>
                      </a:r>
                      <a:r>
                        <a:rPr lang="en-US" altLang="ko-KR" sz="1600" u="sng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600" u="sng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페이지</a:t>
                      </a:r>
                      <a:r>
                        <a:rPr lang="en-US" altLang="ko-KR" sz="1600" u="sng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600" u="sng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현재 페이지</a:t>
                      </a:r>
                      <a:r>
                        <a:rPr lang="en-US" altLang="ko-KR" sz="1600" u="sng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600" u="sng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에서만 사용 가능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○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scope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내장객체 바인딩 객체 생성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형식 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: </a:t>
                      </a:r>
                      <a:r>
                        <a:rPr lang="ko-KR" altLang="en-US" sz="1400" b="1" kern="120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내장객체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.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setAttribute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(name, value);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/>
                      </a:r>
                      <a:b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</a:b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name : 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문자열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(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식별자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), value : 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공유객체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(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값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ex)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session.setAttribute</a:t>
                      </a:r>
                      <a:r>
                        <a:rPr lang="en-US" altLang="ko-KR" sz="1400" u="none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("</a:t>
                      </a:r>
                      <a:r>
                        <a:rPr lang="en-US" altLang="ko-KR" sz="1400" u="none" kern="1200" dirty="0" err="1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dto</a:t>
                      </a:r>
                      <a:r>
                        <a:rPr lang="en-US" altLang="ko-KR" sz="1400" u="none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", </a:t>
                      </a:r>
                      <a:r>
                        <a:rPr lang="en-US" altLang="ko-KR" sz="1400" u="none" kern="1200" dirty="0" err="1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dto</a:t>
                      </a:r>
                      <a:r>
                        <a:rPr lang="en-US" altLang="ko-KR" sz="1400" u="none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kern="1200" dirty="0">
                        <a:solidFill>
                          <a:schemeClr val="dk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○ </a:t>
                      </a:r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scope </a:t>
                      </a: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내장객체 바인딩 객체 얻기</a:t>
                      </a:r>
                      <a:endParaRPr lang="en-US" altLang="ko-KR" sz="1400" b="1" kern="1200" dirty="0">
                        <a:solidFill>
                          <a:schemeClr val="dk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형식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 : </a:t>
                      </a:r>
                      <a:r>
                        <a:rPr lang="ko-KR" altLang="en-US" sz="1400" b="1" kern="120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내장객체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.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getAttribute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(name);</a:t>
                      </a:r>
                      <a:endParaRPr lang="en-US" altLang="ko-KR" sz="1400" b="1" kern="1200" dirty="0">
                        <a:solidFill>
                          <a:srgbClr val="0070C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ex)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session.getAttribute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(</a:t>
                      </a:r>
                      <a:r>
                        <a:rPr lang="en-US" altLang="ko-KR" sz="1400" u="none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"</a:t>
                      </a:r>
                      <a:r>
                        <a:rPr lang="en-US" altLang="ko-KR" sz="1400" u="none" kern="1200" dirty="0" err="1" smtClean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dto</a:t>
                      </a:r>
                      <a:r>
                        <a:rPr lang="en-US" altLang="ko-KR" sz="1400" u="none" kern="1200" dirty="0" smtClean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");</a:t>
                      </a:r>
                      <a:endParaRPr lang="en-US" altLang="ko-KR" sz="1400" u="none" kern="1200" dirty="0">
                        <a:solidFill>
                          <a:schemeClr val="dk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970261"/>
                  </a:ext>
                </a:extLst>
              </a:tr>
              <a:tr h="8217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request Scope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request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내장객체를 이용하여 바인딩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연결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객체를 공유</a:t>
                      </a: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객체를 만든 </a:t>
                      </a:r>
                      <a:r>
                        <a:rPr lang="en-US" altLang="ko-KR" sz="1600" u="sng" kern="1200" dirty="0" err="1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</a:t>
                      </a:r>
                      <a:r>
                        <a:rPr lang="en-US" altLang="ko-KR" sz="1600" u="sng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600" u="sng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페이지</a:t>
                      </a:r>
                      <a:r>
                        <a:rPr lang="en-US" altLang="ko-KR" sz="1600" u="sng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600" u="sng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현재 페이지</a:t>
                      </a:r>
                      <a:r>
                        <a:rPr lang="en-US" altLang="ko-KR" sz="1600" u="sng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600" u="sng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요청</a:t>
                      </a:r>
                      <a:r>
                        <a:rPr lang="en-US" altLang="ko-KR" sz="1600" u="sng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(forward()) </a:t>
                      </a:r>
                      <a:r>
                        <a:rPr lang="ko-KR" altLang="en-US" sz="1600" u="sng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</a:t>
                      </a:r>
                      <a:r>
                        <a:rPr lang="en-US" altLang="ko-KR" sz="1600" u="sng" kern="1200" dirty="0" err="1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</a:t>
                      </a:r>
                      <a:r>
                        <a:rPr lang="en-US" altLang="ko-KR" sz="1600" u="sng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600" u="sng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페이지에서만 사용 가능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809984"/>
                  </a:ext>
                </a:extLst>
              </a:tr>
              <a:tr h="8217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session Scope</a:t>
                      </a:r>
                      <a:b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(Login, </a:t>
                      </a:r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장바구니 등에 활용</a:t>
                      </a: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session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내장객체를 이용하여 바인딩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연결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객체를 공유</a:t>
                      </a: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</a:t>
                      </a:r>
                      <a:r>
                        <a:rPr lang="en-US" altLang="ko-KR" sz="1600" u="sng" kern="1200" dirty="0" err="1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</a:t>
                      </a:r>
                      <a:r>
                        <a:rPr lang="en-US" altLang="ko-KR" sz="1600" u="sng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600" u="sng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페이지에서 사용 가능</a:t>
                      </a: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세션 속성값을 설정하여 지정한 시간 또는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웹브라우저가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열려 있는 동안만 사용 가능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486681"/>
                  </a:ext>
                </a:extLst>
              </a:tr>
              <a:tr h="8217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application Scope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application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내장객체를 이용하여 바인딩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연결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객체를 공유</a:t>
                      </a: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</a:t>
                      </a:r>
                      <a:r>
                        <a:rPr lang="en-US" altLang="ko-KR" sz="1600" u="sng" kern="1200" dirty="0" err="1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</a:t>
                      </a:r>
                      <a:r>
                        <a:rPr lang="en-US" altLang="ko-KR" sz="1600" u="sng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600" u="sng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페이지에서 사용 가능</a:t>
                      </a: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웹브라우저가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종료되어도 서버가 중지되기 전까지 사용 가능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9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92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7048" y="1250730"/>
            <a:ext cx="1198276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★ 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JSTL(JSP </a:t>
            </a:r>
            <a:r>
              <a:rPr lang="en-US" altLang="ko-KR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Strandard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Tag Library)</a:t>
            </a:r>
          </a:p>
          <a:p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 JSP </a:t>
            </a:r>
            <a:r>
              <a:rPr lang="ko-KR" altLang="en-US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스크립틀릿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안에서 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 프로그래밍했던 코드를 </a:t>
            </a:r>
            <a:r>
              <a:rPr lang="ko-KR" altLang="en-US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태그형태로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변환해 주는 라이브러리</a:t>
            </a:r>
          </a:p>
          <a:p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 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JSTL 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 설치하기</a:t>
            </a:r>
          </a:p>
          <a:p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Apache Tomcat(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https://tomcat.apache.org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&gt; </a:t>
            </a:r>
            <a:r>
              <a:rPr lang="en-US" altLang="ko-KR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Dowonload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&gt; </a:t>
            </a:r>
            <a:r>
              <a:rPr lang="en-US" altLang="ko-KR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Taglibs</a:t>
            </a: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Standard-1.2.5 &gt; Jar Files : </a:t>
            </a:r>
            <a:r>
              <a:rPr lang="en-US" altLang="ko-KR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Spec, EL, </a:t>
            </a:r>
            <a:r>
              <a:rPr lang="en-US" altLang="ko-KR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Compat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4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다운로드</a:t>
            </a:r>
          </a:p>
          <a:p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D:\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개발자프로그램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\JSTL 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 생성 후 다운로드 후 복사</a:t>
            </a:r>
          </a:p>
          <a:p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WebContent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&gt; WEB-INF &gt; lib </a:t>
            </a:r>
            <a:r>
              <a:rPr lang="ko-KR" altLang="en-US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붙여넣기</a:t>
            </a:r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 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JSTL Tag 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 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JSP 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 상단에 </a:t>
            </a:r>
            <a:r>
              <a:rPr lang="ko-KR" altLang="en-US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지시자를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작성 할 것</a:t>
            </a:r>
          </a:p>
          <a:p>
            <a:r>
              <a:rPr lang="en-US" altLang="ko-KR" sz="2000" dirty="0">
                <a:solidFill>
                  <a:schemeClr val="accen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000" dirty="0">
                <a:solidFill>
                  <a:schemeClr val="accen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기본프로그래밍 </a:t>
            </a:r>
            <a:r>
              <a:rPr lang="en-US" altLang="ko-KR" sz="2000" dirty="0">
                <a:solidFill>
                  <a:schemeClr val="accen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Tag : </a:t>
            </a:r>
            <a:r>
              <a:rPr lang="ko-KR" altLang="en-US" sz="2000" dirty="0">
                <a:solidFill>
                  <a:schemeClr val="accen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2000" dirty="0">
                <a:solidFill>
                  <a:schemeClr val="accen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dirty="0">
                <a:solidFill>
                  <a:schemeClr val="accen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r>
              <a:rPr lang="en-US" altLang="ko-KR" sz="2000" dirty="0">
                <a:solidFill>
                  <a:schemeClr val="accen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if, switch ~ case, for </a:t>
            </a:r>
            <a:r>
              <a:rPr lang="ko-KR" altLang="en-US" sz="2000" dirty="0">
                <a:solidFill>
                  <a:schemeClr val="accen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▶ </a:t>
            </a:r>
            <a:r>
              <a:rPr lang="en-US" altLang="ko-KR" sz="2000" dirty="0">
                <a:solidFill>
                  <a:schemeClr val="accen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core </a:t>
            </a:r>
          </a:p>
          <a:p>
            <a:r>
              <a:rPr lang="en-US" altLang="ko-KR" sz="2000" dirty="0">
                <a:solidFill>
                  <a:schemeClr val="accen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&lt;%@ </a:t>
            </a:r>
            <a:r>
              <a:rPr lang="en-US" altLang="ko-KR" sz="2000" dirty="0" err="1">
                <a:solidFill>
                  <a:schemeClr val="accen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taglib</a:t>
            </a:r>
            <a:r>
              <a:rPr lang="en-US" altLang="ko-KR" sz="2000" dirty="0">
                <a:solidFill>
                  <a:schemeClr val="accen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prefix="c" </a:t>
            </a:r>
            <a:r>
              <a:rPr lang="en-US" altLang="ko-KR" sz="2000" dirty="0" err="1">
                <a:solidFill>
                  <a:schemeClr val="accen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uri</a:t>
            </a:r>
            <a:r>
              <a:rPr lang="en-US" altLang="ko-KR" sz="2000" dirty="0">
                <a:solidFill>
                  <a:schemeClr val="accen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</a:t>
            </a:r>
            <a:r>
              <a:rPr lang="en-US" altLang="ko-KR" sz="2000" dirty="0">
                <a:solidFill>
                  <a:schemeClr val="accen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hlinkClick r:id="rId3"/>
              </a:rPr>
              <a:t>http://java.sun.com/</a:t>
            </a:r>
            <a:r>
              <a:rPr lang="en-US" altLang="ko-KR" sz="2000" dirty="0" err="1">
                <a:solidFill>
                  <a:schemeClr val="accen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hlinkClick r:id="rId3"/>
              </a:rPr>
              <a:t>jsp</a:t>
            </a:r>
            <a:r>
              <a:rPr lang="en-US" altLang="ko-KR" sz="2000" dirty="0">
                <a:solidFill>
                  <a:schemeClr val="accen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hlinkClick r:id="rId3"/>
              </a:rPr>
              <a:t>/</a:t>
            </a:r>
            <a:r>
              <a:rPr lang="en-US" altLang="ko-KR" sz="2000" dirty="0" err="1">
                <a:solidFill>
                  <a:schemeClr val="accen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hlinkClick r:id="rId3"/>
              </a:rPr>
              <a:t>jstl</a:t>
            </a:r>
            <a:r>
              <a:rPr lang="en-US" altLang="ko-KR" sz="2000" dirty="0">
                <a:solidFill>
                  <a:schemeClr val="accen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hlinkClick r:id="rId3"/>
              </a:rPr>
              <a:t>/core</a:t>
            </a:r>
            <a:r>
              <a:rPr lang="en-US" altLang="ko-KR" sz="2000" dirty="0">
                <a:solidFill>
                  <a:schemeClr val="accen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%&gt;</a:t>
            </a:r>
          </a:p>
          <a:p>
            <a:endParaRPr lang="en-US" altLang="ko-KR" sz="20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국제화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포맷팅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Tag : 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날짜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통화기호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백분율 등 표시형식 변환 ▶ 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format</a:t>
            </a:r>
          </a:p>
          <a:p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&lt;%@ </a:t>
            </a:r>
            <a:r>
              <a:rPr lang="en-US" altLang="ko-KR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taglib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prefix="</a:t>
            </a:r>
            <a:r>
              <a:rPr lang="en-US" altLang="ko-KR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fmt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uri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  <a:hlinkClick r:id="rId4"/>
              </a:rPr>
              <a:t>http://java.sun.com/</a:t>
            </a:r>
            <a:r>
              <a:rPr lang="en-US" altLang="ko-KR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  <a:hlinkClick r:id="rId4"/>
              </a:rPr>
              <a:t>jsp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  <a:hlinkClick r:id="rId4"/>
              </a:rPr>
              <a:t>/</a:t>
            </a:r>
            <a:r>
              <a:rPr lang="en-US" altLang="ko-KR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  <a:hlinkClick r:id="rId4"/>
              </a:rPr>
              <a:t>jstl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  <a:hlinkClick r:id="rId4"/>
              </a:rPr>
              <a:t>/</a:t>
            </a:r>
            <a:r>
              <a:rPr lang="en-US" altLang="ko-KR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  <a:hlinkClick r:id="rId4"/>
              </a:rPr>
              <a:t>fmt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%&gt;</a:t>
            </a:r>
          </a:p>
          <a:p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Tag : JAVA String Class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제공하는 </a:t>
            </a:r>
            <a:r>
              <a:rPr lang="ko-KR" altLang="en-US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▶ 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</a:p>
          <a:p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&lt;%@ </a:t>
            </a:r>
            <a:r>
              <a:rPr lang="en-US" altLang="ko-KR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taglib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prefix="</a:t>
            </a:r>
            <a:r>
              <a:rPr lang="en-US" altLang="ko-KR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fn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uri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  <a:hlinkClick r:id="rId5"/>
              </a:rPr>
              <a:t>http://java.sun.com/</a:t>
            </a:r>
            <a:r>
              <a:rPr lang="en-US" altLang="ko-KR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  <a:hlinkClick r:id="rId5"/>
              </a:rPr>
              <a:t>jsp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  <a:hlinkClick r:id="rId5"/>
              </a:rPr>
              <a:t>/</a:t>
            </a:r>
            <a:r>
              <a:rPr lang="en-US" altLang="ko-KR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  <a:hlinkClick r:id="rId5"/>
              </a:rPr>
              <a:t>jstl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  <a:hlinkClick r:id="rId5"/>
              </a:rPr>
              <a:t>/functions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%&gt;</a:t>
            </a:r>
          </a:p>
          <a:p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7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732090-DE27-4297-8486-4A7B74BB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4EB73-BD3C-46DA-9C9E-E7C1AD6F36FC}"/>
              </a:ext>
            </a:extLst>
          </p:cNvPr>
          <p:cNvSpPr txBox="1"/>
          <p:nvPr/>
        </p:nvSpPr>
        <p:spPr>
          <a:xfrm>
            <a:off x="443060" y="656636"/>
            <a:ext cx="111613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Library(API) : </a:t>
            </a:r>
            <a:r>
              <a:rPr lang="en-US" altLang="ko-KR" sz="14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servlet-api.jar (c:\</a:t>
            </a:r>
            <a:r>
              <a:rPr lang="en-US" altLang="ko-KR" sz="14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tomcat_web</a:t>
            </a:r>
            <a:r>
              <a:rPr lang="en-US" altLang="ko-KR" sz="14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\lib) → JRE &gt; lib &gt; </a:t>
            </a:r>
            <a:r>
              <a:rPr lang="en-US" altLang="ko-KR" sz="14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</a:t>
            </a:r>
            <a:r>
              <a:rPr lang="en-US" altLang="ko-KR" sz="14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복사</a:t>
            </a:r>
            <a:r>
              <a:rPr lang="en-US" altLang="ko-KR" sz="14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&amp;</a:t>
            </a:r>
            <a:r>
              <a:rPr lang="ko-KR" altLang="en-US" sz="14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붙여넣기</a:t>
            </a:r>
          </a:p>
          <a:p>
            <a:pPr algn="l"/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Java Resources &gt; </a:t>
            </a:r>
            <a:r>
              <a:rPr lang="en-US" altLang="ko-KR" sz="14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&gt; </a:t>
            </a:r>
            <a:r>
              <a:rPr lang="ko-KR" altLang="en-US" sz="14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마오 </a:t>
            </a:r>
            <a:r>
              <a:rPr lang="en-US" altLang="ko-KR" sz="14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New &gt; Servlet : Servlet </a:t>
            </a:r>
            <a:r>
              <a:rPr lang="ko-KR" altLang="en-US" sz="14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마법사 실행</a:t>
            </a:r>
          </a:p>
          <a:p>
            <a:pPr algn="l"/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① Java Package, Class Name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</a:t>
            </a:r>
          </a:p>
          <a:p>
            <a:pPr algn="l"/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② URL Mappings → /xx.do ▶ &lt;form action="xx.do" ~~&gt;</a:t>
            </a:r>
          </a:p>
          <a:p>
            <a:pPr algn="l"/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③ [v]service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Finish</a:t>
            </a:r>
          </a:p>
          <a:p>
            <a:pPr algn="l"/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불필요한 코드삭제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service()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메소드는 삭제하지 말 것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</a:p>
          <a:p>
            <a:pPr algn="l"/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4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Servlet Mappings(</a:t>
            </a:r>
            <a:r>
              <a:rPr lang="ko-KR" altLang="en-US" sz="14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수동설정</a:t>
            </a:r>
            <a:r>
              <a:rPr lang="en-US" altLang="ko-KR" sz="14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en-US" altLang="ko-KR" sz="14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WebContent</a:t>
            </a:r>
            <a:r>
              <a:rPr lang="en-US" altLang="ko-KR" sz="14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&gt; WEB-INF &gt; web.xml</a:t>
            </a:r>
          </a:p>
          <a:p>
            <a:pPr algn="l"/>
            <a:endParaRPr lang="en-US" altLang="ko-KR" sz="140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20703-7AC8-4995-976B-51A94AC7BE9C}"/>
              </a:ext>
            </a:extLst>
          </p:cNvPr>
          <p:cNvSpPr txBox="1"/>
          <p:nvPr/>
        </p:nvSpPr>
        <p:spPr>
          <a:xfrm>
            <a:off x="633415" y="335587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Servlet</a:t>
            </a:r>
            <a:r>
              <a:rPr lang="ko-KR" altLang="en-US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(Controller) </a:t>
            </a:r>
            <a:r>
              <a:rPr lang="ko-KR" altLang="en-US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생성하는</a:t>
            </a:r>
            <a:r>
              <a:rPr lang="en-US" altLang="ko-KR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62268-773B-4E97-9ADC-899C09EF8198}"/>
              </a:ext>
            </a:extLst>
          </p:cNvPr>
          <p:cNvSpPr txBox="1"/>
          <p:nvPr/>
        </p:nvSpPr>
        <p:spPr>
          <a:xfrm>
            <a:off x="340509" y="2719140"/>
            <a:ext cx="5644655" cy="403187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&lt;?xml version="1.0" encoding="UTF-8"?&gt;</a:t>
            </a:r>
          </a:p>
          <a:p>
            <a:pPr algn="l">
              <a:lnSpc>
                <a:spcPct val="80000"/>
              </a:lnSpc>
            </a:pPr>
            <a:r>
              <a:rPr lang="de-DE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&lt;web-app xmlns:xsi="http://www.w3.org/2001/XMLSchema-instance" </a:t>
            </a:r>
          </a:p>
          <a:p>
            <a:pPr algn="l">
              <a:lnSpc>
                <a:spcPct val="8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="http://xmlns.jcp.org/xml/ns/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javaee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</a:p>
          <a:p>
            <a:pPr algn="l">
              <a:lnSpc>
                <a:spcPct val="8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xsi:schemaLocation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="http://xmlns.jcp.org/xml/ns/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javaee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http://xmlns.jcp.org/xml/ns/javaee/web-app_3_1.xsd" id="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WebApp_ID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version="3.1"&gt;</a:t>
            </a:r>
          </a:p>
          <a:p>
            <a:pPr algn="l">
              <a:lnSpc>
                <a:spcPct val="8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&lt;display-name&gt;02.MVC&lt;/display-name&gt;</a:t>
            </a:r>
          </a:p>
          <a:p>
            <a:pPr algn="l">
              <a:lnSpc>
                <a:spcPct val="8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&lt;welcome-file-list&gt;</a:t>
            </a:r>
          </a:p>
          <a:p>
            <a:pPr algn="l">
              <a:lnSpc>
                <a:spcPct val="8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&lt;welcome-file&gt;index.html&lt;/welcome-file&gt;</a:t>
            </a:r>
          </a:p>
          <a:p>
            <a:pPr algn="l">
              <a:lnSpc>
                <a:spcPct val="8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&lt;welcome-file&gt;index.htm&lt;/welcome-file&gt;</a:t>
            </a:r>
          </a:p>
          <a:p>
            <a:pPr algn="l">
              <a:lnSpc>
                <a:spcPct val="8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&lt;welcome-file&gt;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index.jsp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&lt;/welcome-file&gt;</a:t>
            </a:r>
          </a:p>
          <a:p>
            <a:pPr algn="l">
              <a:lnSpc>
                <a:spcPct val="8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&lt;welcome-file&gt;default.html&lt;/welcome-file&gt;</a:t>
            </a:r>
          </a:p>
          <a:p>
            <a:pPr algn="l">
              <a:lnSpc>
                <a:spcPct val="8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&lt;welcome-file&gt;default.htm&lt;/welcome-file&gt;</a:t>
            </a:r>
          </a:p>
          <a:p>
            <a:pPr algn="l">
              <a:lnSpc>
                <a:spcPct val="8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&lt;welcome-file&gt;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default.jsp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&lt;/welcome-file&gt;</a:t>
            </a:r>
          </a:p>
          <a:p>
            <a:pPr algn="l">
              <a:lnSpc>
                <a:spcPct val="8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&lt;/welcome-file-list&gt;</a:t>
            </a:r>
          </a:p>
          <a:p>
            <a:pPr algn="l">
              <a:lnSpc>
                <a:spcPct val="8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 algn="l">
              <a:lnSpc>
                <a:spcPct val="80000"/>
              </a:lnSpc>
            </a:pPr>
            <a:r>
              <a:rPr lang="en-US" altLang="ko-KR" sz="13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&lt;!-- Servlet Class </a:t>
            </a:r>
            <a:r>
              <a:rPr lang="ko-KR" altLang="en-US" sz="13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</a:t>
            </a:r>
            <a:r>
              <a:rPr lang="en-US" altLang="ko-KR" sz="13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</a:p>
          <a:p>
            <a:pPr algn="l">
              <a:lnSpc>
                <a:spcPct val="80000"/>
              </a:lnSpc>
            </a:pP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&lt;servlet&gt;</a:t>
            </a:r>
          </a:p>
          <a:p>
            <a:pPr algn="l">
              <a:lnSpc>
                <a:spcPct val="80000"/>
              </a:lnSpc>
            </a:pP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&lt;display-name&gt;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Servlet Class Name&lt;/display-name&gt;</a:t>
            </a:r>
          </a:p>
          <a:p>
            <a:pPr algn="l">
              <a:lnSpc>
                <a:spcPct val="80000"/>
              </a:lnSpc>
            </a:pP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&lt;servlet-name&gt;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Servlet Class Name&lt;/servlet-name&gt;</a:t>
            </a:r>
          </a:p>
          <a:p>
            <a:pPr algn="l">
              <a:lnSpc>
                <a:spcPct val="80000"/>
              </a:lnSpc>
            </a:pP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&lt;servlet-class&gt;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Servlet Class Name&lt;/servlet-class&gt;</a:t>
            </a:r>
          </a:p>
          <a:p>
            <a:pPr algn="l">
              <a:lnSpc>
                <a:spcPct val="80000"/>
              </a:lnSpc>
            </a:pP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&lt;/servlet&gt;</a:t>
            </a:r>
          </a:p>
          <a:p>
            <a:pPr algn="l">
              <a:lnSpc>
                <a:spcPct val="80000"/>
              </a:lnSpc>
            </a:pP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 algn="l">
              <a:lnSpc>
                <a:spcPct val="80000"/>
              </a:lnSpc>
            </a:pPr>
            <a:r>
              <a:rPr lang="en-US" altLang="ko-KR" sz="13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&lt;!-- Servlet Mapping </a:t>
            </a:r>
            <a:r>
              <a:rPr lang="ko-KR" altLang="en-US" sz="13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</a:t>
            </a:r>
            <a:r>
              <a:rPr lang="en-US" altLang="ko-KR" sz="13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</a:p>
          <a:p>
            <a:pPr algn="l">
              <a:lnSpc>
                <a:spcPct val="80000"/>
              </a:lnSpc>
            </a:pP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&lt;servlet-mapping&gt;</a:t>
            </a:r>
          </a:p>
          <a:p>
            <a:pPr algn="l">
              <a:lnSpc>
                <a:spcPct val="80000"/>
              </a:lnSpc>
            </a:pP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&lt;servlet-name&gt;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Servlet Class Name&lt;/servlet-name&gt;</a:t>
            </a:r>
          </a:p>
          <a:p>
            <a:pPr algn="l">
              <a:lnSpc>
                <a:spcPct val="80000"/>
              </a:lnSpc>
            </a:pP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-pattern&gt;/xx.do&lt;/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-pattern&gt;</a:t>
            </a:r>
          </a:p>
          <a:p>
            <a:pPr algn="l">
              <a:lnSpc>
                <a:spcPct val="80000"/>
              </a:lnSpc>
            </a:pP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&lt;/servlet-mapping&gt;</a:t>
            </a:r>
          </a:p>
          <a:p>
            <a:pPr algn="l">
              <a:lnSpc>
                <a:spcPct val="8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&lt;/web-</a:t>
            </a:r>
            <a:r>
              <a:rPr lang="en-US" altLang="ko-KR" sz="12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app&gt;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12360B-6126-485B-9FB6-35085B50E4A8}"/>
              </a:ext>
            </a:extLst>
          </p:cNvPr>
          <p:cNvSpPr txBox="1"/>
          <p:nvPr/>
        </p:nvSpPr>
        <p:spPr>
          <a:xfrm>
            <a:off x="340509" y="2296776"/>
            <a:ext cx="5644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web.xml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5E700-BD98-4FC8-AAE8-11178098AD5A}"/>
              </a:ext>
            </a:extLst>
          </p:cNvPr>
          <p:cNvSpPr txBox="1"/>
          <p:nvPr/>
        </p:nvSpPr>
        <p:spPr>
          <a:xfrm>
            <a:off x="6172178" y="2728376"/>
            <a:ext cx="5927459" cy="370563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400" spc="-15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==================================================================</a:t>
            </a:r>
          </a:p>
          <a:p>
            <a:pPr algn="l">
              <a:lnSpc>
                <a:spcPct val="130000"/>
              </a:lnSpc>
            </a:pPr>
            <a:r>
              <a:rPr lang="en-US" altLang="ko-KR" sz="1400" spc="-15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 </a:t>
            </a:r>
            <a:r>
              <a:rPr lang="en-US" altLang="ko-KR" sz="1400" spc="-15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HelloServlet</a:t>
            </a:r>
            <a:endParaRPr lang="en-US" altLang="ko-KR" sz="1400" spc="-15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400" spc="-15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HelloServlet.html → web.xml → hs.do → HelloServlet.java → </a:t>
            </a:r>
            <a:r>
              <a:rPr lang="en-US" altLang="ko-KR" sz="1400" spc="-15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HelloServlet.class</a:t>
            </a:r>
            <a:endParaRPr lang="en-US" altLang="ko-KR" sz="1400" spc="-15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>
              <a:lnSpc>
                <a:spcPct val="130000"/>
              </a:lnSpc>
            </a:pPr>
            <a:endParaRPr lang="ko-KR" altLang="en-US" sz="1400" spc="-15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400" spc="-15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 Servlet01</a:t>
            </a:r>
          </a:p>
          <a:p>
            <a:pPr algn="l">
              <a:lnSpc>
                <a:spcPct val="130000"/>
              </a:lnSpc>
            </a:pPr>
            <a:r>
              <a:rPr lang="en-US" altLang="ko-KR" sz="1400" spc="-15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SuCalc01.</a:t>
            </a:r>
            <a:r>
              <a:rPr lang="en-US" altLang="ko-KR" sz="1400" spc="-15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→ web.xml → s01.do → Servlet01.java</a:t>
            </a:r>
          </a:p>
          <a:p>
            <a:pPr algn="l">
              <a:lnSpc>
                <a:spcPct val="130000"/>
              </a:lnSpc>
            </a:pPr>
            <a:endParaRPr lang="ko-KR" altLang="en-US" sz="1400" spc="-15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400" spc="-15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 Servlet02</a:t>
            </a:r>
          </a:p>
          <a:p>
            <a:pPr algn="l">
              <a:lnSpc>
                <a:spcPct val="130000"/>
              </a:lnSpc>
            </a:pPr>
            <a:r>
              <a:rPr lang="en-US" altLang="ko-KR" sz="1400" spc="-15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SuCalc02.</a:t>
            </a:r>
            <a:r>
              <a:rPr lang="en-US" altLang="ko-KR" sz="1400" spc="-15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→ web.xml → s02.do → Servlet02.java → </a:t>
            </a:r>
            <a:r>
              <a:rPr lang="en-US" altLang="ko-KR" sz="1400" spc="-15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SumMachine.getSum</a:t>
            </a:r>
            <a:r>
              <a:rPr lang="en-US" altLang="ko-KR" sz="1400" spc="-15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</a:p>
          <a:p>
            <a:pPr algn="l">
              <a:lnSpc>
                <a:spcPct val="130000"/>
              </a:lnSpc>
            </a:pPr>
            <a:r>
              <a:rPr lang="ko-KR" altLang="en-US" sz="1400" spc="-15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                                         ↓</a:t>
            </a:r>
          </a:p>
          <a:p>
            <a:pPr algn="l">
              <a:lnSpc>
                <a:spcPct val="130000"/>
              </a:lnSpc>
            </a:pPr>
            <a:r>
              <a:rPr lang="en-US" altLang="ko-KR" sz="1400" spc="-15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400" spc="-15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result.jsp</a:t>
            </a:r>
            <a:r>
              <a:rPr lang="en-US" altLang="ko-KR" sz="1400" spc="-15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←--------------------- return   ←----------   sum</a:t>
            </a:r>
          </a:p>
          <a:p>
            <a:pPr algn="l">
              <a:lnSpc>
                <a:spcPct val="130000"/>
              </a:lnSpc>
            </a:pPr>
            <a:r>
              <a:rPr lang="en-US" altLang="ko-KR" sz="1400" spc="-15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|==============|======================================|===================|</a:t>
            </a:r>
          </a:p>
          <a:p>
            <a:pPr algn="l">
              <a:lnSpc>
                <a:spcPct val="130000"/>
              </a:lnSpc>
            </a:pPr>
            <a:r>
              <a:rPr lang="en-US" altLang="ko-KR" sz="1400" spc="-15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1400" spc="-15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                     Controller                      Model</a:t>
            </a:r>
            <a:endParaRPr lang="ko-KR" altLang="en-US" sz="1400" spc="-150" dirty="0">
              <a:solidFill>
                <a:schemeClr val="accent2"/>
              </a:solidFill>
            </a:endParaRPr>
          </a:p>
        </p:txBody>
      </p:sp>
      <p:sp>
        <p:nvSpPr>
          <p:cNvPr id="16" name="바닥글 개체 틀 4">
            <a:extLst>
              <a:ext uri="{FF2B5EF4-FFF2-40B4-BE49-F238E27FC236}">
                <a16:creationId xmlns:a16="http://schemas.microsoft.com/office/drawing/2014/main" id="{82754EF3-2B19-46A3-AD28-E687D9B3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824" y="0"/>
            <a:ext cx="3686175" cy="365125"/>
          </a:xfrm>
        </p:spPr>
        <p:txBody>
          <a:bodyPr/>
          <a:lstStyle/>
          <a:p>
            <a:pPr algn="r"/>
            <a:r>
              <a:rPr lang="en-US" altLang="ko-KR" sz="1600" b="1" dirty="0">
                <a:solidFill>
                  <a:schemeClr val="tx1"/>
                </a:solidFill>
              </a:rPr>
              <a:t>Servlet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8CC4B-1D54-45E6-9952-E64EEEC6F19F}"/>
              </a:ext>
            </a:extLst>
          </p:cNvPr>
          <p:cNvSpPr txBox="1"/>
          <p:nvPr/>
        </p:nvSpPr>
        <p:spPr>
          <a:xfrm>
            <a:off x="6181414" y="2296776"/>
            <a:ext cx="5644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Servlet </a:t>
            </a:r>
            <a:r>
              <a:rPr lang="ko-KR" altLang="en-US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흐름도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A22AA-7F3A-4FCE-84A9-60440A18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824" y="0"/>
            <a:ext cx="3686175" cy="365125"/>
          </a:xfrm>
        </p:spPr>
        <p:txBody>
          <a:bodyPr/>
          <a:lstStyle/>
          <a:p>
            <a:pPr algn="r"/>
            <a:r>
              <a:rPr lang="en-US" altLang="ko-KR" sz="1600" b="1" dirty="0">
                <a:solidFill>
                  <a:schemeClr val="tx1"/>
                </a:solidFill>
              </a:rPr>
              <a:t>JSP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B99EE-3C91-48AA-AEE3-2406A160D6FD}"/>
              </a:ext>
            </a:extLst>
          </p:cNvPr>
          <p:cNvSpPr txBox="1"/>
          <p:nvPr/>
        </p:nvSpPr>
        <p:spPr>
          <a:xfrm>
            <a:off x="633415" y="335587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JSP (Java Server Page)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F7BAD-94F0-46BD-BA06-48A93A34D6F1}"/>
              </a:ext>
            </a:extLst>
          </p:cNvPr>
          <p:cNvSpPr txBox="1"/>
          <p:nvPr/>
        </p:nvSpPr>
        <p:spPr>
          <a:xfrm>
            <a:off x="681017" y="779631"/>
            <a:ext cx="11214891" cy="1923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⊙ </a:t>
            </a:r>
            <a:r>
              <a:rPr lang="en-US" altLang="ko-KR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JAVA</a:t>
            </a:r>
            <a:r>
              <a:rPr lang="ko-KR" altLang="en-US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를 이용하여 동적인 웹페이지를 만들기 위해 개발한 기술</a:t>
            </a:r>
            <a:endParaRPr lang="en-US" altLang="ko-KR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i="0" u="none" strike="noStrike" cap="none" normalizeH="0" baseline="0" dirty="0">
                <a:ln>
                  <a:noFill/>
                </a:ln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  <a:t>    - </a:t>
            </a:r>
            <a:r>
              <a:rPr kumimoji="0" lang="ko-KR" altLang="en-US" sz="1500" i="0" u="none" strike="noStrike" cap="none" normalizeH="0" baseline="0" dirty="0">
                <a:ln>
                  <a:noFill/>
                </a:ln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  <a:t>브라우저는 기본적으로 </a:t>
            </a:r>
            <a:r>
              <a:rPr kumimoji="0" lang="en-US" altLang="ko-KR" sz="1500" i="0" u="none" strike="noStrike" cap="none" normalizeH="0" baseline="0" dirty="0">
                <a:ln>
                  <a:noFill/>
                </a:ln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  <a:t>HTML </a:t>
            </a:r>
            <a:r>
              <a:rPr kumimoji="0" lang="ko-KR" altLang="en-US" sz="1500" i="0" u="none" strike="noStrike" cap="none" normalizeH="0" baseline="0" dirty="0">
                <a:ln>
                  <a:noFill/>
                </a:ln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  <a:t>형식의 문서만을 표시할 수 있음</a:t>
            </a:r>
            <a:endParaRPr kumimoji="0" lang="en-US" altLang="ko-KR" sz="1500" i="0" u="none" strike="noStrike" cap="none" normalizeH="0" baseline="0" dirty="0">
              <a:ln>
                <a:noFill/>
              </a:ln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Malgun Gothic Semilight" panose="020B0502040204020203" pitchFamily="50" charset="-127"/>
            </a:endParaRPr>
          </a:p>
          <a:p>
            <a:pPr marL="574675" marR="0" lvl="0" indent="-574675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i="0" u="none" strike="noStrike" cap="none" normalizeH="0" baseline="0" dirty="0">
                <a:ln>
                  <a:noFill/>
                </a:ln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  <a:t>    - </a:t>
            </a:r>
            <a:r>
              <a:rPr kumimoji="0" lang="ko-KR" altLang="en-US" sz="1500" b="1" i="0" u="none" strike="noStrike" cap="none" normalizeH="0" baseline="0" dirty="0">
                <a:ln>
                  <a:noFill/>
                </a:ln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  <a:t>사용자의 요청에 맞는 결과를 동적으로 표시해주는 웹 페이지를 웹 서버 측에서 사용자에게 전송하기 위해선</a:t>
            </a:r>
            <a:r>
              <a:rPr kumimoji="0" lang="en-US" altLang="ko-KR" sz="1500" b="1" i="0" u="none" strike="noStrike" cap="none" normalizeH="0" baseline="0" dirty="0">
                <a:ln>
                  <a:noFill/>
                </a:ln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  <a:t/>
            </a:r>
            <a:br>
              <a:rPr kumimoji="0" lang="en-US" altLang="ko-KR" sz="1500" b="1" i="0" u="none" strike="noStrike" cap="none" normalizeH="0" baseline="0" dirty="0">
                <a:ln>
                  <a:noFill/>
                </a:ln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</a:br>
            <a:r>
              <a:rPr kumimoji="0" lang="ko-KR" altLang="en-US" sz="1500" b="1" i="0" u="none" strike="noStrike" cap="none" normalizeH="0" baseline="0" dirty="0">
                <a:ln>
                  <a:noFill/>
                </a:ln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  <a:t>요청의</a:t>
            </a:r>
            <a:r>
              <a:rPr kumimoji="0" lang="en-US" altLang="ko-KR" sz="1500" b="1" i="0" u="none" strike="noStrike" cap="none" normalizeH="0" baseline="0" dirty="0">
                <a:ln>
                  <a:noFill/>
                </a:ln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1500" b="1" i="0" u="none" strike="noStrike" cap="none" normalizeH="0" baseline="0" dirty="0">
                <a:ln>
                  <a:noFill/>
                </a:ln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  <a:t>처리결과에 따라서 자동으로 응답을 생성할 </a:t>
            </a:r>
            <a:r>
              <a:rPr lang="ko-KR" altLang="en-US" sz="1500" b="1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  <a:t>수 있는 역할을 하는 프로그램이 필요한데</a:t>
            </a:r>
            <a:r>
              <a:rPr lang="en-US" altLang="ko-KR" sz="1500" b="1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  <a:t/>
            </a:r>
            <a:br>
              <a:rPr lang="en-US" altLang="ko-KR" sz="1500" b="1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</a:br>
            <a:r>
              <a:rPr lang="ko-KR" altLang="en-US" sz="1500" b="1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  <a:t>이를 동적인 웹 페이지를 만들 수 있는 기술</a:t>
            </a:r>
            <a:r>
              <a:rPr lang="en-US" altLang="ko-KR" sz="1500" b="1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  <a:t>(JSP </a:t>
            </a:r>
            <a:r>
              <a:rPr lang="ko-KR" altLang="en-US" sz="1500" b="1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  <a:t>등</a:t>
            </a:r>
            <a:r>
              <a:rPr lang="en-US" altLang="ko-KR" sz="1500" b="1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1500" b="1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  <a:t>을 사용하여 </a:t>
            </a:r>
            <a:r>
              <a:rPr lang="en-US" altLang="ko-KR" sz="1500" b="1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  <a:t/>
            </a:r>
            <a:br>
              <a:rPr lang="en-US" altLang="ko-KR" sz="1500" b="1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</a:br>
            <a:r>
              <a:rPr lang="ko-KR" altLang="en-US" sz="1500" b="1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  <a:t>사용자가 </a:t>
            </a:r>
            <a:r>
              <a:rPr lang="ko-KR" altLang="en-US" sz="1500" b="1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  <a:t>요청시</a:t>
            </a:r>
            <a:r>
              <a:rPr lang="ko-KR" altLang="en-US" sz="1500" b="1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  <a:t> 서버에서 작업 결과를 전달 표시할 수 있음</a:t>
            </a:r>
            <a:r>
              <a:rPr lang="en-US" altLang="ko-KR" sz="1500" b="1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Malgun Gothic Semilight" panose="020B0502040204020203" pitchFamily="50" charset="-127"/>
              </a:rPr>
              <a:t>.</a:t>
            </a:r>
            <a:endParaRPr kumimoji="0" lang="en-US" altLang="ko-KR" sz="1500" b="1" i="0" u="none" strike="noStrike" cap="none" normalizeH="0" baseline="0" dirty="0">
              <a:ln>
                <a:noFill/>
              </a:ln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슬라이드 번호 개체 틀 1">
            <a:extLst>
              <a:ext uri="{FF2B5EF4-FFF2-40B4-BE49-F238E27FC236}">
                <a16:creationId xmlns:a16="http://schemas.microsoft.com/office/drawing/2014/main" id="{1D5AB0CB-A160-4C13-8EAE-F3643214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06987"/>
            <a:ext cx="681018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00D570-088E-4FAB-9F65-FCD4339C924E}"/>
              </a:ext>
            </a:extLst>
          </p:cNvPr>
          <p:cNvSpPr/>
          <p:nvPr/>
        </p:nvSpPr>
        <p:spPr>
          <a:xfrm>
            <a:off x="1943110" y="3999299"/>
            <a:ext cx="1576252" cy="157625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DE045B-CF36-4BA2-BB45-5AFD2AEBCE95}"/>
              </a:ext>
            </a:extLst>
          </p:cNvPr>
          <p:cNvSpPr/>
          <p:nvPr/>
        </p:nvSpPr>
        <p:spPr>
          <a:xfrm>
            <a:off x="5307874" y="3999299"/>
            <a:ext cx="1576252" cy="157625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B93CF6-F90E-4B29-8B25-C077D91294FE}"/>
              </a:ext>
            </a:extLst>
          </p:cNvPr>
          <p:cNvSpPr/>
          <p:nvPr/>
        </p:nvSpPr>
        <p:spPr>
          <a:xfrm>
            <a:off x="8672639" y="3999299"/>
            <a:ext cx="1576252" cy="157625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C4D51A1-19B4-458F-9559-1F1A26521CA8}"/>
              </a:ext>
            </a:extLst>
          </p:cNvPr>
          <p:cNvSpPr/>
          <p:nvPr/>
        </p:nvSpPr>
        <p:spPr>
          <a:xfrm>
            <a:off x="3895144" y="4245889"/>
            <a:ext cx="1036948" cy="369332"/>
          </a:xfrm>
          <a:prstGeom prst="rightArrow">
            <a:avLst>
              <a:gd name="adj1" fmla="val 53671"/>
              <a:gd name="adj2" fmla="val 6835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5E4CD7F-8DF7-455D-BDF9-D0EEC7E3DF22}"/>
              </a:ext>
            </a:extLst>
          </p:cNvPr>
          <p:cNvSpPr/>
          <p:nvPr/>
        </p:nvSpPr>
        <p:spPr>
          <a:xfrm flipH="1">
            <a:off x="3895144" y="4980612"/>
            <a:ext cx="1036948" cy="369332"/>
          </a:xfrm>
          <a:prstGeom prst="rightArrow">
            <a:avLst>
              <a:gd name="adj1" fmla="val 53671"/>
              <a:gd name="adj2" fmla="val 6835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9130938-57E6-4DC2-A3E7-0114CEDA9E5F}"/>
              </a:ext>
            </a:extLst>
          </p:cNvPr>
          <p:cNvSpPr/>
          <p:nvPr/>
        </p:nvSpPr>
        <p:spPr>
          <a:xfrm>
            <a:off x="7259908" y="4245889"/>
            <a:ext cx="1036948" cy="369332"/>
          </a:xfrm>
          <a:prstGeom prst="rightArrow">
            <a:avLst>
              <a:gd name="adj1" fmla="val 53671"/>
              <a:gd name="adj2" fmla="val 6835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81824B4-ACCE-4E1E-8147-70DED19053A1}"/>
              </a:ext>
            </a:extLst>
          </p:cNvPr>
          <p:cNvSpPr/>
          <p:nvPr/>
        </p:nvSpPr>
        <p:spPr>
          <a:xfrm flipH="1">
            <a:off x="7259908" y="4980612"/>
            <a:ext cx="1036948" cy="369332"/>
          </a:xfrm>
          <a:prstGeom prst="rightArrow">
            <a:avLst>
              <a:gd name="adj1" fmla="val 53671"/>
              <a:gd name="adj2" fmla="val 6835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C51B3-9DCD-4A99-844B-D4B07A34A238}"/>
              </a:ext>
            </a:extLst>
          </p:cNvPr>
          <p:cNvSpPr txBox="1"/>
          <p:nvPr/>
        </p:nvSpPr>
        <p:spPr>
          <a:xfrm>
            <a:off x="3895144" y="3902615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2F5481-6F0A-44E0-ADC2-9106243ED17B}"/>
              </a:ext>
            </a:extLst>
          </p:cNvPr>
          <p:cNvSpPr txBox="1"/>
          <p:nvPr/>
        </p:nvSpPr>
        <p:spPr>
          <a:xfrm>
            <a:off x="7301071" y="388084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D28151-7168-4CA5-83C0-5302CCA046A5}"/>
              </a:ext>
            </a:extLst>
          </p:cNvPr>
          <p:cNvSpPr txBox="1"/>
          <p:nvPr/>
        </p:nvSpPr>
        <p:spPr>
          <a:xfrm>
            <a:off x="7223326" y="529150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09162B-CA3D-43C7-95C3-EEFECF72B91E}"/>
              </a:ext>
            </a:extLst>
          </p:cNvPr>
          <p:cNvSpPr txBox="1"/>
          <p:nvPr/>
        </p:nvSpPr>
        <p:spPr>
          <a:xfrm>
            <a:off x="3817397" y="5285315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4FAAB-D2D1-462D-A66D-C19F86FDE2EA}"/>
              </a:ext>
            </a:extLst>
          </p:cNvPr>
          <p:cNvSpPr txBox="1"/>
          <p:nvPr/>
        </p:nvSpPr>
        <p:spPr>
          <a:xfrm>
            <a:off x="681017" y="3008322"/>
            <a:ext cx="1103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ko-KR" altLang="en-US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코드에</a:t>
            </a:r>
            <a:r>
              <a:rPr lang="en-US" altLang="ko-KR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코드를</a:t>
            </a:r>
            <a:r>
              <a:rPr lang="en-US" altLang="ko-KR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삽입해서 만든 페이지 </a:t>
            </a:r>
            <a:r>
              <a:rPr lang="en-US" altLang="ko-KR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i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서버측에서</a:t>
            </a:r>
            <a:r>
              <a:rPr lang="ko-KR" altLang="en-US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동작되는 언어 </a:t>
            </a:r>
            <a:r>
              <a:rPr lang="en-US" altLang="ko-KR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(Server Side Language)</a:t>
            </a:r>
            <a:endParaRPr lang="ko-KR" altLang="en-US" i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0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ACB0C2-BB1B-4688-B235-84081FCE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65DAD129-B0CF-405D-B311-37CE7A28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824" y="0"/>
            <a:ext cx="3686175" cy="365125"/>
          </a:xfrm>
        </p:spPr>
        <p:txBody>
          <a:bodyPr/>
          <a:lstStyle/>
          <a:p>
            <a:pPr algn="r"/>
            <a:r>
              <a:rPr lang="en-US" altLang="ko-KR" sz="1600" b="1" dirty="0">
                <a:solidFill>
                  <a:schemeClr val="tx1"/>
                </a:solidFill>
              </a:rPr>
              <a:t>JSP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FAC3E-B85E-4CBE-A2CB-7FF6D9FD37DD}"/>
              </a:ext>
            </a:extLst>
          </p:cNvPr>
          <p:cNvSpPr txBox="1"/>
          <p:nvPr/>
        </p:nvSpPr>
        <p:spPr>
          <a:xfrm>
            <a:off x="633415" y="335587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Servlet</a:t>
            </a:r>
            <a:r>
              <a:rPr lang="ko-KR" altLang="en-US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 </a:t>
            </a:r>
            <a:r>
              <a:rPr lang="en-US" altLang="ko-KR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E96E2-5EE6-46C3-A5C1-093ADCD415DA}"/>
              </a:ext>
            </a:extLst>
          </p:cNvPr>
          <p:cNvSpPr txBox="1"/>
          <p:nvPr/>
        </p:nvSpPr>
        <p:spPr>
          <a:xfrm>
            <a:off x="681017" y="779631"/>
            <a:ext cx="11214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⊙ </a:t>
            </a:r>
            <a:r>
              <a:rPr lang="en-US" altLang="ko-KR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Servlet </a:t>
            </a:r>
            <a:r>
              <a:rPr lang="ko-KR" altLang="en-US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과 </a:t>
            </a:r>
            <a:r>
              <a:rPr lang="en-US" altLang="ko-KR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 </a:t>
            </a:r>
            <a:r>
              <a:rPr lang="ko-KR" altLang="en-US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비교</a:t>
            </a:r>
            <a:endParaRPr lang="en-US" altLang="ko-KR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1AEF305-CF29-48AD-85E0-1B6F84B66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09941"/>
              </p:ext>
            </p:extLst>
          </p:nvPr>
        </p:nvGraphicFramePr>
        <p:xfrm>
          <a:off x="951347" y="1569492"/>
          <a:ext cx="10289308" cy="46613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1926">
                  <a:extLst>
                    <a:ext uri="{9D8B030D-6E8A-4147-A177-3AD203B41FA5}">
                      <a16:colId xmlns:a16="http://schemas.microsoft.com/office/drawing/2014/main" val="2897692851"/>
                    </a:ext>
                  </a:extLst>
                </a:gridCol>
                <a:gridCol w="4188691">
                  <a:extLst>
                    <a:ext uri="{9D8B030D-6E8A-4147-A177-3AD203B41FA5}">
                      <a16:colId xmlns:a16="http://schemas.microsoft.com/office/drawing/2014/main" val="2046639606"/>
                    </a:ext>
                  </a:extLst>
                </a:gridCol>
                <a:gridCol w="4188691">
                  <a:extLst>
                    <a:ext uri="{9D8B030D-6E8A-4147-A177-3AD203B41FA5}">
                      <a16:colId xmlns:a16="http://schemas.microsoft.com/office/drawing/2014/main" val="1126603159"/>
                    </a:ext>
                  </a:extLst>
                </a:gridCol>
              </a:tblGrid>
              <a:tr h="4761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Servlet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005397"/>
                  </a:ext>
                </a:extLst>
              </a:tr>
              <a:tr h="1866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형식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041711"/>
                  </a:ext>
                </a:extLst>
              </a:tr>
              <a:tr h="1159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특징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 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 내에 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HTML 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코드가 삽입되는 형태임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따라서 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HTML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을 작성하는 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 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 작업이 복잡함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HTML 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내에 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코드가 삽입되는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형태임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Servlet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비해서 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HTML 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코드를 쉽게 작성할 수 있음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152703"/>
                  </a:ext>
                </a:extLst>
              </a:tr>
              <a:tr h="1159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목적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코드를 이용한 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Business Logic 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처리에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적합함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따라서 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MVC 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패턴의 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Controller 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역할로 사용됨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Tag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이용한 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Presentation Logic 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처리에 적합함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따라서 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MVC 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패턴의 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View </a:t>
                      </a:r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역할로 사용됨</a:t>
                      </a:r>
                      <a:r>
                        <a:rPr lang="en-US" altLang="ko-KR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8934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0BCF2C7-EDE7-436F-A377-203BFF061662}"/>
              </a:ext>
            </a:extLst>
          </p:cNvPr>
          <p:cNvSpPr/>
          <p:nvPr/>
        </p:nvSpPr>
        <p:spPr>
          <a:xfrm>
            <a:off x="3384223" y="2356701"/>
            <a:ext cx="3214540" cy="13291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D144A5-AC8A-4840-AF78-7672228EA663}"/>
              </a:ext>
            </a:extLst>
          </p:cNvPr>
          <p:cNvSpPr/>
          <p:nvPr/>
        </p:nvSpPr>
        <p:spPr>
          <a:xfrm>
            <a:off x="4053526" y="2773513"/>
            <a:ext cx="1875934" cy="77567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CB983F-51C6-4836-B110-632BF3B9B1F8}"/>
              </a:ext>
            </a:extLst>
          </p:cNvPr>
          <p:cNvSpPr/>
          <p:nvPr/>
        </p:nvSpPr>
        <p:spPr>
          <a:xfrm>
            <a:off x="7560297" y="2356701"/>
            <a:ext cx="3214540" cy="13291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338A29-2B2C-4435-A54F-8BCDBFE70ABE}"/>
              </a:ext>
            </a:extLst>
          </p:cNvPr>
          <p:cNvSpPr/>
          <p:nvPr/>
        </p:nvSpPr>
        <p:spPr>
          <a:xfrm>
            <a:off x="8229600" y="2773513"/>
            <a:ext cx="1875934" cy="77567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58253-43C1-462B-A1EE-CC9F313FEBA7}"/>
              </a:ext>
            </a:extLst>
          </p:cNvPr>
          <p:cNvSpPr txBox="1"/>
          <p:nvPr/>
        </p:nvSpPr>
        <p:spPr>
          <a:xfrm>
            <a:off x="3610466" y="237858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40D33-45D8-4CF6-B90C-D3B8B1FE9EB5}"/>
              </a:ext>
            </a:extLst>
          </p:cNvPr>
          <p:cNvSpPr txBox="1"/>
          <p:nvPr/>
        </p:nvSpPr>
        <p:spPr>
          <a:xfrm>
            <a:off x="7808227" y="235030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EE89A-4C1A-4CB0-B932-A01D08483459}"/>
              </a:ext>
            </a:extLst>
          </p:cNvPr>
          <p:cNvSpPr txBox="1"/>
          <p:nvPr/>
        </p:nvSpPr>
        <p:spPr>
          <a:xfrm>
            <a:off x="8605068" y="301809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BF4470-AF51-4E9F-B712-FBDA73F6FAC0}"/>
              </a:ext>
            </a:extLst>
          </p:cNvPr>
          <p:cNvSpPr txBox="1"/>
          <p:nvPr/>
        </p:nvSpPr>
        <p:spPr>
          <a:xfrm>
            <a:off x="4379787" y="301809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42886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A22AA-7F3A-4FCE-84A9-60440A18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824" y="0"/>
            <a:ext cx="3686175" cy="365125"/>
          </a:xfrm>
        </p:spPr>
        <p:txBody>
          <a:bodyPr/>
          <a:lstStyle/>
          <a:p>
            <a:pPr algn="r"/>
            <a:r>
              <a:rPr lang="en-US" altLang="ko-KR" sz="1600" b="1" dirty="0">
                <a:solidFill>
                  <a:schemeClr val="tx1"/>
                </a:solidFill>
              </a:rPr>
              <a:t>JSP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B99EE-3C91-48AA-AEE3-2406A160D6FD}"/>
              </a:ext>
            </a:extLst>
          </p:cNvPr>
          <p:cNvSpPr txBox="1"/>
          <p:nvPr/>
        </p:nvSpPr>
        <p:spPr>
          <a:xfrm>
            <a:off x="633415" y="335587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JSP (Java Server Page)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F7BAD-94F0-46BD-BA06-48A93A34D6F1}"/>
              </a:ext>
            </a:extLst>
          </p:cNvPr>
          <p:cNvSpPr txBox="1"/>
          <p:nvPr/>
        </p:nvSpPr>
        <p:spPr>
          <a:xfrm>
            <a:off x="681017" y="779631"/>
            <a:ext cx="11214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⊙ </a:t>
            </a:r>
            <a:r>
              <a:rPr lang="en-US" altLang="ko-KR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JAVA</a:t>
            </a:r>
            <a:r>
              <a:rPr lang="ko-KR" altLang="en-US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코드</a:t>
            </a:r>
            <a:r>
              <a:rPr lang="en-US" altLang="ko-KR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맛보기</a:t>
            </a:r>
            <a:endParaRPr lang="en-US" altLang="ko-KR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슬라이드 번호 개체 틀 1">
            <a:extLst>
              <a:ext uri="{FF2B5EF4-FFF2-40B4-BE49-F238E27FC236}">
                <a16:creationId xmlns:a16="http://schemas.microsoft.com/office/drawing/2014/main" id="{1D5AB0CB-A160-4C13-8EAE-F3643214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06987"/>
            <a:ext cx="681018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308FE-B4A6-4E75-AC82-C797084B6D58}"/>
              </a:ext>
            </a:extLst>
          </p:cNvPr>
          <p:cNvSpPr txBox="1"/>
          <p:nvPr/>
        </p:nvSpPr>
        <p:spPr>
          <a:xfrm>
            <a:off x="804550" y="1563469"/>
            <a:ext cx="954436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100" dirty="0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&lt;%@ page import="</a:t>
            </a:r>
            <a:r>
              <a:rPr lang="en-US" altLang="ko-KR" sz="1600" kern="0" spc="-100" dirty="0" err="1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com.hanul.study.CalcDTO</a:t>
            </a:r>
            <a:r>
              <a:rPr lang="en-US" altLang="ko-KR" sz="1600" kern="0" spc="-100" dirty="0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%&gt;</a:t>
            </a:r>
            <a:endParaRPr lang="en-US" altLang="ko-KR" sz="1600" kern="0" spc="0" dirty="0">
              <a:solidFill>
                <a:schemeClr val="accent2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100" dirty="0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&lt;%@ page language="java" </a:t>
            </a:r>
            <a:r>
              <a:rPr lang="en-US" altLang="ko-KR" sz="1600" kern="0" spc="-100" dirty="0" err="1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contentType</a:t>
            </a:r>
            <a:r>
              <a:rPr lang="en-US" altLang="ko-KR" sz="1600" kern="0" spc="-100" dirty="0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="text/html; charset=UTF-8" </a:t>
            </a:r>
            <a:r>
              <a:rPr lang="en-US" altLang="ko-KR" sz="1600" kern="0" spc="-100" dirty="0" err="1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pageEncoding</a:t>
            </a:r>
            <a:r>
              <a:rPr lang="en-US" altLang="ko-KR" sz="1600" kern="0" spc="-100" dirty="0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="UTF-8"%&gt;</a:t>
            </a:r>
            <a:endParaRPr lang="en-US" altLang="ko-KR" sz="1600" kern="0" spc="0" dirty="0">
              <a:solidFill>
                <a:schemeClr val="accent2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100" dirty="0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 </a:t>
            </a:r>
            <a:r>
              <a:rPr lang="en-US" altLang="ko-KR" sz="1600" kern="0" spc="0" dirty="0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kern="0" spc="-100" dirty="0" err="1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request.setCharacterEncoding</a:t>
            </a:r>
            <a:r>
              <a:rPr lang="en-US" altLang="ko-KR" sz="1600" kern="0" spc="-100" dirty="0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("utf-8");</a:t>
            </a:r>
            <a:endParaRPr lang="en-US" altLang="ko-KR" sz="1600" kern="0" spc="0" dirty="0">
              <a:solidFill>
                <a:schemeClr val="accent2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100" dirty="0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kern="0" spc="-100" dirty="0" err="1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CalcDTO</a:t>
            </a:r>
            <a:r>
              <a:rPr lang="en-US" altLang="ko-KR" sz="1600" kern="0" spc="-100" dirty="0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kern="0" spc="-100" dirty="0" err="1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dto</a:t>
            </a:r>
            <a:r>
              <a:rPr lang="en-US" altLang="ko-KR" sz="1600" kern="0" spc="-100" dirty="0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(</a:t>
            </a:r>
            <a:r>
              <a:rPr lang="en-US" altLang="ko-KR" sz="1600" kern="0" spc="-100" dirty="0" err="1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CalcDTO</a:t>
            </a:r>
            <a:r>
              <a:rPr lang="en-US" altLang="ko-KR" sz="1600" kern="0" spc="-100" dirty="0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kern="0" spc="-100" dirty="0" err="1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request.getAttribute</a:t>
            </a:r>
            <a:r>
              <a:rPr lang="en-US" altLang="ko-KR" sz="1600" kern="0" spc="-100" dirty="0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</a:t>
            </a:r>
            <a:r>
              <a:rPr lang="en-US" altLang="ko-KR" sz="1600" kern="0" spc="-100" dirty="0" err="1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dto</a:t>
            </a:r>
            <a:r>
              <a:rPr lang="en-US" altLang="ko-KR" sz="1600" kern="0" spc="-100" dirty="0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"); %&gt;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1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&lt;!DOCTYPE html&gt;</a:t>
            </a:r>
            <a:endParaRPr lang="en-US" altLang="ko-KR" sz="1600" kern="0" spc="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1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  <a:endParaRPr lang="en-US" altLang="ko-KR" sz="1600" kern="0" spc="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1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  <a:endParaRPr lang="en-US" altLang="ko-KR" sz="1600" kern="0" spc="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1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&lt;meta charset="UTF-8"&gt;</a:t>
            </a:r>
            <a:endParaRPr lang="en-US" altLang="ko-KR" sz="1600" kern="0" spc="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1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&lt;title&gt;</a:t>
            </a:r>
            <a:r>
              <a:rPr lang="ko-KR" altLang="en-US" sz="1600" kern="0" spc="-1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누적합</a:t>
            </a:r>
            <a:r>
              <a:rPr lang="ko-KR" altLang="en-US" sz="1600" kern="0" spc="-1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결과</a:t>
            </a:r>
            <a:r>
              <a:rPr lang="en-US" altLang="ko-KR" sz="1600" kern="0" spc="-1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  <a:endParaRPr lang="en-US" altLang="ko-KR" sz="1600" kern="0" spc="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1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  <a:endParaRPr lang="en-US" altLang="ko-KR" sz="1600" kern="0" spc="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1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  <a:endParaRPr lang="en-US" altLang="ko-KR" sz="1600" kern="0" spc="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kern="0" spc="-1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번째 수 </a:t>
            </a:r>
            <a:r>
              <a:rPr lang="en-US" altLang="ko-KR" sz="1600" kern="0" spc="-1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kern="0" spc="-100" dirty="0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&lt;%=dto.getNum1() %&gt;</a:t>
            </a:r>
            <a:r>
              <a:rPr lang="en-US" altLang="ko-KR" sz="1600" kern="0" spc="-1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</a:t>
            </a:r>
            <a:r>
              <a:rPr lang="en-US" altLang="ko-KR" sz="1600" kern="0" spc="-1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1600" kern="0" spc="-1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  <a:endParaRPr lang="en-US" altLang="ko-KR" sz="1600" kern="0" spc="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kern="0" spc="-1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번째 수 </a:t>
            </a:r>
            <a:r>
              <a:rPr lang="en-US" altLang="ko-KR" sz="1600" kern="0" spc="-1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kern="0" spc="-100" dirty="0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&lt;%=dto.getNum2() %&gt;</a:t>
            </a:r>
            <a:r>
              <a:rPr lang="en-US" altLang="ko-KR" sz="1600" kern="0" spc="-1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</a:t>
            </a:r>
            <a:r>
              <a:rPr lang="en-US" altLang="ko-KR" sz="1600" kern="0" spc="-1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1600" kern="0" spc="-1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  <a:endParaRPr lang="en-US" altLang="ko-KR" sz="1600" kern="0" spc="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kern="0" spc="-1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누적 합 </a:t>
            </a:r>
            <a:r>
              <a:rPr lang="en-US" altLang="ko-KR" sz="1600" kern="0" spc="-1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kern="0" spc="-100" dirty="0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&lt;%=</a:t>
            </a:r>
            <a:r>
              <a:rPr lang="en-US" altLang="ko-KR" sz="1600" kern="0" spc="-100" dirty="0" err="1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dto.getSum</a:t>
            </a:r>
            <a:r>
              <a:rPr lang="en-US" altLang="ko-KR" sz="1600" kern="0" spc="-100" dirty="0">
                <a:solidFill>
                  <a:schemeClr val="accent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%&gt;</a:t>
            </a:r>
            <a:endParaRPr lang="en-US" altLang="ko-KR" sz="1600" kern="0" spc="0" dirty="0">
              <a:solidFill>
                <a:schemeClr val="accent2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1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  <a:endParaRPr lang="en-US" altLang="ko-KR" sz="1600" kern="0" spc="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1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en-US" altLang="ko-KR" sz="1600" kern="0" spc="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87E63-4684-45F5-B988-284C488EA52C}"/>
              </a:ext>
            </a:extLst>
          </p:cNvPr>
          <p:cNvSpPr txBox="1"/>
          <p:nvPr/>
        </p:nvSpPr>
        <p:spPr>
          <a:xfrm>
            <a:off x="5841856" y="3865595"/>
            <a:ext cx="605405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검정색 글씨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HTML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브라우저에서 동작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0449D7-0007-43CD-832B-1DB1AD3CB4BB}"/>
              </a:ext>
            </a:extLst>
          </p:cNvPr>
          <p:cNvSpPr txBox="1"/>
          <p:nvPr/>
        </p:nvSpPr>
        <p:spPr>
          <a:xfrm>
            <a:off x="5841856" y="4217313"/>
            <a:ext cx="6032421" cy="2062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주황색 글씨 </a:t>
            </a:r>
            <a:r>
              <a:rPr lang="en-US" altLang="ko-KR" sz="16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JAVA</a:t>
            </a:r>
            <a:r>
              <a:rPr lang="ko-KR" altLang="en-US" sz="16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문법</a:t>
            </a:r>
            <a:r>
              <a:rPr lang="en-US" altLang="ko-KR" sz="16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6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6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JVM(Java Virtual Machine)</a:t>
            </a:r>
            <a:r>
              <a:rPr lang="ko-KR" altLang="en-US" sz="16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실행 후 결과를</a:t>
            </a:r>
            <a:r>
              <a:rPr lang="en-US" altLang="ko-KR" sz="16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6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6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브라우저가 인식할 수 있도록 </a:t>
            </a:r>
            <a:r>
              <a:rPr lang="en-US" altLang="ko-KR" sz="16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ko-KR" altLang="en-US" sz="16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형식으로 변환 후</a:t>
            </a:r>
            <a:r>
              <a:rPr lang="en-US" altLang="ko-KR" sz="16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6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6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클라이언트에게 전송함</a:t>
            </a:r>
            <a:r>
              <a:rPr lang="en-US" altLang="ko-KR" sz="16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6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lang="en-US" altLang="ko-KR" sz="1600" b="1" dirty="0">
              <a:solidFill>
                <a:schemeClr val="accent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600" b="1" dirty="0">
              <a:solidFill>
                <a:schemeClr val="accent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600" b="1" dirty="0">
              <a:solidFill>
                <a:schemeClr val="accent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1600" b="1" dirty="0">
              <a:solidFill>
                <a:schemeClr val="accent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5BF77E-4195-42D6-BFC1-670F517B7F03}"/>
              </a:ext>
            </a:extLst>
          </p:cNvPr>
          <p:cNvSpPr txBox="1"/>
          <p:nvPr/>
        </p:nvSpPr>
        <p:spPr>
          <a:xfrm>
            <a:off x="833425" y="1144337"/>
            <a:ext cx="5705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result.jsp</a:t>
            </a:r>
            <a:endParaRPr lang="en-US" altLang="ko-KR" sz="1800" b="1" kern="0" spc="0" dirty="0">
              <a:effectLst/>
              <a:latin typeface="나눔고딕코딩" panose="020D0009000000000000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2CFE0-817F-4C4D-A6DC-5BCD8D2B3FC7}"/>
              </a:ext>
            </a:extLst>
          </p:cNvPr>
          <p:cNvSpPr txBox="1"/>
          <p:nvPr/>
        </p:nvSpPr>
        <p:spPr>
          <a:xfrm>
            <a:off x="5921075" y="5406449"/>
            <a:ext cx="547457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result.jsp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result_jsp.java(</a:t>
            </a:r>
            <a:r>
              <a:rPr lang="ko-KR" altLang="en-US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서블릿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변경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result_jsp.java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가 </a:t>
            </a:r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result_jsp.class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컴파일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result_jsp.class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실행</a:t>
            </a:r>
          </a:p>
        </p:txBody>
      </p:sp>
    </p:spTree>
    <p:extLst>
      <p:ext uri="{BB962C8B-B14F-4D97-AF65-F5344CB8AC3E}">
        <p14:creationId xmlns:p14="http://schemas.microsoft.com/office/powerpoint/2010/main" val="26780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78C416-F2E8-471D-AF3C-B443A064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6C1A53F5-A36E-4681-A31A-B0771758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824" y="0"/>
            <a:ext cx="3686175" cy="365125"/>
          </a:xfrm>
        </p:spPr>
        <p:txBody>
          <a:bodyPr/>
          <a:lstStyle/>
          <a:p>
            <a:pPr algn="r"/>
            <a:r>
              <a:rPr lang="en-US" altLang="ko-KR" sz="1600" b="1" dirty="0">
                <a:solidFill>
                  <a:schemeClr val="tx1"/>
                </a:solidFill>
              </a:rPr>
              <a:t>JSP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C8CA8-0598-49AA-B005-8221FA2D8ADF}"/>
              </a:ext>
            </a:extLst>
          </p:cNvPr>
          <p:cNvSpPr txBox="1"/>
          <p:nvPr/>
        </p:nvSpPr>
        <p:spPr>
          <a:xfrm>
            <a:off x="633415" y="335587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JSP (Java Server Page) : </a:t>
            </a:r>
            <a:r>
              <a:rPr lang="en-US" altLang="ko-KR" sz="2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구성 요소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7AA7B-A09A-46C2-8BAE-875139843C84}"/>
              </a:ext>
            </a:extLst>
          </p:cNvPr>
          <p:cNvSpPr txBox="1"/>
          <p:nvPr/>
        </p:nvSpPr>
        <p:spPr>
          <a:xfrm>
            <a:off x="633415" y="822224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251A7-9F77-4E18-A43C-EF1A61E8E473}"/>
              </a:ext>
            </a:extLst>
          </p:cNvPr>
          <p:cNvSpPr txBox="1"/>
          <p:nvPr/>
        </p:nvSpPr>
        <p:spPr>
          <a:xfrm>
            <a:off x="1" y="1308861"/>
            <a:ext cx="1219199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indent="763588"/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JSP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요소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적인 요소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사각형: 위쪽 모서리의 한쪽은 둥글고 다른 한쪽은 잘림 9">
            <a:extLst>
              <a:ext uri="{FF2B5EF4-FFF2-40B4-BE49-F238E27FC236}">
                <a16:creationId xmlns:a16="http://schemas.microsoft.com/office/drawing/2014/main" id="{0220D866-680B-4662-9D19-0E2C51F8D1FA}"/>
              </a:ext>
            </a:extLst>
          </p:cNvPr>
          <p:cNvSpPr/>
          <p:nvPr/>
        </p:nvSpPr>
        <p:spPr>
          <a:xfrm>
            <a:off x="791852" y="1951348"/>
            <a:ext cx="6287678" cy="471519"/>
          </a:xfrm>
          <a:prstGeom prst="snipRoundRect">
            <a:avLst>
              <a:gd name="adj1" fmla="val 3066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스크립트릿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Scriptlet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많이 사용되는 요소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690228-A993-42DE-8821-A9A5DF4AEC0D}"/>
              </a:ext>
            </a:extLst>
          </p:cNvPr>
          <p:cNvSpPr/>
          <p:nvPr/>
        </p:nvSpPr>
        <p:spPr>
          <a:xfrm>
            <a:off x="791852" y="2422867"/>
            <a:ext cx="11019934" cy="10061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  &lt;% </a:t>
            </a:r>
            <a:r>
              <a:rPr lang="ko-KR" altLang="en-US" b="1" dirty="0">
                <a:solidFill>
                  <a:schemeClr val="tx1"/>
                </a:solidFill>
              </a:rPr>
              <a:t>자바 코드</a:t>
            </a:r>
            <a:r>
              <a:rPr lang="en-US" altLang="ko-KR" b="1" dirty="0">
                <a:solidFill>
                  <a:schemeClr val="tx1"/>
                </a:solidFill>
              </a:rPr>
              <a:t> %&gt;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89AA7-B809-4171-9246-332F212AEB9E}"/>
              </a:ext>
            </a:extLst>
          </p:cNvPr>
          <p:cNvSpPr txBox="1"/>
          <p:nvPr/>
        </p:nvSpPr>
        <p:spPr>
          <a:xfrm>
            <a:off x="3940403" y="2505670"/>
            <a:ext cx="39875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&lt;% </a:t>
            </a:r>
          </a:p>
          <a:p>
            <a:r>
              <a:rPr lang="ko-KR" altLang="en-US" sz="1600" dirty="0"/>
              <a:t>     문장</a:t>
            </a:r>
            <a:r>
              <a:rPr lang="en-US" altLang="ko-KR" sz="1600" dirty="0"/>
              <a:t> 1; </a:t>
            </a:r>
            <a:r>
              <a:rPr lang="ko-KR" altLang="en-US" sz="1600" dirty="0"/>
              <a:t>문장</a:t>
            </a:r>
            <a:r>
              <a:rPr lang="en-US" altLang="ko-KR" sz="1600" dirty="0"/>
              <a:t> 2; </a:t>
            </a:r>
            <a:r>
              <a:rPr lang="ko-KR" altLang="en-US" sz="1600" dirty="0"/>
              <a:t>문장 </a:t>
            </a:r>
            <a:r>
              <a:rPr lang="en-US" altLang="ko-KR" sz="1600" dirty="0"/>
              <a:t>3; ….</a:t>
            </a:r>
          </a:p>
          <a:p>
            <a:r>
              <a:rPr lang="en-US" altLang="ko-KR" sz="1600" dirty="0"/>
              <a:t>%&gt;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7E53C8-C1E9-4954-A056-092412B40104}"/>
              </a:ext>
            </a:extLst>
          </p:cNvPr>
          <p:cNvSpPr txBox="1"/>
          <p:nvPr/>
        </p:nvSpPr>
        <p:spPr>
          <a:xfrm>
            <a:off x="791851" y="3531704"/>
            <a:ext cx="11019933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&lt;%@ page import="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com.hanul.study.CalcDTO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%&gt;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&lt;%@ page language="java" 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contentType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="text/html; charset=UTF-8" 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pageEncoding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="UTF-8"%&gt;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-100" dirty="0">
                <a:solidFill>
                  <a:schemeClr val="accent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 </a:t>
            </a:r>
            <a:r>
              <a:rPr lang="en-US" altLang="ko-KR" sz="1600" b="1" kern="0" spc="-100" dirty="0" err="1">
                <a:solidFill>
                  <a:schemeClr val="accent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request.setCharacterEncoding</a:t>
            </a:r>
            <a:r>
              <a:rPr lang="en-US" altLang="ko-KR" sz="1600" b="1" kern="0" spc="-100" dirty="0">
                <a:solidFill>
                  <a:schemeClr val="accent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("utf-8");</a:t>
            </a:r>
            <a:endParaRPr lang="en-US" altLang="ko-KR" sz="1600" b="1" kern="0" spc="0" dirty="0">
              <a:solidFill>
                <a:schemeClr val="accent6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-100" dirty="0">
                <a:solidFill>
                  <a:schemeClr val="accent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600" b="1" kern="0" spc="-100" dirty="0" err="1">
                <a:solidFill>
                  <a:schemeClr val="accent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CalcDTO</a:t>
            </a:r>
            <a:r>
              <a:rPr lang="en-US" altLang="ko-KR" sz="1600" b="1" kern="0" spc="-100" dirty="0">
                <a:solidFill>
                  <a:schemeClr val="accent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kern="0" spc="-100" dirty="0" err="1">
                <a:solidFill>
                  <a:schemeClr val="accent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dto</a:t>
            </a:r>
            <a:r>
              <a:rPr lang="en-US" altLang="ko-KR" sz="1600" b="1" kern="0" spc="-100" dirty="0">
                <a:solidFill>
                  <a:schemeClr val="accent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(</a:t>
            </a:r>
            <a:r>
              <a:rPr lang="en-US" altLang="ko-KR" sz="1600" b="1" kern="0" spc="-100" dirty="0" err="1">
                <a:solidFill>
                  <a:schemeClr val="accent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CalcDTO</a:t>
            </a:r>
            <a:r>
              <a:rPr lang="en-US" altLang="ko-KR" sz="1600" b="1" kern="0" spc="-100" dirty="0">
                <a:solidFill>
                  <a:schemeClr val="accent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kern="0" spc="-100" dirty="0" err="1">
                <a:solidFill>
                  <a:schemeClr val="accent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request.getAttribute</a:t>
            </a:r>
            <a:r>
              <a:rPr lang="en-US" altLang="ko-KR" sz="1600" b="1" kern="0" spc="-100" dirty="0">
                <a:solidFill>
                  <a:schemeClr val="accent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</a:t>
            </a:r>
            <a:r>
              <a:rPr lang="en-US" altLang="ko-KR" sz="1600" b="1" kern="0" spc="-100" dirty="0" err="1">
                <a:solidFill>
                  <a:schemeClr val="accent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dto</a:t>
            </a:r>
            <a:r>
              <a:rPr lang="en-US" altLang="ko-KR" sz="1600" b="1" kern="0" spc="-100" dirty="0">
                <a:solidFill>
                  <a:schemeClr val="accent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"); %&gt;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&lt;!DOCTYPE html&gt;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&lt;meta charset="UTF-8"&gt;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&lt;title&gt;</a:t>
            </a:r>
            <a:r>
              <a:rPr lang="ko-KR" altLang="en-US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누적합</a:t>
            </a:r>
            <a:r>
              <a:rPr lang="ko-KR" altLang="en-US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결과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번째 수 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&lt;%=dto.getNum1() %&gt; &lt;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두 번째 수 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&lt;%=dto.getNum2() %&gt; &lt;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누적 합 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&lt;%=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dto.getSum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%&gt;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3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78C416-F2E8-471D-AF3C-B443A064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6C1A53F5-A36E-4681-A31A-B0771758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824" y="0"/>
            <a:ext cx="3686175" cy="365125"/>
          </a:xfrm>
        </p:spPr>
        <p:txBody>
          <a:bodyPr/>
          <a:lstStyle/>
          <a:p>
            <a:pPr algn="r"/>
            <a:r>
              <a:rPr lang="en-US" altLang="ko-KR" sz="1600" b="1" dirty="0">
                <a:solidFill>
                  <a:schemeClr val="tx1"/>
                </a:solidFill>
              </a:rPr>
              <a:t>JSP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7AA7B-A09A-46C2-8BAE-875139843C84}"/>
              </a:ext>
            </a:extLst>
          </p:cNvPr>
          <p:cNvSpPr txBox="1"/>
          <p:nvPr/>
        </p:nvSpPr>
        <p:spPr>
          <a:xfrm>
            <a:off x="633415" y="822224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251A7-9F77-4E18-A43C-EF1A61E8E473}"/>
              </a:ext>
            </a:extLst>
          </p:cNvPr>
          <p:cNvSpPr txBox="1"/>
          <p:nvPr/>
        </p:nvSpPr>
        <p:spPr>
          <a:xfrm>
            <a:off x="1" y="1308861"/>
            <a:ext cx="1219199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indent="763588"/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JSP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요소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적인 요소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사각형: 위쪽 모서리의 한쪽은 둥글고 다른 한쪽은 잘림 9">
            <a:extLst>
              <a:ext uri="{FF2B5EF4-FFF2-40B4-BE49-F238E27FC236}">
                <a16:creationId xmlns:a16="http://schemas.microsoft.com/office/drawing/2014/main" id="{0220D866-680B-4662-9D19-0E2C51F8D1FA}"/>
              </a:ext>
            </a:extLst>
          </p:cNvPr>
          <p:cNvSpPr/>
          <p:nvPr/>
        </p:nvSpPr>
        <p:spPr>
          <a:xfrm>
            <a:off x="791851" y="1951348"/>
            <a:ext cx="6721311" cy="471519"/>
          </a:xfrm>
          <a:prstGeom prst="snipRoundRect">
            <a:avLst>
              <a:gd name="adj1" fmla="val 30662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JSP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지시어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(Directive) : MIME Type, Import, JSTL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690228-A993-42DE-8821-A9A5DF4AEC0D}"/>
              </a:ext>
            </a:extLst>
          </p:cNvPr>
          <p:cNvSpPr/>
          <p:nvPr/>
        </p:nvSpPr>
        <p:spPr>
          <a:xfrm>
            <a:off x="791852" y="2422867"/>
            <a:ext cx="11019934" cy="100613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  &lt;%@ ….. %&gt;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89AA7-B809-4171-9246-332F212AEB9E}"/>
              </a:ext>
            </a:extLst>
          </p:cNvPr>
          <p:cNvSpPr txBox="1"/>
          <p:nvPr/>
        </p:nvSpPr>
        <p:spPr>
          <a:xfrm>
            <a:off x="3940402" y="2505670"/>
            <a:ext cx="74597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“text/html; charset=utf-8” %&gt;</a:t>
            </a:r>
          </a:p>
          <a:p>
            <a:r>
              <a:rPr lang="en-US" altLang="ko-KR" sz="1600" dirty="0"/>
              <a:t>&lt;%@ page import = “</a:t>
            </a:r>
            <a:r>
              <a:rPr lang="en-US" altLang="ko-KR" sz="1600" dirty="0" err="1"/>
              <a:t>com.hanul.study.CalcDTO</a:t>
            </a:r>
            <a:r>
              <a:rPr lang="en-US" altLang="ko-KR" sz="1600" dirty="0"/>
              <a:t>” %&gt;</a:t>
            </a:r>
          </a:p>
          <a:p>
            <a:r>
              <a:rPr lang="en-US" altLang="ko-KR" sz="1600" dirty="0"/>
              <a:t>&lt;%@ </a:t>
            </a:r>
            <a:r>
              <a:rPr lang="en-US" altLang="ko-KR" sz="1600" dirty="0" err="1"/>
              <a:t>taglib</a:t>
            </a:r>
            <a:r>
              <a:rPr lang="en-US" altLang="ko-KR" sz="1600" dirty="0"/>
              <a:t> prefix=“c”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 = http://java.sun.com/jsp/jstl/core %&gt;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7E53C8-C1E9-4954-A056-092412B40104}"/>
              </a:ext>
            </a:extLst>
          </p:cNvPr>
          <p:cNvSpPr txBox="1"/>
          <p:nvPr/>
        </p:nvSpPr>
        <p:spPr>
          <a:xfrm>
            <a:off x="791851" y="3531704"/>
            <a:ext cx="11019933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-100" dirty="0">
                <a:solidFill>
                  <a:schemeClr val="accent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&lt;%@ page import="</a:t>
            </a:r>
            <a:r>
              <a:rPr lang="en-US" altLang="ko-KR" sz="1600" b="1" kern="0" spc="-100" dirty="0" err="1">
                <a:solidFill>
                  <a:schemeClr val="accent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com.hanul.study.CalcDTO</a:t>
            </a:r>
            <a:r>
              <a:rPr lang="en-US" altLang="ko-KR" sz="1600" b="1" kern="0" spc="-100" dirty="0">
                <a:solidFill>
                  <a:schemeClr val="accent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%&gt;</a:t>
            </a:r>
            <a:endParaRPr lang="en-US" altLang="ko-KR" sz="1600" b="1" kern="0" spc="0" dirty="0">
              <a:solidFill>
                <a:schemeClr val="accent5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-100" dirty="0">
                <a:solidFill>
                  <a:schemeClr val="accent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&lt;%@ page language="java" </a:t>
            </a:r>
            <a:r>
              <a:rPr lang="en-US" altLang="ko-KR" sz="1600" b="1" kern="0" spc="-100" dirty="0" err="1">
                <a:solidFill>
                  <a:schemeClr val="accent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contentType</a:t>
            </a:r>
            <a:r>
              <a:rPr lang="en-US" altLang="ko-KR" sz="1600" b="1" kern="0" spc="-100" dirty="0">
                <a:solidFill>
                  <a:schemeClr val="accent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="text/html; charset=UTF-8" </a:t>
            </a:r>
            <a:r>
              <a:rPr lang="en-US" altLang="ko-KR" sz="1600" b="1" kern="0" spc="-100" dirty="0" err="1">
                <a:solidFill>
                  <a:schemeClr val="accent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pageEncoding</a:t>
            </a:r>
            <a:r>
              <a:rPr lang="en-US" altLang="ko-KR" sz="1600" b="1" kern="0" spc="-100" dirty="0">
                <a:solidFill>
                  <a:schemeClr val="accent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="UTF-8"%&gt;</a:t>
            </a:r>
            <a:endParaRPr lang="en-US" altLang="ko-KR" sz="1600" b="1" kern="0" spc="0" dirty="0">
              <a:solidFill>
                <a:schemeClr val="accent5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 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request.setCharacterEncoding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("utf-8");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CalcDTO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dto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(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CalcDTO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request.getAttribute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dto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"); %&gt;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&lt;!DOCTYPE html&gt;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&lt;meta charset="UTF-8"&gt;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&lt;title&gt;</a:t>
            </a:r>
            <a:r>
              <a:rPr lang="ko-KR" altLang="en-US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누적합</a:t>
            </a:r>
            <a:r>
              <a:rPr lang="ko-KR" altLang="en-US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결과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번째 수 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&lt;%=dto.getNum1() %&gt; &lt;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두 번째 수 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&lt;%=dto.getNum2() %&gt; &lt;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누적 합 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&lt;%=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dto.getSum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%&gt;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34273-26DD-48F4-8167-464B1198D000}"/>
              </a:ext>
            </a:extLst>
          </p:cNvPr>
          <p:cNvSpPr txBox="1"/>
          <p:nvPr/>
        </p:nvSpPr>
        <p:spPr>
          <a:xfrm>
            <a:off x="633415" y="335587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JSP (Java Server Page) : </a:t>
            </a:r>
            <a:r>
              <a:rPr lang="en-US" altLang="ko-KR" sz="2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구성 요소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78C416-F2E8-471D-AF3C-B443A064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6C1A53F5-A36E-4681-A31A-B0771758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824" y="0"/>
            <a:ext cx="3686175" cy="365125"/>
          </a:xfrm>
        </p:spPr>
        <p:txBody>
          <a:bodyPr/>
          <a:lstStyle/>
          <a:p>
            <a:pPr algn="r"/>
            <a:r>
              <a:rPr lang="en-US" altLang="ko-KR" sz="1600" b="1" dirty="0">
                <a:solidFill>
                  <a:schemeClr val="tx1"/>
                </a:solidFill>
              </a:rPr>
              <a:t>JSP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7AA7B-A09A-46C2-8BAE-875139843C84}"/>
              </a:ext>
            </a:extLst>
          </p:cNvPr>
          <p:cNvSpPr txBox="1"/>
          <p:nvPr/>
        </p:nvSpPr>
        <p:spPr>
          <a:xfrm>
            <a:off x="633415" y="822224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251A7-9F77-4E18-A43C-EF1A61E8E473}"/>
              </a:ext>
            </a:extLst>
          </p:cNvPr>
          <p:cNvSpPr txBox="1"/>
          <p:nvPr/>
        </p:nvSpPr>
        <p:spPr>
          <a:xfrm>
            <a:off x="1" y="1308861"/>
            <a:ext cx="1219199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indent="763588"/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JSP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요소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적인 요소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사각형: 위쪽 모서리의 한쪽은 둥글고 다른 한쪽은 잘림 9">
            <a:extLst>
              <a:ext uri="{FF2B5EF4-FFF2-40B4-BE49-F238E27FC236}">
                <a16:creationId xmlns:a16="http://schemas.microsoft.com/office/drawing/2014/main" id="{0220D866-680B-4662-9D19-0E2C51F8D1FA}"/>
              </a:ext>
            </a:extLst>
          </p:cNvPr>
          <p:cNvSpPr/>
          <p:nvPr/>
        </p:nvSpPr>
        <p:spPr>
          <a:xfrm>
            <a:off x="791852" y="1951348"/>
            <a:ext cx="6825006" cy="471519"/>
          </a:xfrm>
          <a:prstGeom prst="snipRoundRect">
            <a:avLst>
              <a:gd name="adj1" fmla="val 30662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선언문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(Declaration) :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멤버변수와 메소드 </a:t>
            </a:r>
            <a:r>
              <a:rPr lang="ko-KR" altLang="en-US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선언시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690228-A993-42DE-8821-A9A5DF4AEC0D}"/>
              </a:ext>
            </a:extLst>
          </p:cNvPr>
          <p:cNvSpPr/>
          <p:nvPr/>
        </p:nvSpPr>
        <p:spPr>
          <a:xfrm>
            <a:off x="791852" y="2422867"/>
            <a:ext cx="11019934" cy="100613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  &lt;%! </a:t>
            </a:r>
            <a:r>
              <a:rPr lang="ko-KR" altLang="en-US" b="1" dirty="0">
                <a:solidFill>
                  <a:schemeClr val="tx1"/>
                </a:solidFill>
              </a:rPr>
              <a:t>자바 코드 </a:t>
            </a:r>
            <a:r>
              <a:rPr lang="en-US" altLang="ko-KR" b="1" dirty="0">
                <a:solidFill>
                  <a:schemeClr val="tx1"/>
                </a:solidFill>
              </a:rPr>
              <a:t>%&gt;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6E2F6D-CDD2-41DD-B078-DFB79E47A411}"/>
              </a:ext>
            </a:extLst>
          </p:cNvPr>
          <p:cNvSpPr txBox="1"/>
          <p:nvPr/>
        </p:nvSpPr>
        <p:spPr>
          <a:xfrm>
            <a:off x="791852" y="3570850"/>
            <a:ext cx="110199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&lt;%@ page language=“java” </a:t>
            </a:r>
            <a:r>
              <a:rPr lang="en-US" altLang="ko-KR" sz="1600" kern="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contentType</a:t>
            </a:r>
            <a:r>
              <a:rPr lang="en-US" altLang="ko-KR" sz="1600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=“text/html; charset=UTF-8” </a:t>
            </a:r>
            <a:r>
              <a:rPr lang="en-US" altLang="ko-KR" sz="1600" kern="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pageEncoding</a:t>
            </a:r>
            <a:r>
              <a:rPr lang="en-US" altLang="ko-KR" sz="1600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=UTF-8” %&gt;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 int num1 = 1;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int num2 = 100;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int sum = </a:t>
            </a:r>
            <a:r>
              <a:rPr lang="en-US" altLang="ko-KR" sz="1600" kern="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getSum</a:t>
            </a:r>
            <a:r>
              <a:rPr lang="en-US" altLang="ko-KR" sz="1600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(num1, num2);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%&gt;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&lt;%! public int </a:t>
            </a:r>
            <a:r>
              <a:rPr lang="en-US" altLang="ko-KR" sz="1600" b="1" kern="0" dirty="0" err="1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getSum</a:t>
            </a:r>
            <a:r>
              <a:rPr lang="en-US" altLang="ko-KR" sz="1600" b="1" kern="0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 num1, int num2) {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sum = 0;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for(int </a:t>
            </a:r>
            <a:r>
              <a:rPr lang="en-US" altLang="ko-KR" sz="1600" b="1" kern="0" dirty="0" err="1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b="1" kern="0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num1; </a:t>
            </a:r>
            <a:r>
              <a:rPr lang="en-US" altLang="ko-KR" sz="1600" b="1" kern="0" dirty="0" err="1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b="1" kern="0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&lt;= num2; </a:t>
            </a:r>
            <a:r>
              <a:rPr lang="en-US" altLang="ko-KR" sz="1600" b="1" kern="0" dirty="0" err="1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b="1" kern="0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sum += </a:t>
            </a:r>
            <a:r>
              <a:rPr lang="en-US" altLang="ko-KR" sz="1600" b="1" kern="0" dirty="0" err="1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b="1" kern="0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 return sum;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%&gt;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9C7562-1A9B-431E-8D2D-BB40BF73EE1C}"/>
              </a:ext>
            </a:extLst>
          </p:cNvPr>
          <p:cNvSpPr txBox="1"/>
          <p:nvPr/>
        </p:nvSpPr>
        <p:spPr>
          <a:xfrm>
            <a:off x="3940403" y="2756656"/>
            <a:ext cx="74597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&lt;%! public void </a:t>
            </a:r>
            <a:r>
              <a:rPr lang="ko-KR" altLang="en-US" sz="1600" dirty="0" err="1"/>
              <a:t>메소드명</a:t>
            </a:r>
            <a:r>
              <a:rPr lang="en-US" altLang="ko-KR" sz="1600" dirty="0"/>
              <a:t>(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) { ~~ </a:t>
            </a:r>
            <a:r>
              <a:rPr lang="ko-KR" altLang="en-US" sz="1600" dirty="0"/>
              <a:t>코드 구현 </a:t>
            </a:r>
            <a:r>
              <a:rPr lang="en-US" altLang="ko-KR" sz="1600" dirty="0"/>
              <a:t>~~ } %&gt;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066E3B-9E13-4D81-A9F3-A4DA52D885E0}"/>
              </a:ext>
            </a:extLst>
          </p:cNvPr>
          <p:cNvSpPr txBox="1"/>
          <p:nvPr/>
        </p:nvSpPr>
        <p:spPr>
          <a:xfrm>
            <a:off x="633415" y="335587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JSP (Java Server Page) : </a:t>
            </a:r>
            <a:r>
              <a:rPr lang="en-US" altLang="ko-KR" sz="2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구성 요소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78C416-F2E8-471D-AF3C-B443A064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6C1A53F5-A36E-4681-A31A-B0771758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824" y="0"/>
            <a:ext cx="3686175" cy="365125"/>
          </a:xfrm>
        </p:spPr>
        <p:txBody>
          <a:bodyPr/>
          <a:lstStyle/>
          <a:p>
            <a:pPr algn="r"/>
            <a:r>
              <a:rPr lang="en-US" altLang="ko-KR" sz="1600" b="1" dirty="0">
                <a:solidFill>
                  <a:schemeClr val="tx1"/>
                </a:solidFill>
              </a:rPr>
              <a:t>JSP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7AA7B-A09A-46C2-8BAE-875139843C84}"/>
              </a:ext>
            </a:extLst>
          </p:cNvPr>
          <p:cNvSpPr txBox="1"/>
          <p:nvPr/>
        </p:nvSpPr>
        <p:spPr>
          <a:xfrm>
            <a:off x="633415" y="822224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251A7-9F77-4E18-A43C-EF1A61E8E473}"/>
              </a:ext>
            </a:extLst>
          </p:cNvPr>
          <p:cNvSpPr txBox="1"/>
          <p:nvPr/>
        </p:nvSpPr>
        <p:spPr>
          <a:xfrm>
            <a:off x="1" y="1308861"/>
            <a:ext cx="1219199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indent="763588"/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JSP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요소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적인 요소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사각형: 위쪽 모서리의 한쪽은 둥글고 다른 한쪽은 잘림 9">
            <a:extLst>
              <a:ext uri="{FF2B5EF4-FFF2-40B4-BE49-F238E27FC236}">
                <a16:creationId xmlns:a16="http://schemas.microsoft.com/office/drawing/2014/main" id="{0220D866-680B-4662-9D19-0E2C51F8D1FA}"/>
              </a:ext>
            </a:extLst>
          </p:cNvPr>
          <p:cNvSpPr/>
          <p:nvPr/>
        </p:nvSpPr>
        <p:spPr>
          <a:xfrm>
            <a:off x="791852" y="1951348"/>
            <a:ext cx="6825006" cy="471519"/>
          </a:xfrm>
          <a:prstGeom prst="snipRoundRect">
            <a:avLst>
              <a:gd name="adj1" fmla="val 30662"/>
              <a:gd name="adj2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표현식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(Expression) :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 </a:t>
            </a:r>
            <a:r>
              <a:rPr lang="ko-KR" altLang="en-US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출력시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690228-A993-42DE-8821-A9A5DF4AEC0D}"/>
              </a:ext>
            </a:extLst>
          </p:cNvPr>
          <p:cNvSpPr/>
          <p:nvPr/>
        </p:nvSpPr>
        <p:spPr>
          <a:xfrm>
            <a:off x="791852" y="2422867"/>
            <a:ext cx="11019934" cy="10061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  &lt;%= </a:t>
            </a:r>
            <a:r>
              <a:rPr lang="ko-KR" altLang="en-US" b="1" dirty="0">
                <a:solidFill>
                  <a:schemeClr val="tx1"/>
                </a:solidFill>
              </a:rPr>
              <a:t>자바 코드 </a:t>
            </a:r>
            <a:r>
              <a:rPr lang="en-US" altLang="ko-KR" b="1" dirty="0">
                <a:solidFill>
                  <a:schemeClr val="tx1"/>
                </a:solidFill>
              </a:rPr>
              <a:t>%&gt;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CECD1-4483-4DAF-B1F1-96669B9E8810}"/>
              </a:ext>
            </a:extLst>
          </p:cNvPr>
          <p:cNvSpPr txBox="1"/>
          <p:nvPr/>
        </p:nvSpPr>
        <p:spPr>
          <a:xfrm>
            <a:off x="3940402" y="2505670"/>
            <a:ext cx="74597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&lt;%= </a:t>
            </a:r>
            <a:r>
              <a:rPr lang="ko-KR" altLang="en-US" sz="1600" dirty="0" err="1"/>
              <a:t>변수명</a:t>
            </a:r>
            <a:r>
              <a:rPr lang="en-US" altLang="ko-KR" sz="1600" dirty="0"/>
              <a:t> %&gt;</a:t>
            </a:r>
          </a:p>
          <a:p>
            <a:r>
              <a:rPr lang="en-US" altLang="ko-KR" sz="1600" dirty="0"/>
              <a:t>&lt;%= </a:t>
            </a:r>
            <a:r>
              <a:rPr lang="ko-KR" altLang="en-US" sz="1600" dirty="0" err="1"/>
              <a:t>리턴값이</a:t>
            </a:r>
            <a:r>
              <a:rPr lang="ko-KR" altLang="en-US" sz="1600" dirty="0"/>
              <a:t> 있는 메소드 </a:t>
            </a:r>
            <a:r>
              <a:rPr lang="ko-KR" altLang="en-US" sz="1600" dirty="0" err="1"/>
              <a:t>호출문</a:t>
            </a:r>
            <a:r>
              <a:rPr lang="en-US" altLang="ko-KR" sz="1600" dirty="0"/>
              <a:t> %&gt;</a:t>
            </a:r>
          </a:p>
          <a:p>
            <a:r>
              <a:rPr lang="en-US" altLang="ko-KR" sz="1600" dirty="0"/>
              <a:t>&lt;%= </a:t>
            </a:r>
            <a:r>
              <a:rPr lang="ko-KR" altLang="en-US" sz="1600" dirty="0"/>
              <a:t>수식 </a:t>
            </a:r>
            <a:r>
              <a:rPr lang="en-US" altLang="ko-KR" sz="1600" dirty="0"/>
              <a:t>%&gt;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BB552-FF08-49E6-BDF8-D61751006588}"/>
              </a:ext>
            </a:extLst>
          </p:cNvPr>
          <p:cNvSpPr txBox="1"/>
          <p:nvPr/>
        </p:nvSpPr>
        <p:spPr>
          <a:xfrm>
            <a:off x="8118146" y="3105835"/>
            <a:ext cx="36936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rgbClr val="C00000"/>
                </a:solidFill>
              </a:rPr>
              <a:t>표현식 태그 내 세미콜론</a:t>
            </a:r>
            <a:r>
              <a:rPr lang="en-US" altLang="ko-KR" sz="1500" b="1" dirty="0">
                <a:solidFill>
                  <a:srgbClr val="C00000"/>
                </a:solidFill>
              </a:rPr>
              <a:t>(;) </a:t>
            </a:r>
            <a:r>
              <a:rPr lang="ko-KR" altLang="en-US" sz="1500" b="1" dirty="0">
                <a:solidFill>
                  <a:srgbClr val="C00000"/>
                </a:solidFill>
              </a:rPr>
              <a:t>사용하지 않음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B72CB-FD0C-4E4E-A334-3DEEE5885E2D}"/>
              </a:ext>
            </a:extLst>
          </p:cNvPr>
          <p:cNvSpPr txBox="1"/>
          <p:nvPr/>
        </p:nvSpPr>
        <p:spPr>
          <a:xfrm>
            <a:off x="791851" y="3531704"/>
            <a:ext cx="1101993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&lt;%@ page import="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com.hanul.study.CalcDTO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%&gt;</a:t>
            </a:r>
          </a:p>
          <a:p>
            <a:pPr algn="just" fontAlgn="base"/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&lt;%@ page language="java" 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contentType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="text/html; charset=UTF-8" 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pageEncoding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="UTF-8"%&gt;</a:t>
            </a:r>
          </a:p>
          <a:p>
            <a:pPr algn="just" fontAlgn="base"/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 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request.setCharacterEncoding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("utf-8");</a:t>
            </a:r>
          </a:p>
          <a:p>
            <a:pPr algn="just" fontAlgn="base"/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CalcDTO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dto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(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CalcDTO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request.getAttribute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dto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"); %&gt;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&lt;!DOCTYPE html&gt;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&lt;meta charset="UTF-8"&gt;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&lt;title&gt;</a:t>
            </a:r>
            <a:r>
              <a:rPr lang="ko-KR" altLang="en-US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누적합</a:t>
            </a:r>
            <a:r>
              <a:rPr lang="ko-KR" altLang="en-US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결과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번째 수 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500" b="1" kern="0" spc="-100" dirty="0">
                <a:solidFill>
                  <a:srgbClr val="00206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&lt;%=dto.getNum1() %&gt;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두 번째 수 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500" b="1" kern="0" spc="-100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&lt;%=dto.getNum2() %&gt;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</a:t>
            </a:r>
            <a:r>
              <a:rPr lang="en-US" altLang="ko-KR" sz="1300" kern="0" spc="-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누적 합 </a:t>
            </a: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500" b="1" kern="0" spc="-100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&lt;%=</a:t>
            </a:r>
            <a:r>
              <a:rPr lang="en-US" altLang="ko-KR" sz="1500" b="1" kern="0" spc="-100" dirty="0" err="1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dto.getSum</a:t>
            </a:r>
            <a:r>
              <a:rPr lang="en-US" altLang="ko-KR" sz="1500" b="1" kern="0" spc="-100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%&gt;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en-US" altLang="ko-KR" sz="13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8A5650-D4C1-47F1-8617-A25483CF5C89}"/>
              </a:ext>
            </a:extLst>
          </p:cNvPr>
          <p:cNvSpPr txBox="1"/>
          <p:nvPr/>
        </p:nvSpPr>
        <p:spPr>
          <a:xfrm>
            <a:off x="633415" y="335587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JSP (Java Server Page) : </a:t>
            </a:r>
            <a:r>
              <a:rPr lang="en-US" altLang="ko-KR" sz="2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구성 요소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9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78C416-F2E8-471D-AF3C-B443A064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6C1A53F5-A36E-4681-A31A-B0771758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824" y="0"/>
            <a:ext cx="3686175" cy="365125"/>
          </a:xfrm>
        </p:spPr>
        <p:txBody>
          <a:bodyPr/>
          <a:lstStyle/>
          <a:p>
            <a:pPr algn="r"/>
            <a:r>
              <a:rPr lang="en-US" altLang="ko-KR" sz="1600" b="1" dirty="0">
                <a:solidFill>
                  <a:schemeClr val="tx1"/>
                </a:solidFill>
              </a:rPr>
              <a:t>JSP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7AA7B-A09A-46C2-8BAE-875139843C84}"/>
              </a:ext>
            </a:extLst>
          </p:cNvPr>
          <p:cNvSpPr txBox="1"/>
          <p:nvPr/>
        </p:nvSpPr>
        <p:spPr>
          <a:xfrm>
            <a:off x="633415" y="822224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251A7-9F77-4E18-A43C-EF1A61E8E473}"/>
              </a:ext>
            </a:extLst>
          </p:cNvPr>
          <p:cNvSpPr txBox="1"/>
          <p:nvPr/>
        </p:nvSpPr>
        <p:spPr>
          <a:xfrm>
            <a:off x="1" y="1308861"/>
            <a:ext cx="1219199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indent="763588"/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JSP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요소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적인 요소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사각형: 위쪽 모서리의 한쪽은 둥글고 다른 한쪽은 잘림 9">
            <a:extLst>
              <a:ext uri="{FF2B5EF4-FFF2-40B4-BE49-F238E27FC236}">
                <a16:creationId xmlns:a16="http://schemas.microsoft.com/office/drawing/2014/main" id="{0220D866-680B-4662-9D19-0E2C51F8D1FA}"/>
              </a:ext>
            </a:extLst>
          </p:cNvPr>
          <p:cNvSpPr/>
          <p:nvPr/>
        </p:nvSpPr>
        <p:spPr>
          <a:xfrm>
            <a:off x="791852" y="1951348"/>
            <a:ext cx="6825006" cy="471519"/>
          </a:xfrm>
          <a:prstGeom prst="snipRoundRect">
            <a:avLst>
              <a:gd name="adj1" fmla="val 30662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</a:t>
            </a:r>
            <a:r>
              <a:rPr lang="ko-KR" altLang="en-US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</a:t>
            </a:r>
            <a:r>
              <a:rPr lang="en-US" altLang="ko-KR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보충 설명 </a:t>
            </a:r>
            <a:r>
              <a:rPr lang="en-US" altLang="ko-KR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되지 않음</a:t>
            </a:r>
            <a:r>
              <a:rPr lang="en-US" altLang="ko-KR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690228-A993-42DE-8821-A9A5DF4AEC0D}"/>
              </a:ext>
            </a:extLst>
          </p:cNvPr>
          <p:cNvSpPr/>
          <p:nvPr/>
        </p:nvSpPr>
        <p:spPr>
          <a:xfrm>
            <a:off x="791852" y="2422867"/>
            <a:ext cx="11019934" cy="100613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JSP </a:t>
            </a:r>
            <a:r>
              <a:rPr lang="ko-KR" altLang="en-US" sz="1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 </a:t>
            </a:r>
            <a:r>
              <a:rPr lang="en-US" altLang="ko-KR" sz="1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&lt;%-- </a:t>
            </a:r>
            <a:r>
              <a:rPr lang="ko-KR" altLang="en-US" sz="1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--%&gt;  ▶ </a:t>
            </a:r>
            <a:r>
              <a:rPr lang="ko-KR" altLang="en-US" sz="1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소스보기를 하면 출력이 안된다</a:t>
            </a:r>
            <a:r>
              <a:rPr lang="en-US" altLang="ko-KR" sz="1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HTML </a:t>
            </a:r>
            <a:r>
              <a:rPr lang="ko-KR" altLang="en-US" sz="1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 </a:t>
            </a:r>
            <a:r>
              <a:rPr lang="en-US" altLang="ko-KR" sz="1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&lt;!-- </a:t>
            </a:r>
            <a:r>
              <a:rPr lang="ko-KR" altLang="en-US" sz="1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  ▶ </a:t>
            </a:r>
            <a:r>
              <a:rPr lang="ko-KR" altLang="en-US" sz="1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소스보기를 하면 주석의 내용이 출력된다</a:t>
            </a:r>
            <a:r>
              <a:rPr lang="en-US" altLang="ko-KR" sz="1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036004-A025-4091-A7F0-2B2FB0BC957F}"/>
              </a:ext>
            </a:extLst>
          </p:cNvPr>
          <p:cNvSpPr txBox="1"/>
          <p:nvPr/>
        </p:nvSpPr>
        <p:spPr>
          <a:xfrm>
            <a:off x="2" y="3804342"/>
            <a:ext cx="121919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indent="763588"/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UI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구현 요소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사각형: 위쪽 모서리의 한쪽은 둥글고 다른 한쪽은 잘림 15">
            <a:extLst>
              <a:ext uri="{FF2B5EF4-FFF2-40B4-BE49-F238E27FC236}">
                <a16:creationId xmlns:a16="http://schemas.microsoft.com/office/drawing/2014/main" id="{FCC83AD4-1442-467F-ABC7-516BC9934331}"/>
              </a:ext>
            </a:extLst>
          </p:cNvPr>
          <p:cNvSpPr/>
          <p:nvPr/>
        </p:nvSpPr>
        <p:spPr>
          <a:xfrm>
            <a:off x="791852" y="4549016"/>
            <a:ext cx="6825006" cy="1200533"/>
          </a:xfrm>
          <a:prstGeom prst="snipRoundRect">
            <a:avLst>
              <a:gd name="adj1" fmla="val 1461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HTML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CSS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 </a:t>
            </a:r>
            <a:r>
              <a:rPr lang="en-US" altLang="ko-KR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javascript</a:t>
            </a:r>
            <a:r>
              <a:rPr lang="en-US" altLang="ko-KR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jQuery</a:t>
            </a:r>
            <a:endParaRPr lang="ko-KR" altLang="en-US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38287C-317D-42DD-A293-39A54530CFD9}"/>
              </a:ext>
            </a:extLst>
          </p:cNvPr>
          <p:cNvSpPr txBox="1"/>
          <p:nvPr/>
        </p:nvSpPr>
        <p:spPr>
          <a:xfrm>
            <a:off x="633415" y="335587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JSP (Java Server Page) : JSP </a:t>
            </a:r>
            <a:r>
              <a:rPr lang="ko-KR" altLang="en-US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구성 요소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7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etch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33795</TotalTime>
  <Words>2237</Words>
  <Application>Microsoft Office PowerPoint</Application>
  <PresentationFormat>와이드스크린</PresentationFormat>
  <Paragraphs>377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Malgun Gothic Semilight</vt:lpstr>
      <vt:lpstr>Meiryo</vt:lpstr>
      <vt:lpstr>나눔고딕코딩</vt:lpstr>
      <vt:lpstr>Malgun Gothic</vt:lpstr>
      <vt:lpstr>Malgun Gothic</vt:lpstr>
      <vt:lpstr>Corbel</vt:lpstr>
      <vt:lpstr>SketchLinesVTI</vt:lpstr>
      <vt:lpstr>02_JSP 너 뭐냐?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01_JAVA 개발 환경 구축</dc:title>
  <dc:creator>동일 장</dc:creator>
  <cp:lastModifiedBy>teacher</cp:lastModifiedBy>
  <cp:revision>25</cp:revision>
  <dcterms:created xsi:type="dcterms:W3CDTF">2021-11-18T08:23:17Z</dcterms:created>
  <dcterms:modified xsi:type="dcterms:W3CDTF">2022-03-03T04:13:36Z</dcterms:modified>
</cp:coreProperties>
</file>