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0"/>
  </p:notesMasterIdLst>
  <p:sldIdLst>
    <p:sldId id="256" r:id="rId2"/>
    <p:sldId id="270" r:id="rId3"/>
    <p:sldId id="285" r:id="rId4"/>
    <p:sldId id="286" r:id="rId5"/>
    <p:sldId id="289" r:id="rId6"/>
    <p:sldId id="288" r:id="rId7"/>
    <p:sldId id="287" r:id="rId8"/>
    <p:sldId id="29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E2C5FF"/>
    <a:srgbClr val="CC99FF"/>
    <a:srgbClr val="70AD47"/>
    <a:srgbClr val="F2F1F1"/>
    <a:srgbClr val="0C0C0C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8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1F6BA-EC6F-43AA-8673-AC3BB2AC4BB6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C9656-6B44-4AE0-AD43-C170C6F3E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4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29FDAC9D-02F8-4842-9CFB-9BF4DAF16CFC}" type="datetime1">
              <a:rPr lang="en-US" altLang="ko-KR" smtClean="0"/>
              <a:t>3/8/2022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54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D93C-9B37-413A-8084-EAD4F241898A}" type="datetime1">
              <a:rPr lang="en-US" altLang="ko-KR" smtClean="0"/>
              <a:t>3/8/2022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2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C1F91D78-7A4A-425B-97A5-B1094F6A40D4}" type="datetime1">
              <a:rPr lang="en-US" altLang="ko-KR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2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DD82-9455-40AA-A1FB-370E0E8B4363}" type="datetime1">
              <a:rPr lang="en-US" altLang="ko-KR" smtClean="0"/>
              <a:t>3/8/2022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2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AF678822-E440-4947-93F7-D7C4024220EB}" type="datetime1">
              <a:rPr lang="en-US" altLang="ko-KR" smtClean="0"/>
              <a:t>3/8/2022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3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7A56-5BE5-49C7-B8EE-428B1602F24E}" type="datetime1">
              <a:rPr lang="en-US" altLang="ko-KR" smtClean="0"/>
              <a:t>3/8/2022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1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681B-F9C0-4584-9AE7-C6EFB681B079}" type="datetime1">
              <a:rPr lang="en-US" altLang="ko-KR" smtClean="0"/>
              <a:t>3/8/2022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841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0B3-0611-4B5E-BBF3-283E9AB799E1}" type="datetime1">
              <a:rPr lang="en-US" altLang="ko-KR" smtClean="0"/>
              <a:t>3/8/2022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4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fld id="{77EE776A-6765-4C4F-B1B1-F5363E346036}" type="datetime1">
              <a:rPr lang="en-US" altLang="ko-KR" smtClean="0"/>
              <a:pPr/>
              <a:t>3/8/2022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endParaRPr 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A14B2-7663-4BAE-9E8C-6F6A34171CE8}"/>
              </a:ext>
            </a:extLst>
          </p:cNvPr>
          <p:cNvCxnSpPr>
            <a:cxnSpLocks/>
          </p:cNvCxnSpPr>
          <p:nvPr userDrawn="1"/>
        </p:nvCxnSpPr>
        <p:spPr>
          <a:xfrm>
            <a:off x="716934" y="351305"/>
            <a:ext cx="1147506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27">
            <a:extLst>
              <a:ext uri="{FF2B5EF4-FFF2-40B4-BE49-F238E27FC236}">
                <a16:creationId xmlns:a16="http://schemas.microsoft.com/office/drawing/2014/main" id="{0B313671-01FE-4994-A9B9-0CE234CAC955}"/>
              </a:ext>
            </a:extLst>
          </p:cNvPr>
          <p:cNvSpPr/>
          <p:nvPr userDrawn="1"/>
        </p:nvSpPr>
        <p:spPr>
          <a:xfrm>
            <a:off x="0" y="0"/>
            <a:ext cx="681018" cy="699247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Freeform: Shape 3">
            <a:extLst>
              <a:ext uri="{FF2B5EF4-FFF2-40B4-BE49-F238E27FC236}">
                <a16:creationId xmlns:a16="http://schemas.microsoft.com/office/drawing/2014/main" id="{A4C780AD-EE70-4E44-9AFD-CE01622D4217}"/>
              </a:ext>
            </a:extLst>
          </p:cNvPr>
          <p:cNvSpPr/>
          <p:nvPr userDrawn="1"/>
        </p:nvSpPr>
        <p:spPr>
          <a:xfrm>
            <a:off x="224204" y="0"/>
            <a:ext cx="492730" cy="699247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코딩" panose="020D0009000000000000" pitchFamily="49" charset="-127"/>
              <a:ea typeface="나눔고딕코딩" panose="020D0009000000000000" pitchFamily="49" charset="-127"/>
              <a:cs typeface="+mn-cs"/>
            </a:endParaRPr>
          </a:p>
        </p:txBody>
      </p:sp>
      <p:sp>
        <p:nvSpPr>
          <p:cNvPr id="11" name="Freeform: Shape 4">
            <a:extLst>
              <a:ext uri="{FF2B5EF4-FFF2-40B4-BE49-F238E27FC236}">
                <a16:creationId xmlns:a16="http://schemas.microsoft.com/office/drawing/2014/main" id="{5EC60510-7A36-4234-A650-09796573E225}"/>
              </a:ext>
            </a:extLst>
          </p:cNvPr>
          <p:cNvSpPr/>
          <p:nvPr userDrawn="1"/>
        </p:nvSpPr>
        <p:spPr>
          <a:xfrm>
            <a:off x="219624" y="0"/>
            <a:ext cx="494036" cy="699247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코딩" panose="020D0009000000000000" pitchFamily="49" charset="-127"/>
              <a:ea typeface="나눔고딕코딩" panose="020D0009000000000000" pitchFamily="49" charset="-127"/>
              <a:cs typeface="+mn-cs"/>
            </a:endParaRPr>
          </a:p>
        </p:txBody>
      </p:sp>
      <p:sp>
        <p:nvSpPr>
          <p:cNvPr id="12" name="Freeform: Shape 5">
            <a:extLst>
              <a:ext uri="{FF2B5EF4-FFF2-40B4-BE49-F238E27FC236}">
                <a16:creationId xmlns:a16="http://schemas.microsoft.com/office/drawing/2014/main" id="{834A8956-4B78-4F5E-B3F6-2D720A03D571}"/>
              </a:ext>
            </a:extLst>
          </p:cNvPr>
          <p:cNvSpPr/>
          <p:nvPr userDrawn="1"/>
        </p:nvSpPr>
        <p:spPr>
          <a:xfrm>
            <a:off x="268156" y="0"/>
            <a:ext cx="440458" cy="699247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코딩" panose="020D0009000000000000" pitchFamily="49" charset="-127"/>
              <a:ea typeface="나눔고딕코딩" panose="020D0009000000000000" pitchFamily="49" charset="-127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06987"/>
            <a:ext cx="681018" cy="457200"/>
          </a:xfrm>
        </p:spPr>
        <p:txBody>
          <a:bodyPr/>
          <a:lstStyle>
            <a:lvl1pPr algn="r">
              <a:defRPr sz="1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3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67547B20-9107-4B0D-8ABA-FCB8DB3E460B}" type="datetime1">
              <a:rPr lang="en-US" altLang="ko-KR" smtClean="0"/>
              <a:t>3/8/2022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5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267B4C56-7EC3-4A83-B9BC-8C27B1C433B7}" type="datetime1">
              <a:rPr lang="en-US" altLang="ko-KR" smtClean="0"/>
              <a:t>3/8/2022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5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ACE28AD-6E42-40FE-AEF9-95AEF783DACA}" type="datetime1">
              <a:rPr lang="en-US" altLang="ko-KR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1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698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7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삼각형을 배경으로 흰색 3D 렌더링">
            <a:extLst>
              <a:ext uri="{FF2B5EF4-FFF2-40B4-BE49-F238E27FC236}">
                <a16:creationId xmlns:a16="http://schemas.microsoft.com/office/drawing/2014/main" id="{45D016A6-93D8-419F-9CBF-E75F15B8F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775254-4734-400A-95CD-321AD0D35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5000" dirty="0"/>
              <a:t>03_MVC2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2BBB470F-D768-4380-9610-2A654519C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8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A22AA-7F3A-4FCE-84A9-60440A18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824" y="0"/>
            <a:ext cx="3686175" cy="365125"/>
          </a:xfrm>
        </p:spPr>
        <p:txBody>
          <a:bodyPr/>
          <a:lstStyle/>
          <a:p>
            <a:pPr algn="r"/>
            <a:r>
              <a:rPr lang="en-US" altLang="ko-KR" sz="1600" b="1" dirty="0">
                <a:solidFill>
                  <a:schemeClr val="tx1"/>
                </a:solidFill>
              </a:rPr>
              <a:t>JSP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B99EE-3C91-48AA-AEE3-2406A160D6FD}"/>
              </a:ext>
            </a:extLst>
          </p:cNvPr>
          <p:cNvSpPr txBox="1"/>
          <p:nvPr/>
        </p:nvSpPr>
        <p:spPr>
          <a:xfrm>
            <a:off x="633415" y="335587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MVC 1 vs MVC 2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16" name="슬라이드 번호 개체 틀 1">
            <a:extLst>
              <a:ext uri="{FF2B5EF4-FFF2-40B4-BE49-F238E27FC236}">
                <a16:creationId xmlns:a16="http://schemas.microsoft.com/office/drawing/2014/main" id="{1D5AB0CB-A160-4C13-8EAE-F3643214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06987"/>
            <a:ext cx="681018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00D570-088E-4FAB-9F65-FCD4339C924E}"/>
              </a:ext>
            </a:extLst>
          </p:cNvPr>
          <p:cNvSpPr/>
          <p:nvPr/>
        </p:nvSpPr>
        <p:spPr>
          <a:xfrm>
            <a:off x="1943110" y="1287463"/>
            <a:ext cx="1576252" cy="157625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Client</a:t>
            </a:r>
            <a:endParaRPr lang="ko-KR" altLang="en-US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DE045B-CF36-4BA2-BB45-5AFD2AEBCE95}"/>
              </a:ext>
            </a:extLst>
          </p:cNvPr>
          <p:cNvSpPr/>
          <p:nvPr/>
        </p:nvSpPr>
        <p:spPr>
          <a:xfrm>
            <a:off x="5307874" y="1287463"/>
            <a:ext cx="1576252" cy="157625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</a:t>
            </a:r>
            <a:endParaRPr lang="ko-KR" altLang="en-US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C4D51A1-19B4-458F-9559-1F1A26521CA8}"/>
              </a:ext>
            </a:extLst>
          </p:cNvPr>
          <p:cNvSpPr/>
          <p:nvPr/>
        </p:nvSpPr>
        <p:spPr>
          <a:xfrm>
            <a:off x="3895144" y="1534053"/>
            <a:ext cx="1036948" cy="369332"/>
          </a:xfrm>
          <a:prstGeom prst="rightArrow">
            <a:avLst>
              <a:gd name="adj1" fmla="val 53671"/>
              <a:gd name="adj2" fmla="val 6835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5E4CD7F-8DF7-455D-BDF9-D0EEC7E3DF22}"/>
              </a:ext>
            </a:extLst>
          </p:cNvPr>
          <p:cNvSpPr/>
          <p:nvPr/>
        </p:nvSpPr>
        <p:spPr>
          <a:xfrm flipH="1">
            <a:off x="3895144" y="2268776"/>
            <a:ext cx="1036948" cy="369332"/>
          </a:xfrm>
          <a:prstGeom prst="rightArrow">
            <a:avLst>
              <a:gd name="adj1" fmla="val 53671"/>
              <a:gd name="adj2" fmla="val 6835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9130938-57E6-4DC2-A3E7-0114CEDA9E5F}"/>
              </a:ext>
            </a:extLst>
          </p:cNvPr>
          <p:cNvSpPr/>
          <p:nvPr/>
        </p:nvSpPr>
        <p:spPr>
          <a:xfrm>
            <a:off x="7259908" y="1534053"/>
            <a:ext cx="1036948" cy="369332"/>
          </a:xfrm>
          <a:prstGeom prst="rightArrow">
            <a:avLst>
              <a:gd name="adj1" fmla="val 53671"/>
              <a:gd name="adj2" fmla="val 6835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81824B4-ACCE-4E1E-8147-70DED19053A1}"/>
              </a:ext>
            </a:extLst>
          </p:cNvPr>
          <p:cNvSpPr/>
          <p:nvPr/>
        </p:nvSpPr>
        <p:spPr>
          <a:xfrm flipH="1">
            <a:off x="7259908" y="2268776"/>
            <a:ext cx="1036948" cy="369332"/>
          </a:xfrm>
          <a:prstGeom prst="rightArrow">
            <a:avLst>
              <a:gd name="adj1" fmla="val 53671"/>
              <a:gd name="adj2" fmla="val 6835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C51B3-9DCD-4A99-844B-D4B07A34A238}"/>
              </a:ext>
            </a:extLst>
          </p:cNvPr>
          <p:cNvSpPr txBox="1"/>
          <p:nvPr/>
        </p:nvSpPr>
        <p:spPr>
          <a:xfrm>
            <a:off x="3895144" y="964297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</a:t>
            </a:r>
          </a:p>
          <a:p>
            <a:pPr algn="ctr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2F5481-6F0A-44E0-ADC2-9106243ED17B}"/>
              </a:ext>
            </a:extLst>
          </p:cNvPr>
          <p:cNvSpPr txBox="1"/>
          <p:nvPr/>
        </p:nvSpPr>
        <p:spPr>
          <a:xfrm>
            <a:off x="7301070" y="1169004"/>
            <a:ext cx="9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D28151-7168-4CA5-83C0-5302CCA046A5}"/>
              </a:ext>
            </a:extLst>
          </p:cNvPr>
          <p:cNvSpPr txBox="1"/>
          <p:nvPr/>
        </p:nvSpPr>
        <p:spPr>
          <a:xfrm>
            <a:off x="7223326" y="257967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결과값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09162B-CA3D-43C7-95C3-EEFECF72B91E}"/>
              </a:ext>
            </a:extLst>
          </p:cNvPr>
          <p:cNvSpPr txBox="1"/>
          <p:nvPr/>
        </p:nvSpPr>
        <p:spPr>
          <a:xfrm>
            <a:off x="3817397" y="2573479"/>
            <a:ext cx="1151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Response</a:t>
            </a:r>
          </a:p>
          <a:p>
            <a:pPr algn="ctr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9FC4D-09B7-4E03-B39D-F58CA99E2098}"/>
              </a:ext>
            </a:extLst>
          </p:cNvPr>
          <p:cNvSpPr txBox="1"/>
          <p:nvPr/>
        </p:nvSpPr>
        <p:spPr>
          <a:xfrm>
            <a:off x="3175969" y="3308202"/>
            <a:ext cx="584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MVC 1(</a:t>
            </a:r>
            <a:r>
              <a:rPr lang="ko-KR" altLang="en-US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모델</a:t>
            </a: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1)</a:t>
            </a:r>
            <a:r>
              <a:rPr lang="ko-KR" altLang="en-US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방법의 요청 처리 흐름도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F48A1-3ABC-4E87-90C4-B51A03532FEF}"/>
              </a:ext>
            </a:extLst>
          </p:cNvPr>
          <p:cNvSpPr txBox="1"/>
          <p:nvPr/>
        </p:nvSpPr>
        <p:spPr>
          <a:xfrm>
            <a:off x="681018" y="4186740"/>
            <a:ext cx="105824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JSP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로 구현한 기존 웹 어플리케이션은 모델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1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구조로 웹 브라우저의 요청을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/>
            </a:r>
            <a:b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JSP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페이지가 받아서 처리 하는 구조</a:t>
            </a:r>
            <a:endParaRPr lang="en-US" altLang="ko-KR" dirty="0">
              <a:solidFill>
                <a:srgbClr val="666666"/>
              </a:solidFill>
              <a:latin typeface="Spoqa Han Sans"/>
            </a:endParaRPr>
          </a:p>
          <a:p>
            <a:pPr marL="285750" indent="-285750" algn="l">
              <a:buFontTx/>
              <a:buChar char="-"/>
            </a:pP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285750" indent="-285750" algn="l">
              <a:buFontTx/>
              <a:buChar char="-"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JSP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페이지에 비지니스 로직을 처리 하기 위한 코드와 웹 브라우저에 결과를 보여주기 위한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/>
            </a:r>
            <a:b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</a:b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출력 관리 코드가 뒤섞여 있는 구조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285750" indent="-285750" algn="l">
              <a:buFontTx/>
              <a:buChar char="-"/>
            </a:pPr>
            <a:endParaRPr lang="ko-KR" altLang="en-US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285750" indent="-285750" algn="l">
              <a:buFontTx/>
              <a:buChar char="-"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JSP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페이지 안에서 모든 정보를 표현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(view)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하고 저장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(model)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하고 처리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(control)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되므로 재사용이 힘들고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,</a:t>
            </a:r>
            <a:b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</a:b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읽기도 힘들어 가독성이 떨어진다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</a:t>
            </a:r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2899ECF8-0D98-4EEB-9735-1B9A6EC3210C}"/>
              </a:ext>
            </a:extLst>
          </p:cNvPr>
          <p:cNvSpPr/>
          <p:nvPr/>
        </p:nvSpPr>
        <p:spPr>
          <a:xfrm>
            <a:off x="8914178" y="1286915"/>
            <a:ext cx="1576800" cy="1576800"/>
          </a:xfrm>
          <a:prstGeom prst="can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09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A22AA-7F3A-4FCE-84A9-60440A18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824" y="0"/>
            <a:ext cx="3686175" cy="365125"/>
          </a:xfrm>
        </p:spPr>
        <p:txBody>
          <a:bodyPr/>
          <a:lstStyle/>
          <a:p>
            <a:pPr algn="r"/>
            <a:r>
              <a:rPr lang="en-US" altLang="ko-KR" sz="1600" b="1" dirty="0">
                <a:solidFill>
                  <a:schemeClr val="tx1"/>
                </a:solidFill>
              </a:rPr>
              <a:t>JSP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B99EE-3C91-48AA-AEE3-2406A160D6FD}"/>
              </a:ext>
            </a:extLst>
          </p:cNvPr>
          <p:cNvSpPr txBox="1"/>
          <p:nvPr/>
        </p:nvSpPr>
        <p:spPr>
          <a:xfrm>
            <a:off x="633415" y="335587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MVC 1 vs MVC 2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16" name="슬라이드 번호 개체 틀 1">
            <a:extLst>
              <a:ext uri="{FF2B5EF4-FFF2-40B4-BE49-F238E27FC236}">
                <a16:creationId xmlns:a16="http://schemas.microsoft.com/office/drawing/2014/main" id="{1D5AB0CB-A160-4C13-8EAE-F3643214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06987"/>
            <a:ext cx="681018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00D570-088E-4FAB-9F65-FCD4339C924E}"/>
              </a:ext>
            </a:extLst>
          </p:cNvPr>
          <p:cNvSpPr/>
          <p:nvPr/>
        </p:nvSpPr>
        <p:spPr>
          <a:xfrm>
            <a:off x="2336658" y="947831"/>
            <a:ext cx="1368000" cy="108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Client</a:t>
            </a:r>
            <a:endParaRPr lang="ko-KR" altLang="en-US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DE045B-CF36-4BA2-BB45-5AFD2AEBCE95}"/>
              </a:ext>
            </a:extLst>
          </p:cNvPr>
          <p:cNvSpPr/>
          <p:nvPr/>
        </p:nvSpPr>
        <p:spPr>
          <a:xfrm>
            <a:off x="5460246" y="947831"/>
            <a:ext cx="1368000" cy="108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Controller</a:t>
            </a:r>
            <a:endParaRPr lang="ko-KR" altLang="en-US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B93CF6-F90E-4B29-8B25-C077D91294FE}"/>
              </a:ext>
            </a:extLst>
          </p:cNvPr>
          <p:cNvSpPr/>
          <p:nvPr/>
        </p:nvSpPr>
        <p:spPr>
          <a:xfrm>
            <a:off x="8672639" y="947831"/>
            <a:ext cx="1368000" cy="108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endParaRPr lang="ko-KR" altLang="en-US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C4D51A1-19B4-458F-9559-1F1A26521CA8}"/>
              </a:ext>
            </a:extLst>
          </p:cNvPr>
          <p:cNvSpPr/>
          <p:nvPr/>
        </p:nvSpPr>
        <p:spPr>
          <a:xfrm>
            <a:off x="3929977" y="1376258"/>
            <a:ext cx="1080000" cy="360000"/>
          </a:xfrm>
          <a:prstGeom prst="rightArrow">
            <a:avLst>
              <a:gd name="adj1" fmla="val 53671"/>
              <a:gd name="adj2" fmla="val 6835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9130938-57E6-4DC2-A3E7-0114CEDA9E5F}"/>
              </a:ext>
            </a:extLst>
          </p:cNvPr>
          <p:cNvSpPr/>
          <p:nvPr/>
        </p:nvSpPr>
        <p:spPr>
          <a:xfrm>
            <a:off x="7294741" y="1376258"/>
            <a:ext cx="1080000" cy="360000"/>
          </a:xfrm>
          <a:prstGeom prst="rightArrow">
            <a:avLst>
              <a:gd name="adj1" fmla="val 53671"/>
              <a:gd name="adj2" fmla="val 6835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9FC4D-09B7-4E03-B39D-F58CA99E2098}"/>
              </a:ext>
            </a:extLst>
          </p:cNvPr>
          <p:cNvSpPr txBox="1"/>
          <p:nvPr/>
        </p:nvSpPr>
        <p:spPr>
          <a:xfrm>
            <a:off x="3278100" y="3573315"/>
            <a:ext cx="584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MVC 2(</a:t>
            </a:r>
            <a:r>
              <a:rPr lang="ko-KR" altLang="en-US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모델</a:t>
            </a: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2)</a:t>
            </a:r>
            <a:r>
              <a:rPr lang="ko-KR" altLang="en-US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r>
              <a:rPr lang="en-US" altLang="ko-KR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방법의 요청 처리 흐름도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F48A1-3ABC-4E87-90C4-B51A03532FEF}"/>
              </a:ext>
            </a:extLst>
          </p:cNvPr>
          <p:cNvSpPr txBox="1"/>
          <p:nvPr/>
        </p:nvSpPr>
        <p:spPr>
          <a:xfrm>
            <a:off x="1288270" y="4539324"/>
            <a:ext cx="8509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MVC1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구조와 달리 웹 브라우저의 요청을 하나의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서블릿</a:t>
            </a:r>
            <a:r>
              <a:rPr lang="en-US" altLang="ko-KR" dirty="0">
                <a:solidFill>
                  <a:srgbClr val="666666"/>
                </a:solidFill>
                <a:latin typeface="Spoqa Han Sans"/>
              </a:rPr>
              <a:t>(Controller)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이 받게 됨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285750" indent="-285750" algn="l">
              <a:buFontTx/>
              <a:buChar char="-"/>
            </a:pPr>
            <a:endParaRPr lang="ko-KR" altLang="en-US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서블릿은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웹 브라우저의 요청을 알맞게 처리한 후 그 결과를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JSP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페이지로 포워딩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algn="l"/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CE7114-8D1D-4F38-8597-D2C5CDAC978F}"/>
              </a:ext>
            </a:extLst>
          </p:cNvPr>
          <p:cNvSpPr/>
          <p:nvPr/>
        </p:nvSpPr>
        <p:spPr>
          <a:xfrm>
            <a:off x="2336658" y="2306024"/>
            <a:ext cx="1368000" cy="108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</a:t>
            </a:r>
            <a:endParaRPr lang="ko-KR" altLang="en-US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2A5F3B73-044B-463C-B0D3-F96AB9312B2D}"/>
              </a:ext>
            </a:extLst>
          </p:cNvPr>
          <p:cNvSpPr/>
          <p:nvPr/>
        </p:nvSpPr>
        <p:spPr>
          <a:xfrm>
            <a:off x="8672639" y="2490690"/>
            <a:ext cx="1368000" cy="1080000"/>
          </a:xfrm>
          <a:prstGeom prst="can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230C871-B6D7-4585-8F9E-908ECFA233D9}"/>
              </a:ext>
            </a:extLst>
          </p:cNvPr>
          <p:cNvSpPr/>
          <p:nvPr/>
        </p:nvSpPr>
        <p:spPr>
          <a:xfrm rot="9000000">
            <a:off x="3871261" y="2277452"/>
            <a:ext cx="1080000" cy="360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C9F7C-FE17-41F5-A6C1-C331F29185BA}"/>
              </a:ext>
            </a:extLst>
          </p:cNvPr>
          <p:cNvSpPr txBox="1"/>
          <p:nvPr/>
        </p:nvSpPr>
        <p:spPr>
          <a:xfrm>
            <a:off x="5662610" y="2050683"/>
            <a:ext cx="8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Servlet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60E4A9-4388-4E32-AAF0-5EAFDA6D2651}"/>
              </a:ext>
            </a:extLst>
          </p:cNvPr>
          <p:cNvSpPr txBox="1"/>
          <p:nvPr/>
        </p:nvSpPr>
        <p:spPr>
          <a:xfrm>
            <a:off x="8979773" y="205068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POJO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F9A78C-63BE-49F5-BA33-15E2A1EB7BB2}"/>
              </a:ext>
            </a:extLst>
          </p:cNvPr>
          <p:cNvSpPr txBox="1"/>
          <p:nvPr/>
        </p:nvSpPr>
        <p:spPr>
          <a:xfrm>
            <a:off x="2763215" y="338602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10" name="화살표: 오른쪽으로 구부러짐 9">
            <a:extLst>
              <a:ext uri="{FF2B5EF4-FFF2-40B4-BE49-F238E27FC236}">
                <a16:creationId xmlns:a16="http://schemas.microsoft.com/office/drawing/2014/main" id="{FF94A075-8D7E-4610-A5F3-A7C8A1A94033}"/>
              </a:ext>
            </a:extLst>
          </p:cNvPr>
          <p:cNvSpPr/>
          <p:nvPr/>
        </p:nvSpPr>
        <p:spPr>
          <a:xfrm>
            <a:off x="8231623" y="1982538"/>
            <a:ext cx="360000" cy="1080000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화살표: 왼쪽으로 구부러짐 11">
            <a:extLst>
              <a:ext uri="{FF2B5EF4-FFF2-40B4-BE49-F238E27FC236}">
                <a16:creationId xmlns:a16="http://schemas.microsoft.com/office/drawing/2014/main" id="{66C8D1CB-D12A-4297-9891-1B2E3ED856CC}"/>
              </a:ext>
            </a:extLst>
          </p:cNvPr>
          <p:cNvSpPr/>
          <p:nvPr/>
        </p:nvSpPr>
        <p:spPr>
          <a:xfrm flipV="1">
            <a:off x="10121655" y="1982538"/>
            <a:ext cx="360000" cy="1080000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45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A22AA-7F3A-4FCE-84A9-60440A18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824" y="0"/>
            <a:ext cx="3686175" cy="365125"/>
          </a:xfrm>
        </p:spPr>
        <p:txBody>
          <a:bodyPr/>
          <a:lstStyle/>
          <a:p>
            <a:pPr algn="r"/>
            <a:r>
              <a:rPr lang="en-US" altLang="ko-KR" sz="1600" b="1" dirty="0">
                <a:solidFill>
                  <a:schemeClr val="tx1"/>
                </a:solidFill>
              </a:rPr>
              <a:t>JSP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B99EE-3C91-48AA-AEE3-2406A160D6FD}"/>
              </a:ext>
            </a:extLst>
          </p:cNvPr>
          <p:cNvSpPr txBox="1"/>
          <p:nvPr/>
        </p:nvSpPr>
        <p:spPr>
          <a:xfrm>
            <a:off x="633415" y="335587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MVC 1 vs MVC 2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16" name="슬라이드 번호 개체 틀 1">
            <a:extLst>
              <a:ext uri="{FF2B5EF4-FFF2-40B4-BE49-F238E27FC236}">
                <a16:creationId xmlns:a16="http://schemas.microsoft.com/office/drawing/2014/main" id="{1D5AB0CB-A160-4C13-8EAE-F3643214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06987"/>
            <a:ext cx="681018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4" name="표 12">
            <a:extLst>
              <a:ext uri="{FF2B5EF4-FFF2-40B4-BE49-F238E27FC236}">
                <a16:creationId xmlns:a16="http://schemas.microsoft.com/office/drawing/2014/main" id="{4FFA7C62-E02B-4B5E-A091-C3E6D5594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83640"/>
              </p:ext>
            </p:extLst>
          </p:nvPr>
        </p:nvGraphicFramePr>
        <p:xfrm>
          <a:off x="809897" y="1224763"/>
          <a:ext cx="10572206" cy="31635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1742146846"/>
                    </a:ext>
                  </a:extLst>
                </a:gridCol>
                <a:gridCol w="3409241">
                  <a:extLst>
                    <a:ext uri="{9D8B030D-6E8A-4147-A177-3AD203B41FA5}">
                      <a16:colId xmlns:a16="http://schemas.microsoft.com/office/drawing/2014/main" val="1700559653"/>
                    </a:ext>
                  </a:extLst>
                </a:gridCol>
                <a:gridCol w="2971882">
                  <a:extLst>
                    <a:ext uri="{9D8B030D-6E8A-4147-A177-3AD203B41FA5}">
                      <a16:colId xmlns:a16="http://schemas.microsoft.com/office/drawing/2014/main" val="1820834916"/>
                    </a:ext>
                  </a:extLst>
                </a:gridCol>
                <a:gridCol w="2971882">
                  <a:extLst>
                    <a:ext uri="{9D8B030D-6E8A-4147-A177-3AD203B41FA5}">
                      <a16:colId xmlns:a16="http://schemas.microsoft.com/office/drawing/2014/main" val="2234269125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378079"/>
                  </a:ext>
                </a:extLst>
              </a:tr>
              <a:tr h="1310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MVC 1</a:t>
                      </a:r>
                      <a:endParaRPr lang="ko-KR" altLang="en-US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모든 클라이언트 요청과 응답을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JSP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가 담당하는 구조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단순한 페이지 작성으로 쉽게 구현 가능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/>
                      </a:r>
                      <a:b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</a:b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중소형 프로젝트에 적합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웹 애플리케이션이 복잡해지면 유지보수 문제가 발생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621607"/>
                  </a:ext>
                </a:extLst>
              </a:tr>
              <a:tr h="1310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MVC 2</a:t>
                      </a:r>
                      <a:endParaRPr lang="ko-KR" altLang="en-US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클라이언트의 요청처리와 응답처리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비지니스 로직 처리하는 부분을 모듈화 시킨 구조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처리작업의 분리로 인해 유지보수와 확장이 용이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구조 설계를 위한 시간이 많이 소요되므로 개발 기간이 증가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4704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AD0163A-7F98-4561-B7D6-878438D22D9F}"/>
              </a:ext>
            </a:extLst>
          </p:cNvPr>
          <p:cNvSpPr txBox="1"/>
          <p:nvPr/>
        </p:nvSpPr>
        <p:spPr>
          <a:xfrm>
            <a:off x="809897" y="4628053"/>
            <a:ext cx="909736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0" i="0" dirty="0">
                <a:solidFill>
                  <a:srgbClr val="00B0F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odel(POJO) :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</a:t>
            </a:r>
            <a:r>
              <a:rPr lang="ko-KR" altLang="en-US" dirty="0">
                <a:solidFill>
                  <a:srgbClr val="66666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스와 연동하는 부분 등의 비즈니스 로직을 처리하는 부분</a:t>
            </a:r>
            <a:r>
              <a:rPr lang="en-US" altLang="ko-KR" dirty="0">
                <a:solidFill>
                  <a:srgbClr val="66666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dirty="0">
                <a:solidFill>
                  <a:srgbClr val="66666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lang="en-US" altLang="ko-KR" b="0" i="0" dirty="0">
              <a:solidFill>
                <a:srgbClr val="666666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220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iew(JSP) :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출력 부분</a:t>
            </a:r>
            <a:endParaRPr lang="en-US" altLang="ko-KR" b="0" i="0" dirty="0">
              <a:solidFill>
                <a:srgbClr val="666666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 algn="l">
              <a:buFontTx/>
              <a:buChar char="-"/>
            </a:pPr>
            <a:endParaRPr lang="ko-KR" altLang="en-US" b="0" i="0" dirty="0">
              <a:solidFill>
                <a:srgbClr val="666666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220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ontroller(Servlet) : </a:t>
            </a:r>
            <a:r>
              <a:rPr lang="en-US" altLang="ko-KR" dirty="0">
                <a:solidFill>
                  <a:srgbClr val="66666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</a:t>
            </a:r>
            <a:r>
              <a:rPr lang="ko-KR" altLang="en-US" dirty="0">
                <a:solidFill>
                  <a:srgbClr val="66666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dirty="0">
                <a:solidFill>
                  <a:srgbClr val="66666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ko-KR" altLang="en-US" dirty="0">
                <a:solidFill>
                  <a:srgbClr val="66666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연결시켜주는 핵심 요소</a:t>
            </a:r>
            <a:endParaRPr lang="en-US" altLang="ko-KR" b="0" i="0" dirty="0">
              <a:solidFill>
                <a:srgbClr val="666666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07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7CD9C7-6E8B-4E81-860F-A7C10D04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C1AEE-0DE5-419F-B751-72DAB744F749}"/>
              </a:ext>
            </a:extLst>
          </p:cNvPr>
          <p:cNvSpPr txBox="1"/>
          <p:nvPr/>
        </p:nvSpPr>
        <p:spPr>
          <a:xfrm>
            <a:off x="633415" y="335587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MVC 2 </a:t>
            </a:r>
            <a:r>
              <a:rPr lang="ko-KR" altLang="en-US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패턴을 활용한 게시판 만들기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81E6B-8F25-495C-84A3-981DED399237}"/>
              </a:ext>
            </a:extLst>
          </p:cNvPr>
          <p:cNvSpPr txBox="1"/>
          <p:nvPr/>
        </p:nvSpPr>
        <p:spPr>
          <a:xfrm>
            <a:off x="805543" y="1219200"/>
            <a:ext cx="105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게시판 전체 목록 보기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endParaRPr lang="ko-KR" altLang="en-US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228FDCD-F15B-4422-83DF-A68056CCA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5410"/>
              </p:ext>
            </p:extLst>
          </p:nvPr>
        </p:nvGraphicFramePr>
        <p:xfrm>
          <a:off x="1480457" y="1859103"/>
          <a:ext cx="923108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6730">
                  <a:extLst>
                    <a:ext uri="{9D8B030D-6E8A-4147-A177-3AD203B41FA5}">
                      <a16:colId xmlns:a16="http://schemas.microsoft.com/office/drawing/2014/main" val="3341656260"/>
                    </a:ext>
                  </a:extLst>
                </a:gridCol>
                <a:gridCol w="3327224">
                  <a:extLst>
                    <a:ext uri="{9D8B030D-6E8A-4147-A177-3AD203B41FA5}">
                      <a16:colId xmlns:a16="http://schemas.microsoft.com/office/drawing/2014/main" val="758914363"/>
                    </a:ext>
                  </a:extLst>
                </a:gridCol>
                <a:gridCol w="1881052">
                  <a:extLst>
                    <a:ext uri="{9D8B030D-6E8A-4147-A177-3AD203B41FA5}">
                      <a16:colId xmlns:a16="http://schemas.microsoft.com/office/drawing/2014/main" val="1046183035"/>
                    </a:ext>
                  </a:extLst>
                </a:gridCol>
                <a:gridCol w="1733006">
                  <a:extLst>
                    <a:ext uri="{9D8B030D-6E8A-4147-A177-3AD203B41FA5}">
                      <a16:colId xmlns:a16="http://schemas.microsoft.com/office/drawing/2014/main" val="2763454516"/>
                    </a:ext>
                  </a:extLst>
                </a:gridCol>
                <a:gridCol w="1193073">
                  <a:extLst>
                    <a:ext uri="{9D8B030D-6E8A-4147-A177-3AD203B41FA5}">
                      <a16:colId xmlns:a16="http://schemas.microsoft.com/office/drawing/2014/main" val="86955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번호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제목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작성일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조회수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60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안드로이드 너 마저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…</a:t>
                      </a:r>
                      <a:endParaRPr lang="ko-KR" altLang="en-US" sz="1600" dirty="0">
                        <a:solidFill>
                          <a:schemeClr val="accent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Android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2022.03.08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07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>
                          <a:solidFill>
                            <a:schemeClr val="accent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서블릿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너 좀 그렇다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accent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Servlet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2022.03.04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7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84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 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어디까지 해 </a:t>
                      </a:r>
                      <a:r>
                        <a:rPr lang="ko-KR" altLang="en-US" sz="1600" dirty="0" err="1">
                          <a:solidFill>
                            <a:schemeClr val="accent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봤니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?</a:t>
                      </a:r>
                      <a:endParaRPr lang="ko-KR" altLang="en-US" sz="1600" dirty="0">
                        <a:solidFill>
                          <a:schemeClr val="accent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2022.03.02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86448"/>
                  </a:ext>
                </a:extLst>
              </a:tr>
            </a:tbl>
          </a:graphicData>
        </a:graphic>
      </p:graphicFrame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3B0FB5D-D901-4D31-BCD2-B2828081A6BF}"/>
              </a:ext>
            </a:extLst>
          </p:cNvPr>
          <p:cNvSpPr/>
          <p:nvPr/>
        </p:nvSpPr>
        <p:spPr>
          <a:xfrm>
            <a:off x="957944" y="3248297"/>
            <a:ext cx="10276112" cy="3274115"/>
          </a:xfrm>
          <a:custGeom>
            <a:avLst/>
            <a:gdLst>
              <a:gd name="connsiteX0" fmla="*/ 0 w 9231085"/>
              <a:gd name="connsiteY0" fmla="*/ 0 h 2803853"/>
              <a:gd name="connsiteX1" fmla="*/ 1538514 w 9231085"/>
              <a:gd name="connsiteY1" fmla="*/ 0 h 2803853"/>
              <a:gd name="connsiteX2" fmla="*/ 2465992 w 9231085"/>
              <a:gd name="connsiteY2" fmla="*/ -433364 h 2803853"/>
              <a:gd name="connsiteX3" fmla="*/ 3846285 w 9231085"/>
              <a:gd name="connsiteY3" fmla="*/ 0 h 2803853"/>
              <a:gd name="connsiteX4" fmla="*/ 9231085 w 9231085"/>
              <a:gd name="connsiteY4" fmla="*/ 0 h 2803853"/>
              <a:gd name="connsiteX5" fmla="*/ 9231085 w 9231085"/>
              <a:gd name="connsiteY5" fmla="*/ 467309 h 2803853"/>
              <a:gd name="connsiteX6" fmla="*/ 9231085 w 9231085"/>
              <a:gd name="connsiteY6" fmla="*/ 467309 h 2803853"/>
              <a:gd name="connsiteX7" fmla="*/ 9231085 w 9231085"/>
              <a:gd name="connsiteY7" fmla="*/ 1168272 h 2803853"/>
              <a:gd name="connsiteX8" fmla="*/ 9231085 w 9231085"/>
              <a:gd name="connsiteY8" fmla="*/ 2803853 h 2803853"/>
              <a:gd name="connsiteX9" fmla="*/ 3846285 w 9231085"/>
              <a:gd name="connsiteY9" fmla="*/ 2803853 h 2803853"/>
              <a:gd name="connsiteX10" fmla="*/ 1538514 w 9231085"/>
              <a:gd name="connsiteY10" fmla="*/ 2803853 h 2803853"/>
              <a:gd name="connsiteX11" fmla="*/ 1538514 w 9231085"/>
              <a:gd name="connsiteY11" fmla="*/ 2803853 h 2803853"/>
              <a:gd name="connsiteX12" fmla="*/ 0 w 9231085"/>
              <a:gd name="connsiteY12" fmla="*/ 2803853 h 2803853"/>
              <a:gd name="connsiteX13" fmla="*/ 0 w 9231085"/>
              <a:gd name="connsiteY13" fmla="*/ 1168272 h 2803853"/>
              <a:gd name="connsiteX14" fmla="*/ 0 w 9231085"/>
              <a:gd name="connsiteY14" fmla="*/ 467309 h 2803853"/>
              <a:gd name="connsiteX15" fmla="*/ 0 w 9231085"/>
              <a:gd name="connsiteY15" fmla="*/ 467309 h 2803853"/>
              <a:gd name="connsiteX16" fmla="*/ 0 w 9231085"/>
              <a:gd name="connsiteY16" fmla="*/ 0 h 2803853"/>
              <a:gd name="connsiteX0" fmla="*/ 0 w 9231085"/>
              <a:gd name="connsiteY0" fmla="*/ 433364 h 3237217"/>
              <a:gd name="connsiteX1" fmla="*/ 1939109 w 9231085"/>
              <a:gd name="connsiteY1" fmla="*/ 415947 h 3237217"/>
              <a:gd name="connsiteX2" fmla="*/ 2465992 w 9231085"/>
              <a:gd name="connsiteY2" fmla="*/ 0 h 3237217"/>
              <a:gd name="connsiteX3" fmla="*/ 3846285 w 9231085"/>
              <a:gd name="connsiteY3" fmla="*/ 433364 h 3237217"/>
              <a:gd name="connsiteX4" fmla="*/ 9231085 w 9231085"/>
              <a:gd name="connsiteY4" fmla="*/ 433364 h 3237217"/>
              <a:gd name="connsiteX5" fmla="*/ 9231085 w 9231085"/>
              <a:gd name="connsiteY5" fmla="*/ 900673 h 3237217"/>
              <a:gd name="connsiteX6" fmla="*/ 9231085 w 9231085"/>
              <a:gd name="connsiteY6" fmla="*/ 900673 h 3237217"/>
              <a:gd name="connsiteX7" fmla="*/ 9231085 w 9231085"/>
              <a:gd name="connsiteY7" fmla="*/ 1601636 h 3237217"/>
              <a:gd name="connsiteX8" fmla="*/ 9231085 w 9231085"/>
              <a:gd name="connsiteY8" fmla="*/ 3237217 h 3237217"/>
              <a:gd name="connsiteX9" fmla="*/ 3846285 w 9231085"/>
              <a:gd name="connsiteY9" fmla="*/ 3237217 h 3237217"/>
              <a:gd name="connsiteX10" fmla="*/ 1538514 w 9231085"/>
              <a:gd name="connsiteY10" fmla="*/ 3237217 h 3237217"/>
              <a:gd name="connsiteX11" fmla="*/ 1538514 w 9231085"/>
              <a:gd name="connsiteY11" fmla="*/ 3237217 h 3237217"/>
              <a:gd name="connsiteX12" fmla="*/ 0 w 9231085"/>
              <a:gd name="connsiteY12" fmla="*/ 3237217 h 3237217"/>
              <a:gd name="connsiteX13" fmla="*/ 0 w 9231085"/>
              <a:gd name="connsiteY13" fmla="*/ 1601636 h 3237217"/>
              <a:gd name="connsiteX14" fmla="*/ 0 w 9231085"/>
              <a:gd name="connsiteY14" fmla="*/ 900673 h 3237217"/>
              <a:gd name="connsiteX15" fmla="*/ 0 w 9231085"/>
              <a:gd name="connsiteY15" fmla="*/ 900673 h 3237217"/>
              <a:gd name="connsiteX16" fmla="*/ 0 w 9231085"/>
              <a:gd name="connsiteY16" fmla="*/ 433364 h 3237217"/>
              <a:gd name="connsiteX0" fmla="*/ 0 w 9231085"/>
              <a:gd name="connsiteY0" fmla="*/ 433364 h 3237217"/>
              <a:gd name="connsiteX1" fmla="*/ 1939109 w 9231085"/>
              <a:gd name="connsiteY1" fmla="*/ 415947 h 3237217"/>
              <a:gd name="connsiteX2" fmla="*/ 2465992 w 9231085"/>
              <a:gd name="connsiteY2" fmla="*/ 0 h 3237217"/>
              <a:gd name="connsiteX3" fmla="*/ 2966719 w 9231085"/>
              <a:gd name="connsiteY3" fmla="*/ 398530 h 3237217"/>
              <a:gd name="connsiteX4" fmla="*/ 9231085 w 9231085"/>
              <a:gd name="connsiteY4" fmla="*/ 433364 h 3237217"/>
              <a:gd name="connsiteX5" fmla="*/ 9231085 w 9231085"/>
              <a:gd name="connsiteY5" fmla="*/ 900673 h 3237217"/>
              <a:gd name="connsiteX6" fmla="*/ 9231085 w 9231085"/>
              <a:gd name="connsiteY6" fmla="*/ 900673 h 3237217"/>
              <a:gd name="connsiteX7" fmla="*/ 9231085 w 9231085"/>
              <a:gd name="connsiteY7" fmla="*/ 1601636 h 3237217"/>
              <a:gd name="connsiteX8" fmla="*/ 9231085 w 9231085"/>
              <a:gd name="connsiteY8" fmla="*/ 3237217 h 3237217"/>
              <a:gd name="connsiteX9" fmla="*/ 3846285 w 9231085"/>
              <a:gd name="connsiteY9" fmla="*/ 3237217 h 3237217"/>
              <a:gd name="connsiteX10" fmla="*/ 1538514 w 9231085"/>
              <a:gd name="connsiteY10" fmla="*/ 3237217 h 3237217"/>
              <a:gd name="connsiteX11" fmla="*/ 1538514 w 9231085"/>
              <a:gd name="connsiteY11" fmla="*/ 3237217 h 3237217"/>
              <a:gd name="connsiteX12" fmla="*/ 0 w 9231085"/>
              <a:gd name="connsiteY12" fmla="*/ 3237217 h 3237217"/>
              <a:gd name="connsiteX13" fmla="*/ 0 w 9231085"/>
              <a:gd name="connsiteY13" fmla="*/ 1601636 h 3237217"/>
              <a:gd name="connsiteX14" fmla="*/ 0 w 9231085"/>
              <a:gd name="connsiteY14" fmla="*/ 900673 h 3237217"/>
              <a:gd name="connsiteX15" fmla="*/ 0 w 9231085"/>
              <a:gd name="connsiteY15" fmla="*/ 900673 h 3237217"/>
              <a:gd name="connsiteX16" fmla="*/ 0 w 9231085"/>
              <a:gd name="connsiteY16" fmla="*/ 433364 h 3237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231085" h="3237217">
                <a:moveTo>
                  <a:pt x="0" y="433364"/>
                </a:moveTo>
                <a:lnTo>
                  <a:pt x="1939109" y="415947"/>
                </a:lnTo>
                <a:lnTo>
                  <a:pt x="2465992" y="0"/>
                </a:lnTo>
                <a:lnTo>
                  <a:pt x="2966719" y="398530"/>
                </a:lnTo>
                <a:lnTo>
                  <a:pt x="9231085" y="433364"/>
                </a:lnTo>
                <a:lnTo>
                  <a:pt x="9231085" y="900673"/>
                </a:lnTo>
                <a:lnTo>
                  <a:pt x="9231085" y="900673"/>
                </a:lnTo>
                <a:lnTo>
                  <a:pt x="9231085" y="1601636"/>
                </a:lnTo>
                <a:lnTo>
                  <a:pt x="9231085" y="3237217"/>
                </a:lnTo>
                <a:lnTo>
                  <a:pt x="3846285" y="3237217"/>
                </a:lnTo>
                <a:lnTo>
                  <a:pt x="1538514" y="3237217"/>
                </a:lnTo>
                <a:lnTo>
                  <a:pt x="1538514" y="3237217"/>
                </a:lnTo>
                <a:lnTo>
                  <a:pt x="0" y="3237217"/>
                </a:lnTo>
                <a:lnTo>
                  <a:pt x="0" y="1601636"/>
                </a:lnTo>
                <a:lnTo>
                  <a:pt x="0" y="900673"/>
                </a:lnTo>
                <a:lnTo>
                  <a:pt x="0" y="900673"/>
                </a:lnTo>
                <a:lnTo>
                  <a:pt x="0" y="433364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A78CC-61ED-4C27-8AA3-460D067D4C9A}"/>
              </a:ext>
            </a:extLst>
          </p:cNvPr>
          <p:cNvSpPr txBox="1"/>
          <p:nvPr/>
        </p:nvSpPr>
        <p:spPr>
          <a:xfrm>
            <a:off x="3119355" y="3426823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제목 </a:t>
            </a:r>
            <a:r>
              <a:rPr lang="ko-KR" altLang="en-US" sz="1400" b="1" dirty="0" err="1"/>
              <a:t>클릭시</a:t>
            </a:r>
            <a:endParaRPr lang="ko-KR" altLang="en-US" sz="1400" b="1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D463DEE1-A0F1-4C16-B3E3-268CC0220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736987"/>
              </p:ext>
            </p:extLst>
          </p:nvPr>
        </p:nvGraphicFramePr>
        <p:xfrm>
          <a:off x="1480456" y="4481039"/>
          <a:ext cx="8403774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9215">
                  <a:extLst>
                    <a:ext uri="{9D8B030D-6E8A-4147-A177-3AD203B41FA5}">
                      <a16:colId xmlns:a16="http://schemas.microsoft.com/office/drawing/2014/main" val="3153223320"/>
                    </a:ext>
                  </a:extLst>
                </a:gridCol>
                <a:gridCol w="3469872">
                  <a:extLst>
                    <a:ext uri="{9D8B030D-6E8A-4147-A177-3AD203B41FA5}">
                      <a16:colId xmlns:a16="http://schemas.microsoft.com/office/drawing/2014/main" val="1001370894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2512090160"/>
                    </a:ext>
                  </a:extLst>
                </a:gridCol>
                <a:gridCol w="2725784">
                  <a:extLst>
                    <a:ext uri="{9D8B030D-6E8A-4147-A177-3AD203B41FA5}">
                      <a16:colId xmlns:a16="http://schemas.microsoft.com/office/drawing/2014/main" val="1299791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JAVA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조회수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10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76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제목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JAVA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어디까지 해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봤니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?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53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내용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변수도 알고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제어문도 봤고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..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메소드도 써 봤고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.. </a:t>
                      </a:r>
                      <a:b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</a:b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이것 저것 만져 본 것 같긴 하다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27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비밀번호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69665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6EA2FC1-210B-4895-8C54-B22650884EC6}"/>
              </a:ext>
            </a:extLst>
          </p:cNvPr>
          <p:cNvSpPr txBox="1"/>
          <p:nvPr/>
        </p:nvSpPr>
        <p:spPr>
          <a:xfrm>
            <a:off x="892629" y="3996071"/>
            <a:ext cx="105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게시글 상세 보기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endParaRPr lang="ko-KR" altLang="en-US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C734EF-5386-4A6B-9ED0-9F7CCEEC7FFB}"/>
              </a:ext>
            </a:extLst>
          </p:cNvPr>
          <p:cNvSpPr/>
          <p:nvPr/>
        </p:nvSpPr>
        <p:spPr>
          <a:xfrm>
            <a:off x="2708363" y="5824870"/>
            <a:ext cx="2316481" cy="278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4F265A-1EB6-447D-A4EF-187F43328407}"/>
              </a:ext>
            </a:extLst>
          </p:cNvPr>
          <p:cNvSpPr/>
          <p:nvPr/>
        </p:nvSpPr>
        <p:spPr>
          <a:xfrm>
            <a:off x="5704112" y="5842288"/>
            <a:ext cx="1191584" cy="278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10A132A-6B00-4739-A6FC-B083918290EA}"/>
              </a:ext>
            </a:extLst>
          </p:cNvPr>
          <p:cNvSpPr/>
          <p:nvPr/>
        </p:nvSpPr>
        <p:spPr>
          <a:xfrm>
            <a:off x="7071354" y="5842288"/>
            <a:ext cx="1191584" cy="278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F8BB4E-E9A8-40DC-9DFA-4EC55871AE35}"/>
              </a:ext>
            </a:extLst>
          </p:cNvPr>
          <p:cNvSpPr/>
          <p:nvPr/>
        </p:nvSpPr>
        <p:spPr>
          <a:xfrm>
            <a:off x="8438596" y="5842288"/>
            <a:ext cx="1191584" cy="278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목록보기</a:t>
            </a:r>
          </a:p>
        </p:txBody>
      </p:sp>
    </p:spTree>
    <p:extLst>
      <p:ext uri="{BB962C8B-B14F-4D97-AF65-F5344CB8AC3E}">
        <p14:creationId xmlns:p14="http://schemas.microsoft.com/office/powerpoint/2010/main" val="355135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7CD9C7-6E8B-4E81-860F-A7C10D04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3B92D-E2CB-48DC-94B0-8B70CF901A47}"/>
              </a:ext>
            </a:extLst>
          </p:cNvPr>
          <p:cNvSpPr txBox="1"/>
          <p:nvPr/>
        </p:nvSpPr>
        <p:spPr>
          <a:xfrm>
            <a:off x="681018" y="964297"/>
            <a:ext cx="516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테이블 생성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tblBoard</a:t>
            </a: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C1AEE-0DE5-419F-B751-72DAB744F749}"/>
              </a:ext>
            </a:extLst>
          </p:cNvPr>
          <p:cNvSpPr txBox="1"/>
          <p:nvPr/>
        </p:nvSpPr>
        <p:spPr>
          <a:xfrm>
            <a:off x="633415" y="335587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MVC 2 </a:t>
            </a:r>
            <a:r>
              <a:rPr lang="ko-KR" altLang="en-US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패턴을 활용한 게시판 만들기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5B93D992-765F-4AB3-8F6E-C7725A2BC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628843"/>
              </p:ext>
            </p:extLst>
          </p:nvPr>
        </p:nvGraphicFramePr>
        <p:xfrm>
          <a:off x="681018" y="1379340"/>
          <a:ext cx="51624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608">
                  <a:extLst>
                    <a:ext uri="{9D8B030D-6E8A-4147-A177-3AD203B41FA5}">
                      <a16:colId xmlns:a16="http://schemas.microsoft.com/office/drawing/2014/main" val="714065789"/>
                    </a:ext>
                  </a:extLst>
                </a:gridCol>
                <a:gridCol w="1290608">
                  <a:extLst>
                    <a:ext uri="{9D8B030D-6E8A-4147-A177-3AD203B41FA5}">
                      <a16:colId xmlns:a16="http://schemas.microsoft.com/office/drawing/2014/main" val="1071190027"/>
                    </a:ext>
                  </a:extLst>
                </a:gridCol>
                <a:gridCol w="1290608">
                  <a:extLst>
                    <a:ext uri="{9D8B030D-6E8A-4147-A177-3AD203B41FA5}">
                      <a16:colId xmlns:a16="http://schemas.microsoft.com/office/drawing/2014/main" val="1052583217"/>
                    </a:ext>
                  </a:extLst>
                </a:gridCol>
                <a:gridCol w="1290608">
                  <a:extLst>
                    <a:ext uri="{9D8B030D-6E8A-4147-A177-3AD203B41FA5}">
                      <a16:colId xmlns:a16="http://schemas.microsoft.com/office/drawing/2014/main" val="42522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컬럼명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제약조건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13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num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숫자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PK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9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title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100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not</a:t>
                      </a:r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null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00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content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4000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not</a:t>
                      </a:r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null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69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pw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not</a:t>
                      </a:r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null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26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writer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50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not</a:t>
                      </a:r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null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527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writedate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현재일시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89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readcnt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숫자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</a:t>
                      </a:r>
                      <a:endParaRPr lang="ko-KR" altLang="en-US" sz="16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209123"/>
                  </a:ext>
                </a:extLst>
              </a:tr>
            </a:tbl>
          </a:graphicData>
        </a:graphic>
      </p:graphicFrame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386C6C1-58BE-4A67-AD0D-75CF1D8AD9B5}"/>
              </a:ext>
            </a:extLst>
          </p:cNvPr>
          <p:cNvSpPr/>
          <p:nvPr/>
        </p:nvSpPr>
        <p:spPr>
          <a:xfrm>
            <a:off x="6096000" y="1379340"/>
            <a:ext cx="5895703" cy="2961898"/>
          </a:xfrm>
          <a:prstGeom prst="wedgeRectCallout">
            <a:avLst>
              <a:gd name="adj1" fmla="val -54388"/>
              <a:gd name="adj2" fmla="val -1929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-5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table </a:t>
            </a:r>
            <a:r>
              <a:rPr lang="en-US" altLang="ko-KR" sz="1600" b="1" kern="0" spc="-50" dirty="0" err="1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tblBoard</a:t>
            </a:r>
            <a:r>
              <a:rPr lang="en-US" altLang="ko-KR" sz="1600" b="1" kern="0" spc="-5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endParaRPr lang="en-US" altLang="ko-KR" sz="1600" b="1" kern="0" spc="0" dirty="0"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-5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num       NUMBER constraint </a:t>
            </a:r>
            <a:r>
              <a:rPr lang="en-US" altLang="ko-KR" sz="1600" b="1" kern="0" spc="-50" dirty="0" err="1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tblBoard_num_pk</a:t>
            </a:r>
            <a:r>
              <a:rPr lang="en-US" altLang="ko-KR" sz="1600" b="1" kern="0" spc="-5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PRIMARY KEY,</a:t>
            </a:r>
            <a:endParaRPr lang="en-US" altLang="ko-KR" sz="1600" b="1" kern="0" spc="0" dirty="0"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-5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title     VARCHAR2(100) not null,</a:t>
            </a:r>
            <a:endParaRPr lang="en-US" altLang="ko-KR" sz="1600" b="1" kern="0" spc="0" dirty="0"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-5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content   VARCHAR2(4000) not null,</a:t>
            </a:r>
            <a:endParaRPr lang="en-US" altLang="ko-KR" sz="1600" b="1" kern="0" spc="0" dirty="0"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-5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pw        VARCHAR2(20) not null,</a:t>
            </a:r>
            <a:endParaRPr lang="en-US" altLang="ko-KR" sz="1600" b="1" kern="0" spc="0" dirty="0"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-5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writer    </a:t>
            </a:r>
            <a:r>
              <a:rPr lang="en-US" altLang="ko-KR" sz="1600" b="1" kern="0" spc="-50" dirty="0" smtClean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VARCHAR2(50</a:t>
            </a:r>
            <a:r>
              <a:rPr lang="en-US" altLang="ko-KR" sz="1600" b="1" kern="0" spc="-5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not null,</a:t>
            </a:r>
            <a:endParaRPr lang="en-US" altLang="ko-KR" sz="1600" b="1" kern="0" spc="0" dirty="0"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-5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600" b="1" kern="0" spc="-50" dirty="0" err="1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writedate</a:t>
            </a:r>
            <a:r>
              <a:rPr lang="en-US" altLang="ko-KR" sz="1600" b="1" kern="0" spc="-5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 default </a:t>
            </a:r>
            <a:r>
              <a:rPr lang="en-US" altLang="ko-KR" sz="1600" b="1" kern="0" spc="-50" dirty="0" err="1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sysdate</a:t>
            </a:r>
            <a:r>
              <a:rPr lang="en-US" altLang="ko-KR" sz="1600" b="1" kern="0" spc="-5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endParaRPr lang="en-US" altLang="ko-KR" sz="1600" b="1" kern="0" spc="0" dirty="0"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-5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600" b="1" kern="0" spc="-50" dirty="0" err="1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readcnt</a:t>
            </a:r>
            <a:r>
              <a:rPr lang="en-US" altLang="ko-KR" sz="1600" b="1" kern="0" spc="-5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NUMBER default 0</a:t>
            </a:r>
            <a:endParaRPr lang="en-US" altLang="ko-KR" sz="1600" b="1" kern="0" spc="0" dirty="0"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-5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lang="en-US" altLang="ko-KR" sz="1600" b="1" kern="0" spc="0" dirty="0"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80486D64-760D-4F2F-BE7A-12338F2D8AB5}"/>
              </a:ext>
            </a:extLst>
          </p:cNvPr>
          <p:cNvSpPr/>
          <p:nvPr/>
        </p:nvSpPr>
        <p:spPr>
          <a:xfrm>
            <a:off x="6287589" y="5016138"/>
            <a:ext cx="5704114" cy="1379348"/>
          </a:xfrm>
          <a:prstGeom prst="wedgeRectCallout">
            <a:avLst>
              <a:gd name="adj1" fmla="val -57194"/>
              <a:gd name="adj2" fmla="val -1929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-5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SEQUENCE </a:t>
            </a:r>
            <a:r>
              <a:rPr lang="en-US" altLang="ko-KR" sz="1800" b="1" kern="0" spc="-5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seq_tblBoard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-5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 with 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-5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increment by 1;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08ECF-A5D8-4C13-AB0E-B245A8BF0B85}"/>
              </a:ext>
            </a:extLst>
          </p:cNvPr>
          <p:cNvSpPr txBox="1"/>
          <p:nvPr/>
        </p:nvSpPr>
        <p:spPr>
          <a:xfrm>
            <a:off x="681018" y="4585466"/>
            <a:ext cx="6251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시퀀스 생성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seq_tblBoard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 숫자 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증감숫자 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B0B155B-2846-4715-A3C7-6ED5238DBA1D}"/>
              </a:ext>
            </a:extLst>
          </p:cNvPr>
          <p:cNvSpPr/>
          <p:nvPr/>
        </p:nvSpPr>
        <p:spPr>
          <a:xfrm>
            <a:off x="681018" y="5016139"/>
            <a:ext cx="5162432" cy="1379348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시퀀스 생성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    SEQUENCE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시퀀스명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      WITH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시작숫자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INCREAMENT BY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증감숫자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64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7CD9C7-6E8B-4E81-860F-A7C10D04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C1AEE-0DE5-419F-B751-72DAB744F749}"/>
              </a:ext>
            </a:extLst>
          </p:cNvPr>
          <p:cNvSpPr txBox="1"/>
          <p:nvPr/>
        </p:nvSpPr>
        <p:spPr>
          <a:xfrm>
            <a:off x="633415" y="335587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MVC 2 </a:t>
            </a:r>
            <a:r>
              <a:rPr lang="ko-KR" altLang="en-US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패턴을 활용한 게시판 만들기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54F96-84A9-485F-BEA7-740EA9E03B09}"/>
              </a:ext>
            </a:extLst>
          </p:cNvPr>
          <p:cNvSpPr txBox="1"/>
          <p:nvPr/>
        </p:nvSpPr>
        <p:spPr>
          <a:xfrm>
            <a:off x="892627" y="4165543"/>
            <a:ext cx="610470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boardMain.</a:t>
            </a:r>
            <a:r>
              <a:rPr lang="en-US" altLang="ko-KR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board\ : *.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 : *.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 : *.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javaScript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jQuery)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images\ : *.jpg, *.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png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*.gif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7A030-015B-4968-A951-74E1CE1D561A}"/>
              </a:ext>
            </a:extLst>
          </p:cNvPr>
          <p:cNvSpPr txBox="1"/>
          <p:nvPr/>
        </p:nvSpPr>
        <p:spPr>
          <a:xfrm>
            <a:off x="681018" y="3594371"/>
            <a:ext cx="516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b="1" dirty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webapp</a:t>
            </a:r>
            <a:r>
              <a:rPr lang="ko-KR" altLang="en-US" b="1" dirty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폴더 구성  </a:t>
            </a:r>
            <a:r>
              <a:rPr lang="en-US" altLang="ko-KR" b="1" dirty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A3C28-95B2-440F-8697-F48D79EAFE3C}"/>
              </a:ext>
            </a:extLst>
          </p:cNvPr>
          <p:cNvSpPr txBox="1"/>
          <p:nvPr/>
        </p:nvSpPr>
        <p:spPr>
          <a:xfrm>
            <a:off x="892626" y="1829929"/>
            <a:ext cx="1006275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com.hanul.mybatis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board.sql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db.properties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SqlMapConfig.xml, boardMapper.xml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com.hanul.dto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BoardDTO.java, SearchDTO.java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com.hanul.dao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BoardDAO.java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com.hanul.controller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BoardFrontController.java ▶ Servlet : web.xml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Mapping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com.hanul.action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Action.java(Interface), ActionForward.java, BoardXXXAction.java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02BB1-5F5B-4249-90EA-3CBCA88EEC7E}"/>
              </a:ext>
            </a:extLst>
          </p:cNvPr>
          <p:cNvSpPr txBox="1"/>
          <p:nvPr/>
        </p:nvSpPr>
        <p:spPr>
          <a:xfrm>
            <a:off x="681018" y="1258757"/>
            <a:ext cx="516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b="1" dirty="0" err="1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b="1" dirty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/main/java  _JAVA</a:t>
            </a:r>
          </a:p>
        </p:txBody>
      </p:sp>
    </p:spTree>
    <p:extLst>
      <p:ext uri="{BB962C8B-B14F-4D97-AF65-F5344CB8AC3E}">
        <p14:creationId xmlns:p14="http://schemas.microsoft.com/office/powerpoint/2010/main" val="193749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7CD9C7-6E8B-4E81-860F-A7C10D04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3B92D-E2CB-48DC-94B0-8B70CF901A47}"/>
              </a:ext>
            </a:extLst>
          </p:cNvPr>
          <p:cNvSpPr txBox="1"/>
          <p:nvPr/>
        </p:nvSpPr>
        <p:spPr>
          <a:xfrm>
            <a:off x="953588" y="1569862"/>
            <a:ext cx="10001796" cy="102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boardMain.html → boardList.do(*.do) → web.xml → BoardFrontController.java(Servlet) → BoardListAction.java → BoardDAO.java → boardMapper.xml → BoardDAO.java → BoardListAction.java → BoardFrontController.java → ActionForward.java →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boardList.jsp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C1AEE-0DE5-419F-B751-72DAB744F749}"/>
              </a:ext>
            </a:extLst>
          </p:cNvPr>
          <p:cNvSpPr txBox="1"/>
          <p:nvPr/>
        </p:nvSpPr>
        <p:spPr>
          <a:xfrm>
            <a:off x="633415" y="335587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MVC 2 </a:t>
            </a:r>
            <a:r>
              <a:rPr lang="ko-KR" altLang="en-US" sz="2000" b="1" i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패턴을 활용한 게시판 만들기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AAE97-C0D4-448C-B548-BDFA95DF3819}"/>
              </a:ext>
            </a:extLst>
          </p:cNvPr>
          <p:cNvSpPr txBox="1"/>
          <p:nvPr/>
        </p:nvSpPr>
        <p:spPr>
          <a:xfrm>
            <a:off x="681018" y="1133155"/>
            <a:ext cx="516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게시판 목록보기 실행 과정</a:t>
            </a:r>
            <a:endParaRPr lang="en-US" altLang="ko-KR" b="1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2605B-4731-4A83-9488-9593488998DB}"/>
              </a:ext>
            </a:extLst>
          </p:cNvPr>
          <p:cNvSpPr txBox="1"/>
          <p:nvPr/>
        </p:nvSpPr>
        <p:spPr>
          <a:xfrm>
            <a:off x="953588" y="3176449"/>
            <a:ext cx="10001796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boardList.jsp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boardInsertForm.do(*.do) → web.xml → BoardFrontController.java(Servlet) →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boardInsertForm.jsp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입력화면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boardInsert.do(*.do) → web.xml → BoardFrontController.java(Servlet) → BoardInsertAction.java → BoardDAO.java → boardMapper.xml → BoardDAO.java → BoardInsertAction.java → BoardFrontController.java(Servlet) → ActionForward.java → boardList.do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09B62C-352D-4F15-9AB5-D6405C008183}"/>
              </a:ext>
            </a:extLst>
          </p:cNvPr>
          <p:cNvSpPr txBox="1"/>
          <p:nvPr/>
        </p:nvSpPr>
        <p:spPr>
          <a:xfrm>
            <a:off x="681018" y="2739742"/>
            <a:ext cx="516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게시판 게시글 입력 실행 과정</a:t>
            </a:r>
            <a:endParaRPr lang="en-US" altLang="ko-KR" b="1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2A0EE-0310-452E-BBCE-7DFBBA1B3643}"/>
              </a:ext>
            </a:extLst>
          </p:cNvPr>
          <p:cNvSpPr txBox="1"/>
          <p:nvPr/>
        </p:nvSpPr>
        <p:spPr>
          <a:xfrm>
            <a:off x="953588" y="5380413"/>
            <a:ext cx="10001796" cy="1341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boardList.jsp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 boardDetail.do(*.do) → web.xml → BoardFrontController.java(Servlet) → BoardDetailAction.java → BoardDAO.java → boardMapper.xml → BoardDAO.java → BoardDetailAction.java → BoardFrontController.java(Servlet) → ActionForward.java →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boardDetail.jsp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A3B0EE-A9B6-4532-B3C5-A9CC2A0EBE13}"/>
              </a:ext>
            </a:extLst>
          </p:cNvPr>
          <p:cNvSpPr txBox="1"/>
          <p:nvPr/>
        </p:nvSpPr>
        <p:spPr>
          <a:xfrm>
            <a:off x="681018" y="4943706"/>
            <a:ext cx="516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게시판 조건검색 실행 과정</a:t>
            </a:r>
            <a:endParaRPr lang="en-US" altLang="ko-KR" b="1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44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etch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36475</TotalTime>
  <Words>580</Words>
  <Application>Microsoft Office PowerPoint</Application>
  <PresentationFormat>와이드스크린</PresentationFormat>
  <Paragraphs>161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Malgun Gothic Semilight</vt:lpstr>
      <vt:lpstr>Meiryo</vt:lpstr>
      <vt:lpstr>Spoqa Han Sans</vt:lpstr>
      <vt:lpstr>나눔고딕코딩</vt:lpstr>
      <vt:lpstr>Malgun Gothic</vt:lpstr>
      <vt:lpstr>Malgun Gothic</vt:lpstr>
      <vt:lpstr>함초롬바탕</vt:lpstr>
      <vt:lpstr>Corbel</vt:lpstr>
      <vt:lpstr>SketchLinesVTI</vt:lpstr>
      <vt:lpstr>03_MVC2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01_JAVA 개발 환경 구축</dc:title>
  <dc:creator>동일 장</dc:creator>
  <cp:lastModifiedBy>teacher</cp:lastModifiedBy>
  <cp:revision>30</cp:revision>
  <dcterms:created xsi:type="dcterms:W3CDTF">2021-11-18T08:23:17Z</dcterms:created>
  <dcterms:modified xsi:type="dcterms:W3CDTF">2022-03-08T04:12:42Z</dcterms:modified>
</cp:coreProperties>
</file>