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Lst>
  <p:notesMasterIdLst>
    <p:notesMasterId r:id="rId29"/>
  </p:notesMasterIdLst>
  <p:handoutMasterIdLst>
    <p:handoutMasterId r:id="rId30"/>
  </p:handoutMasterIdLst>
  <p:sldIdLst>
    <p:sldId id="267" r:id="rId5"/>
    <p:sldId id="268" r:id="rId6"/>
    <p:sldId id="277" r:id="rId7"/>
    <p:sldId id="305" r:id="rId8"/>
    <p:sldId id="273" r:id="rId9"/>
    <p:sldId id="287" r:id="rId10"/>
    <p:sldId id="288" r:id="rId11"/>
    <p:sldId id="304" r:id="rId12"/>
    <p:sldId id="301" r:id="rId13"/>
    <p:sldId id="280" r:id="rId14"/>
    <p:sldId id="296" r:id="rId15"/>
    <p:sldId id="310" r:id="rId16"/>
    <p:sldId id="309" r:id="rId17"/>
    <p:sldId id="298" r:id="rId18"/>
    <p:sldId id="300" r:id="rId19"/>
    <p:sldId id="316" r:id="rId20"/>
    <p:sldId id="299" r:id="rId21"/>
    <p:sldId id="317" r:id="rId22"/>
    <p:sldId id="278" r:id="rId23"/>
    <p:sldId id="311" r:id="rId24"/>
    <p:sldId id="312" r:id="rId25"/>
    <p:sldId id="313" r:id="rId26"/>
    <p:sldId id="314" r:id="rId27"/>
    <p:sldId id="315"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3867" autoAdjust="0"/>
  </p:normalViewPr>
  <p:slideViewPr>
    <p:cSldViewPr snapToGrid="0">
      <p:cViewPr varScale="1">
        <p:scale>
          <a:sx n="56" d="100"/>
          <a:sy n="56" d="100"/>
        </p:scale>
        <p:origin x="1068" y="60"/>
      </p:cViewPr>
      <p:guideLst>
        <p:guide pos="3840"/>
        <p:guide orient="horz" pos="2160"/>
      </p:guideLst>
    </p:cSldViewPr>
  </p:slid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A591099-7EBE-4D12-B880-CCA6B38B92A6}" type="datetimeFigureOut">
              <a:rPr lang="en-US" smtClean="0"/>
              <a:t>7/6/2019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3A36C10-A9D4-4995-9BAF-95FBD77A724B}" type="slidenum">
              <a:rPr lang="en-US" smtClean="0"/>
              <a:t>‹#›</a:t>
            </a:fld>
            <a:endParaRPr lang="en-US"/>
          </a:p>
        </p:txBody>
      </p:sp>
    </p:spTree>
    <p:extLst>
      <p:ext uri="{BB962C8B-B14F-4D97-AF65-F5344CB8AC3E}">
        <p14:creationId xmlns:p14="http://schemas.microsoft.com/office/powerpoint/2010/main" val="2509218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CF4299-1721-48C6-878D-74296BE00D21}" type="datetimeFigureOut">
              <a:rPr lang="en-US" smtClean="0"/>
              <a:t>7/6/2019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AEF9EC-8318-4FF6-847E-A85BBD2B7E49}" type="slidenum">
              <a:rPr lang="en-US" smtClean="0"/>
              <a:t>‹#›</a:t>
            </a:fld>
            <a:endParaRPr lang="en-US"/>
          </a:p>
        </p:txBody>
      </p:sp>
    </p:spTree>
    <p:extLst>
      <p:ext uri="{BB962C8B-B14F-4D97-AF65-F5344CB8AC3E}">
        <p14:creationId xmlns:p14="http://schemas.microsoft.com/office/powerpoint/2010/main" val="2283195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Title page for MIS581 Module 8 Capstone Project Option 1 (United States organization) is prepared by David P. Jurist, and presented in partial fulfillment of course requirements.</a:t>
            </a:r>
          </a:p>
        </p:txBody>
      </p:sp>
      <p:sp>
        <p:nvSpPr>
          <p:cNvPr id="4" name="Slide Number Placeholder 3"/>
          <p:cNvSpPr>
            <a:spLocks noGrp="1"/>
          </p:cNvSpPr>
          <p:nvPr>
            <p:ph type="sldNum" sz="quarter" idx="5"/>
          </p:nvPr>
        </p:nvSpPr>
        <p:spPr/>
        <p:txBody>
          <a:bodyPr/>
          <a:lstStyle/>
          <a:p>
            <a:fld id="{23AEF9EC-8318-4FF6-847E-A85BBD2B7E49}" type="slidenum">
              <a:rPr lang="en-US" smtClean="0"/>
              <a:t>1</a:t>
            </a:fld>
            <a:endParaRPr lang="en-US"/>
          </a:p>
        </p:txBody>
      </p:sp>
    </p:spTree>
    <p:extLst>
      <p:ext uri="{BB962C8B-B14F-4D97-AF65-F5344CB8AC3E}">
        <p14:creationId xmlns:p14="http://schemas.microsoft.com/office/powerpoint/2010/main" val="39361338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diverse forms of data explained by Marr (2015). Each has its own significance and form of processing.</a:t>
            </a:r>
          </a:p>
        </p:txBody>
      </p:sp>
      <p:sp>
        <p:nvSpPr>
          <p:cNvPr id="4" name="Slide Number Placeholder 3"/>
          <p:cNvSpPr>
            <a:spLocks noGrp="1"/>
          </p:cNvSpPr>
          <p:nvPr>
            <p:ph type="sldNum" sz="quarter" idx="5"/>
          </p:nvPr>
        </p:nvSpPr>
        <p:spPr/>
        <p:txBody>
          <a:bodyPr/>
          <a:lstStyle/>
          <a:p>
            <a:fld id="{23AEF9EC-8318-4FF6-847E-A85BBD2B7E49}" type="slidenum">
              <a:rPr lang="en-US" smtClean="0"/>
              <a:t>10</a:t>
            </a:fld>
            <a:endParaRPr lang="en-US"/>
          </a:p>
        </p:txBody>
      </p:sp>
    </p:spTree>
    <p:extLst>
      <p:ext uri="{BB962C8B-B14F-4D97-AF65-F5344CB8AC3E}">
        <p14:creationId xmlns:p14="http://schemas.microsoft.com/office/powerpoint/2010/main" val="24941585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are tools used for this project, and the initial suggestions for future work.</a:t>
            </a:r>
          </a:p>
        </p:txBody>
      </p:sp>
      <p:sp>
        <p:nvSpPr>
          <p:cNvPr id="4" name="Slide Number Placeholder 3"/>
          <p:cNvSpPr>
            <a:spLocks noGrp="1"/>
          </p:cNvSpPr>
          <p:nvPr>
            <p:ph type="sldNum" sz="quarter" idx="5"/>
          </p:nvPr>
        </p:nvSpPr>
        <p:spPr/>
        <p:txBody>
          <a:bodyPr/>
          <a:lstStyle/>
          <a:p>
            <a:fld id="{23AEF9EC-8318-4FF6-847E-A85BBD2B7E49}" type="slidenum">
              <a:rPr lang="en-US" smtClean="0"/>
              <a:t>11</a:t>
            </a:fld>
            <a:endParaRPr lang="en-US"/>
          </a:p>
        </p:txBody>
      </p:sp>
    </p:spTree>
    <p:extLst>
      <p:ext uri="{BB962C8B-B14F-4D97-AF65-F5344CB8AC3E}">
        <p14:creationId xmlns:p14="http://schemas.microsoft.com/office/powerpoint/2010/main" val="4209047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lifecycle of analytics is a perennial loop of quality improvement with feedback.</a:t>
            </a:r>
          </a:p>
        </p:txBody>
      </p:sp>
      <p:sp>
        <p:nvSpPr>
          <p:cNvPr id="4" name="Slide Number Placeholder 3"/>
          <p:cNvSpPr>
            <a:spLocks noGrp="1"/>
          </p:cNvSpPr>
          <p:nvPr>
            <p:ph type="sldNum" sz="quarter" idx="5"/>
          </p:nvPr>
        </p:nvSpPr>
        <p:spPr/>
        <p:txBody>
          <a:bodyPr/>
          <a:lstStyle/>
          <a:p>
            <a:fld id="{23AEF9EC-8318-4FF6-847E-A85BBD2B7E49}" type="slidenum">
              <a:rPr lang="en-US" smtClean="0"/>
              <a:t>12</a:t>
            </a:fld>
            <a:endParaRPr lang="en-US"/>
          </a:p>
        </p:txBody>
      </p:sp>
    </p:spTree>
    <p:extLst>
      <p:ext uri="{BB962C8B-B14F-4D97-AF65-F5344CB8AC3E}">
        <p14:creationId xmlns:p14="http://schemas.microsoft.com/office/powerpoint/2010/main" val="38638954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text by Sharda, Delen and Turban gives us an excellent taxonomy of algorithms to apply. Most are standard library functions in the analytics toolsets available.</a:t>
            </a:r>
          </a:p>
        </p:txBody>
      </p:sp>
      <p:sp>
        <p:nvSpPr>
          <p:cNvPr id="4" name="Slide Number Placeholder 3"/>
          <p:cNvSpPr>
            <a:spLocks noGrp="1"/>
          </p:cNvSpPr>
          <p:nvPr>
            <p:ph type="sldNum" sz="quarter" idx="5"/>
          </p:nvPr>
        </p:nvSpPr>
        <p:spPr/>
        <p:txBody>
          <a:bodyPr/>
          <a:lstStyle/>
          <a:p>
            <a:fld id="{23AEF9EC-8318-4FF6-847E-A85BBD2B7E49}" type="slidenum">
              <a:rPr lang="en-US" smtClean="0"/>
              <a:t>13</a:t>
            </a:fld>
            <a:endParaRPr lang="en-US"/>
          </a:p>
        </p:txBody>
      </p:sp>
    </p:spTree>
    <p:extLst>
      <p:ext uri="{BB962C8B-B14F-4D97-AF65-F5344CB8AC3E}">
        <p14:creationId xmlns:p14="http://schemas.microsoft.com/office/powerpoint/2010/main" val="21991125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research hypothesis was that the production of food globally would vary inversely with the prices of energy as represented in the price of West Texas Intermediate crude oil prices during the last 32 years.</a:t>
            </a:r>
          </a:p>
        </p:txBody>
      </p:sp>
      <p:sp>
        <p:nvSpPr>
          <p:cNvPr id="4" name="Slide Number Placeholder 3"/>
          <p:cNvSpPr>
            <a:spLocks noGrp="1"/>
          </p:cNvSpPr>
          <p:nvPr>
            <p:ph type="sldNum" sz="quarter" idx="5"/>
          </p:nvPr>
        </p:nvSpPr>
        <p:spPr/>
        <p:txBody>
          <a:bodyPr/>
          <a:lstStyle/>
          <a:p>
            <a:fld id="{23AEF9EC-8318-4FF6-847E-A85BBD2B7E49}" type="slidenum">
              <a:rPr lang="en-US" smtClean="0"/>
              <a:t>14</a:t>
            </a:fld>
            <a:endParaRPr lang="en-US"/>
          </a:p>
        </p:txBody>
      </p:sp>
    </p:spTree>
    <p:extLst>
      <p:ext uri="{BB962C8B-B14F-4D97-AF65-F5344CB8AC3E}">
        <p14:creationId xmlns:p14="http://schemas.microsoft.com/office/powerpoint/2010/main" val="27460864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final conclusions about and recommendations from the Capstone Project.</a:t>
            </a:r>
          </a:p>
        </p:txBody>
      </p:sp>
      <p:sp>
        <p:nvSpPr>
          <p:cNvPr id="4" name="Slide Number Placeholder 3"/>
          <p:cNvSpPr>
            <a:spLocks noGrp="1"/>
          </p:cNvSpPr>
          <p:nvPr>
            <p:ph type="sldNum" sz="quarter" idx="5"/>
          </p:nvPr>
        </p:nvSpPr>
        <p:spPr/>
        <p:txBody>
          <a:bodyPr/>
          <a:lstStyle/>
          <a:p>
            <a:fld id="{23AEF9EC-8318-4FF6-847E-A85BBD2B7E49}" type="slidenum">
              <a:rPr lang="en-US" smtClean="0"/>
              <a:t>15</a:t>
            </a:fld>
            <a:endParaRPr lang="en-US"/>
          </a:p>
        </p:txBody>
      </p:sp>
    </p:spTree>
    <p:extLst>
      <p:ext uri="{BB962C8B-B14F-4D97-AF65-F5344CB8AC3E}">
        <p14:creationId xmlns:p14="http://schemas.microsoft.com/office/powerpoint/2010/main" val="12341452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page mentions some potential future work that will benefit the USDA and the public that need its data with analytics, such as growers and processors.</a:t>
            </a:r>
          </a:p>
        </p:txBody>
      </p:sp>
      <p:sp>
        <p:nvSpPr>
          <p:cNvPr id="4" name="Slide Number Placeholder 3"/>
          <p:cNvSpPr>
            <a:spLocks noGrp="1"/>
          </p:cNvSpPr>
          <p:nvPr>
            <p:ph type="sldNum" sz="quarter" idx="5"/>
          </p:nvPr>
        </p:nvSpPr>
        <p:spPr/>
        <p:txBody>
          <a:bodyPr/>
          <a:lstStyle/>
          <a:p>
            <a:fld id="{23AEF9EC-8318-4FF6-847E-A85BBD2B7E49}" type="slidenum">
              <a:rPr lang="en-US" smtClean="0"/>
              <a:t>16</a:t>
            </a:fld>
            <a:endParaRPr lang="en-US"/>
          </a:p>
        </p:txBody>
      </p:sp>
    </p:spTree>
    <p:extLst>
      <p:ext uri="{BB962C8B-B14F-4D97-AF65-F5344CB8AC3E}">
        <p14:creationId xmlns:p14="http://schemas.microsoft.com/office/powerpoint/2010/main" val="3891164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page mentions some potential future work that will benefit the USDA and the public that need its data with analytics.</a:t>
            </a:r>
          </a:p>
        </p:txBody>
      </p:sp>
      <p:sp>
        <p:nvSpPr>
          <p:cNvPr id="4" name="Slide Number Placeholder 3"/>
          <p:cNvSpPr>
            <a:spLocks noGrp="1"/>
          </p:cNvSpPr>
          <p:nvPr>
            <p:ph type="sldNum" sz="quarter" idx="5"/>
          </p:nvPr>
        </p:nvSpPr>
        <p:spPr/>
        <p:txBody>
          <a:bodyPr/>
          <a:lstStyle/>
          <a:p>
            <a:fld id="{23AEF9EC-8318-4FF6-847E-A85BBD2B7E49}" type="slidenum">
              <a:rPr lang="en-US" smtClean="0"/>
              <a:t>17</a:t>
            </a:fld>
            <a:endParaRPr lang="en-US"/>
          </a:p>
        </p:txBody>
      </p:sp>
    </p:spTree>
    <p:extLst>
      <p:ext uri="{BB962C8B-B14F-4D97-AF65-F5344CB8AC3E}">
        <p14:creationId xmlns:p14="http://schemas.microsoft.com/office/powerpoint/2010/main" val="5332629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final conclusions about and recommendations from the Capstone Project.</a:t>
            </a:r>
          </a:p>
        </p:txBody>
      </p:sp>
      <p:sp>
        <p:nvSpPr>
          <p:cNvPr id="4" name="Slide Number Placeholder 3"/>
          <p:cNvSpPr>
            <a:spLocks noGrp="1"/>
          </p:cNvSpPr>
          <p:nvPr>
            <p:ph type="sldNum" sz="quarter" idx="5"/>
          </p:nvPr>
        </p:nvSpPr>
        <p:spPr/>
        <p:txBody>
          <a:bodyPr/>
          <a:lstStyle/>
          <a:p>
            <a:fld id="{23AEF9EC-8318-4FF6-847E-A85BBD2B7E49}" type="slidenum">
              <a:rPr lang="en-US" smtClean="0"/>
              <a:t>18</a:t>
            </a:fld>
            <a:endParaRPr lang="en-US"/>
          </a:p>
        </p:txBody>
      </p:sp>
    </p:spTree>
    <p:extLst>
      <p:ext uri="{BB962C8B-B14F-4D97-AF65-F5344CB8AC3E}">
        <p14:creationId xmlns:p14="http://schemas.microsoft.com/office/powerpoint/2010/main" val="12608839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References</a:t>
            </a:r>
          </a:p>
        </p:txBody>
      </p:sp>
      <p:sp>
        <p:nvSpPr>
          <p:cNvPr id="4" name="Slide Number Placeholder 3"/>
          <p:cNvSpPr>
            <a:spLocks noGrp="1"/>
          </p:cNvSpPr>
          <p:nvPr>
            <p:ph type="sldNum" sz="quarter" idx="5"/>
          </p:nvPr>
        </p:nvSpPr>
        <p:spPr/>
        <p:txBody>
          <a:bodyPr/>
          <a:lstStyle/>
          <a:p>
            <a:fld id="{23AEF9EC-8318-4FF6-847E-A85BBD2B7E49}" type="slidenum">
              <a:rPr lang="en-US" smtClean="0"/>
              <a:t>19</a:t>
            </a:fld>
            <a:endParaRPr lang="en-US"/>
          </a:p>
        </p:txBody>
      </p:sp>
    </p:spTree>
    <p:extLst>
      <p:ext uri="{BB962C8B-B14F-4D97-AF65-F5344CB8AC3E}">
        <p14:creationId xmlns:p14="http://schemas.microsoft.com/office/powerpoint/2010/main" val="412030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requirements that the assignment fulfills as stated in MIS581 course requirements for Module 8 portfolio project option 1.</a:t>
            </a:r>
          </a:p>
        </p:txBody>
      </p:sp>
      <p:sp>
        <p:nvSpPr>
          <p:cNvPr id="4" name="Slide Number Placeholder 3"/>
          <p:cNvSpPr>
            <a:spLocks noGrp="1"/>
          </p:cNvSpPr>
          <p:nvPr>
            <p:ph type="sldNum" sz="quarter" idx="5"/>
          </p:nvPr>
        </p:nvSpPr>
        <p:spPr/>
        <p:txBody>
          <a:bodyPr/>
          <a:lstStyle/>
          <a:p>
            <a:fld id="{23AEF9EC-8318-4FF6-847E-A85BBD2B7E49}" type="slidenum">
              <a:rPr lang="en-US" smtClean="0"/>
              <a:t>2</a:t>
            </a:fld>
            <a:endParaRPr lang="en-US"/>
          </a:p>
        </p:txBody>
      </p:sp>
    </p:spTree>
    <p:extLst>
      <p:ext uri="{BB962C8B-B14F-4D97-AF65-F5344CB8AC3E}">
        <p14:creationId xmlns:p14="http://schemas.microsoft.com/office/powerpoint/2010/main" val="8799404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References</a:t>
            </a:r>
          </a:p>
        </p:txBody>
      </p:sp>
      <p:sp>
        <p:nvSpPr>
          <p:cNvPr id="4" name="Slide Number Placeholder 3"/>
          <p:cNvSpPr>
            <a:spLocks noGrp="1"/>
          </p:cNvSpPr>
          <p:nvPr>
            <p:ph type="sldNum" sz="quarter" idx="5"/>
          </p:nvPr>
        </p:nvSpPr>
        <p:spPr/>
        <p:txBody>
          <a:bodyPr/>
          <a:lstStyle/>
          <a:p>
            <a:fld id="{23AEF9EC-8318-4FF6-847E-A85BBD2B7E49}" type="slidenum">
              <a:rPr lang="en-US" smtClean="0"/>
              <a:t>20</a:t>
            </a:fld>
            <a:endParaRPr lang="en-US"/>
          </a:p>
        </p:txBody>
      </p:sp>
    </p:spTree>
    <p:extLst>
      <p:ext uri="{BB962C8B-B14F-4D97-AF65-F5344CB8AC3E}">
        <p14:creationId xmlns:p14="http://schemas.microsoft.com/office/powerpoint/2010/main" val="17938835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References</a:t>
            </a:r>
          </a:p>
        </p:txBody>
      </p:sp>
      <p:sp>
        <p:nvSpPr>
          <p:cNvPr id="4" name="Slide Number Placeholder 3"/>
          <p:cNvSpPr>
            <a:spLocks noGrp="1"/>
          </p:cNvSpPr>
          <p:nvPr>
            <p:ph type="sldNum" sz="quarter" idx="5"/>
          </p:nvPr>
        </p:nvSpPr>
        <p:spPr/>
        <p:txBody>
          <a:bodyPr/>
          <a:lstStyle/>
          <a:p>
            <a:fld id="{23AEF9EC-8318-4FF6-847E-A85BBD2B7E49}" type="slidenum">
              <a:rPr lang="en-US" smtClean="0"/>
              <a:t>21</a:t>
            </a:fld>
            <a:endParaRPr lang="en-US"/>
          </a:p>
        </p:txBody>
      </p:sp>
    </p:spTree>
    <p:extLst>
      <p:ext uri="{BB962C8B-B14F-4D97-AF65-F5344CB8AC3E}">
        <p14:creationId xmlns:p14="http://schemas.microsoft.com/office/powerpoint/2010/main" val="5515739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References</a:t>
            </a:r>
          </a:p>
        </p:txBody>
      </p:sp>
      <p:sp>
        <p:nvSpPr>
          <p:cNvPr id="4" name="Slide Number Placeholder 3"/>
          <p:cNvSpPr>
            <a:spLocks noGrp="1"/>
          </p:cNvSpPr>
          <p:nvPr>
            <p:ph type="sldNum" sz="quarter" idx="5"/>
          </p:nvPr>
        </p:nvSpPr>
        <p:spPr/>
        <p:txBody>
          <a:bodyPr/>
          <a:lstStyle/>
          <a:p>
            <a:fld id="{23AEF9EC-8318-4FF6-847E-A85BBD2B7E49}" type="slidenum">
              <a:rPr lang="en-US" smtClean="0"/>
              <a:t>22</a:t>
            </a:fld>
            <a:endParaRPr lang="en-US"/>
          </a:p>
        </p:txBody>
      </p:sp>
    </p:spTree>
    <p:extLst>
      <p:ext uri="{BB962C8B-B14F-4D97-AF65-F5344CB8AC3E}">
        <p14:creationId xmlns:p14="http://schemas.microsoft.com/office/powerpoint/2010/main" val="32708374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References</a:t>
            </a:r>
          </a:p>
        </p:txBody>
      </p:sp>
      <p:sp>
        <p:nvSpPr>
          <p:cNvPr id="4" name="Slide Number Placeholder 3"/>
          <p:cNvSpPr>
            <a:spLocks noGrp="1"/>
          </p:cNvSpPr>
          <p:nvPr>
            <p:ph type="sldNum" sz="quarter" idx="5"/>
          </p:nvPr>
        </p:nvSpPr>
        <p:spPr/>
        <p:txBody>
          <a:bodyPr/>
          <a:lstStyle/>
          <a:p>
            <a:fld id="{23AEF9EC-8318-4FF6-847E-A85BBD2B7E49}" type="slidenum">
              <a:rPr lang="en-US" smtClean="0"/>
              <a:t>23</a:t>
            </a:fld>
            <a:endParaRPr lang="en-US"/>
          </a:p>
        </p:txBody>
      </p:sp>
    </p:spTree>
    <p:extLst>
      <p:ext uri="{BB962C8B-B14F-4D97-AF65-F5344CB8AC3E}">
        <p14:creationId xmlns:p14="http://schemas.microsoft.com/office/powerpoint/2010/main" val="6398282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References</a:t>
            </a:r>
          </a:p>
        </p:txBody>
      </p:sp>
      <p:sp>
        <p:nvSpPr>
          <p:cNvPr id="4" name="Slide Number Placeholder 3"/>
          <p:cNvSpPr>
            <a:spLocks noGrp="1"/>
          </p:cNvSpPr>
          <p:nvPr>
            <p:ph type="sldNum" sz="quarter" idx="5"/>
          </p:nvPr>
        </p:nvSpPr>
        <p:spPr/>
        <p:txBody>
          <a:bodyPr/>
          <a:lstStyle/>
          <a:p>
            <a:fld id="{23AEF9EC-8318-4FF6-847E-A85BBD2B7E49}" type="slidenum">
              <a:rPr lang="en-US" smtClean="0"/>
              <a:t>24</a:t>
            </a:fld>
            <a:endParaRPr lang="en-US"/>
          </a:p>
        </p:txBody>
      </p:sp>
    </p:spTree>
    <p:extLst>
      <p:ext uri="{BB962C8B-B14F-4D97-AF65-F5344CB8AC3E}">
        <p14:creationId xmlns:p14="http://schemas.microsoft.com/office/powerpoint/2010/main" val="1393378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presents an executive summary of the Capstone Project as completed.</a:t>
            </a:r>
          </a:p>
        </p:txBody>
      </p:sp>
      <p:sp>
        <p:nvSpPr>
          <p:cNvPr id="4" name="Slide Number Placeholder 3"/>
          <p:cNvSpPr>
            <a:spLocks noGrp="1"/>
          </p:cNvSpPr>
          <p:nvPr>
            <p:ph type="sldNum" sz="quarter" idx="5"/>
          </p:nvPr>
        </p:nvSpPr>
        <p:spPr/>
        <p:txBody>
          <a:bodyPr/>
          <a:lstStyle/>
          <a:p>
            <a:fld id="{23AEF9EC-8318-4FF6-847E-A85BBD2B7E49}" type="slidenum">
              <a:rPr lang="en-US" smtClean="0"/>
              <a:t>3</a:t>
            </a:fld>
            <a:endParaRPr lang="en-US"/>
          </a:p>
        </p:txBody>
      </p:sp>
    </p:spTree>
    <p:extLst>
      <p:ext uri="{BB962C8B-B14F-4D97-AF65-F5344CB8AC3E}">
        <p14:creationId xmlns:p14="http://schemas.microsoft.com/office/powerpoint/2010/main" val="25350005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slide contains introductory information about the selected United States organization (The United States Department of Agriculture).</a:t>
            </a:r>
          </a:p>
          <a:p>
            <a:endParaRPr lang="en-US" dirty="0"/>
          </a:p>
        </p:txBody>
      </p:sp>
      <p:sp>
        <p:nvSpPr>
          <p:cNvPr id="4" name="Slide Number Placeholder 3"/>
          <p:cNvSpPr>
            <a:spLocks noGrp="1"/>
          </p:cNvSpPr>
          <p:nvPr>
            <p:ph type="sldNum" sz="quarter" idx="5"/>
          </p:nvPr>
        </p:nvSpPr>
        <p:spPr/>
        <p:txBody>
          <a:bodyPr/>
          <a:lstStyle/>
          <a:p>
            <a:fld id="{23AEF9EC-8318-4FF6-847E-A85BBD2B7E49}" type="slidenum">
              <a:rPr lang="en-US" smtClean="0"/>
              <a:t>4</a:t>
            </a:fld>
            <a:endParaRPr lang="en-US"/>
          </a:p>
        </p:txBody>
      </p:sp>
    </p:spTree>
    <p:extLst>
      <p:ext uri="{BB962C8B-B14F-4D97-AF65-F5344CB8AC3E}">
        <p14:creationId xmlns:p14="http://schemas.microsoft.com/office/powerpoint/2010/main" val="12315509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vision statement and mission statement of the USDA. The USDA’s </a:t>
            </a:r>
            <a:r>
              <a:rPr lang="en-US" dirty="0">
                <a:latin typeface="Times New Roman" panose="02020603050405020304" pitchFamily="18" charset="0"/>
                <a:cs typeface="Times New Roman" panose="02020603050405020304" pitchFamily="18" charset="0"/>
              </a:rPr>
              <a:t>vision is the comprehensive perspective they and others hold of themselves. The USDA’s mission is where we purpose ourselves to go, and how we will get there by accomplishing strategic, operational and tactical goals and objectives.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23AEF9EC-8318-4FF6-847E-A85BBD2B7E49}" type="slidenum">
              <a:rPr lang="en-US" smtClean="0"/>
              <a:t>5</a:t>
            </a:fld>
            <a:endParaRPr lang="en-US"/>
          </a:p>
        </p:txBody>
      </p:sp>
    </p:spTree>
    <p:extLst>
      <p:ext uri="{BB962C8B-B14F-4D97-AF65-F5344CB8AC3E}">
        <p14:creationId xmlns:p14="http://schemas.microsoft.com/office/powerpoint/2010/main" val="18199627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Strategy is where we start the business analytics processes. “</a:t>
            </a:r>
            <a:r>
              <a:rPr lang="en-US" sz="1200" b="0" i="0" kern="1200" dirty="0">
                <a:solidFill>
                  <a:schemeClr val="tx1"/>
                </a:solidFill>
                <a:effectLst/>
                <a:latin typeface="+mn-lt"/>
                <a:ea typeface="+mn-ea"/>
                <a:cs typeface="+mn-cs"/>
              </a:rPr>
              <a:t>Smarter business starts with strategy"</a:t>
            </a:r>
            <a:r>
              <a:rPr lang="en-US" dirty="0"/>
              <a:t> (Marr, 2015, p. 23).</a:t>
            </a:r>
          </a:p>
        </p:txBody>
      </p:sp>
      <p:sp>
        <p:nvSpPr>
          <p:cNvPr id="4" name="Slide Number Placeholder 3"/>
          <p:cNvSpPr>
            <a:spLocks noGrp="1"/>
          </p:cNvSpPr>
          <p:nvPr>
            <p:ph type="sldNum" sz="quarter" idx="5"/>
          </p:nvPr>
        </p:nvSpPr>
        <p:spPr/>
        <p:txBody>
          <a:bodyPr/>
          <a:lstStyle/>
          <a:p>
            <a:fld id="{23AEF9EC-8318-4FF6-847E-A85BBD2B7E49}" type="slidenum">
              <a:rPr lang="en-US" smtClean="0"/>
              <a:t>6</a:t>
            </a:fld>
            <a:endParaRPr lang="en-US"/>
          </a:p>
        </p:txBody>
      </p:sp>
    </p:spTree>
    <p:extLst>
      <p:ext uri="{BB962C8B-B14F-4D97-AF65-F5344CB8AC3E}">
        <p14:creationId xmlns:p14="http://schemas.microsoft.com/office/powerpoint/2010/main" val="34622146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success principles are documented in the outstanding business book by Lawrence Maisel and Gary Cokins. (</a:t>
            </a:r>
            <a:r>
              <a:rPr lang="en-US" sz="1200" dirty="0">
                <a:latin typeface="Times New Roman" panose="02020603050405020304" pitchFamily="18" charset="0"/>
                <a:cs typeface="Times New Roman" panose="02020603050405020304" pitchFamily="18" charset="0"/>
              </a:rPr>
              <a:t>Maisel, L. &amp; Cokins, G. (2014). </a:t>
            </a:r>
            <a:r>
              <a:rPr lang="en-US" sz="1200" i="1" dirty="0">
                <a:latin typeface="Times New Roman" panose="02020603050405020304" pitchFamily="18" charset="0"/>
                <a:cs typeface="Times New Roman" panose="02020603050405020304" pitchFamily="18" charset="0"/>
              </a:rPr>
              <a:t>Predictive business analytics: Forward looking capabilities to improve business performance</a:t>
            </a:r>
            <a:r>
              <a:rPr lang="en-US" sz="1200" dirty="0">
                <a:latin typeface="Times New Roman" panose="02020603050405020304" pitchFamily="18" charset="0"/>
                <a:cs typeface="Times New Roman" panose="02020603050405020304" pitchFamily="18" charset="0"/>
              </a:rPr>
              <a:t>. Hoboken, New Jersey: Wiley Publishing. ISBN-13: 978-1118175569)</a:t>
            </a:r>
          </a:p>
          <a:p>
            <a:endParaRPr lang="en-US" dirty="0"/>
          </a:p>
        </p:txBody>
      </p:sp>
      <p:sp>
        <p:nvSpPr>
          <p:cNvPr id="4" name="Slide Number Placeholder 3"/>
          <p:cNvSpPr>
            <a:spLocks noGrp="1"/>
          </p:cNvSpPr>
          <p:nvPr>
            <p:ph type="sldNum" sz="quarter" idx="5"/>
          </p:nvPr>
        </p:nvSpPr>
        <p:spPr/>
        <p:txBody>
          <a:bodyPr/>
          <a:lstStyle/>
          <a:p>
            <a:fld id="{23AEF9EC-8318-4FF6-847E-A85BBD2B7E49}" type="slidenum">
              <a:rPr lang="en-US" smtClean="0"/>
              <a:t>7</a:t>
            </a:fld>
            <a:endParaRPr lang="en-US"/>
          </a:p>
        </p:txBody>
      </p:sp>
    </p:spTree>
    <p:extLst>
      <p:ext uri="{BB962C8B-B14F-4D97-AF65-F5344CB8AC3E}">
        <p14:creationId xmlns:p14="http://schemas.microsoft.com/office/powerpoint/2010/main" val="22185684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Complex literature review was conducted. Two of my favorite sources are mentioned.</a:t>
            </a:r>
          </a:p>
        </p:txBody>
      </p:sp>
      <p:sp>
        <p:nvSpPr>
          <p:cNvPr id="4" name="Slide Number Placeholder 3"/>
          <p:cNvSpPr>
            <a:spLocks noGrp="1"/>
          </p:cNvSpPr>
          <p:nvPr>
            <p:ph type="sldNum" sz="quarter" idx="5"/>
          </p:nvPr>
        </p:nvSpPr>
        <p:spPr/>
        <p:txBody>
          <a:bodyPr/>
          <a:lstStyle/>
          <a:p>
            <a:fld id="{23AEF9EC-8318-4FF6-847E-A85BBD2B7E49}" type="slidenum">
              <a:rPr lang="en-US" smtClean="0"/>
              <a:t>8</a:t>
            </a:fld>
            <a:endParaRPr lang="en-US"/>
          </a:p>
        </p:txBody>
      </p:sp>
    </p:spTree>
    <p:extLst>
      <p:ext uri="{BB962C8B-B14F-4D97-AF65-F5344CB8AC3E}">
        <p14:creationId xmlns:p14="http://schemas.microsoft.com/office/powerpoint/2010/main" val="3169798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We measure any and all operational data that contributes to marketing, tactical and the measures of the success of an enterprise. The character of the data we collect and store is highly diverse from internal and external data resources.</a:t>
            </a:r>
          </a:p>
        </p:txBody>
      </p:sp>
      <p:sp>
        <p:nvSpPr>
          <p:cNvPr id="4" name="Slide Number Placeholder 3"/>
          <p:cNvSpPr>
            <a:spLocks noGrp="1"/>
          </p:cNvSpPr>
          <p:nvPr>
            <p:ph type="sldNum" sz="quarter" idx="5"/>
          </p:nvPr>
        </p:nvSpPr>
        <p:spPr/>
        <p:txBody>
          <a:bodyPr/>
          <a:lstStyle/>
          <a:p>
            <a:fld id="{23AEF9EC-8318-4FF6-847E-A85BBD2B7E49}" type="slidenum">
              <a:rPr lang="en-US" smtClean="0"/>
              <a:t>9</a:t>
            </a:fld>
            <a:endParaRPr lang="en-US"/>
          </a:p>
        </p:txBody>
      </p:sp>
    </p:spTree>
    <p:extLst>
      <p:ext uri="{BB962C8B-B14F-4D97-AF65-F5344CB8AC3E}">
        <p14:creationId xmlns:p14="http://schemas.microsoft.com/office/powerpoint/2010/main" val="2761042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7/6/2019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74556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4E86EA-95E3-4DA0-97E2-7D1BBAC51A0F}" type="datetime1">
              <a:rPr lang="en-US" smtClean="0"/>
              <a:t>7/6/2019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13888002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14E86EA-95E3-4DA0-97E2-7D1BBAC51A0F}" type="datetime1">
              <a:rPr lang="en-US" smtClean="0"/>
              <a:t>7/6/2019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48062885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14E86EA-95E3-4DA0-97E2-7D1BBAC51A0F}" type="datetime1">
              <a:rPr lang="en-US" smtClean="0"/>
              <a:t>7/6/2019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24156860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4E86EA-95E3-4DA0-97E2-7D1BBAC51A0F}" type="datetime1">
              <a:rPr lang="en-US" smtClean="0"/>
              <a:t>7/6/2019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74857369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14E86EA-95E3-4DA0-97E2-7D1BBAC51A0F}" type="datetime1">
              <a:rPr lang="en-US" smtClean="0"/>
              <a:t>7/6/2019</a:t>
            </a:fld>
            <a:endParaRPr lang="en-US"/>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365578169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14E86EA-95E3-4DA0-97E2-7D1BBAC51A0F}" type="datetime1">
              <a:rPr lang="en-US" smtClean="0"/>
              <a:t>7/6/2019</a:t>
            </a:fld>
            <a:endParaRPr lang="en-US"/>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65145727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580562-E361-4901-81A9-DC99371C70DE}" type="datetime1">
              <a:rPr lang="en-US" smtClean="0"/>
              <a:t>7/6/2019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185290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3E088F-5C71-4C3B-A46F-E5E332BBC3D1}" type="datetime1">
              <a:rPr lang="en-US" smtClean="0"/>
              <a:t>7/6/2019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643460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6F79E80-105D-4CD8-AF07-4CEB9B9063CC}" type="datetime1">
              <a:rPr lang="en-US" smtClean="0"/>
              <a:t>7/6/2019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533436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9F2C64-0D63-44AF-997A-1B1FE1A96E19}" type="datetime1">
              <a:rPr lang="en-US" smtClean="0"/>
              <a:t>7/6/2019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3719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3EA110-C81D-4C5F-84B3-B5F5E7416EB9}" type="datetime1">
              <a:rPr lang="en-US" smtClean="0"/>
              <a:t>7/6/2019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23524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8EC5ED-4C80-4726-926C-338D85485045}" type="datetime1">
              <a:rPr lang="en-US" smtClean="0"/>
              <a:t>7/6/2019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259254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8647976-C764-44D0-930D-1AC5846C8450}" type="datetime1">
              <a:rPr lang="en-US" smtClean="0"/>
              <a:t>7/6/2019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44026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0FA5702-ECF8-4274-B6BF-9D5EEBC26FE5}" type="datetime1">
              <a:rPr lang="en-US" smtClean="0"/>
              <a:t>7/6/2019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98745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0566C6A-A83C-4E27-990F-89F11F779CE0}" type="datetime1">
              <a:rPr lang="en-US" smtClean="0"/>
              <a:t>7/6/2019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E31375A4-56A4-47D6-9801-1991572033F7}" type="slidenum">
              <a:rPr lang="en-US" smtClean="0"/>
              <a:t>‹#›</a:t>
            </a:fld>
            <a:endParaRPr lang="en-US"/>
          </a:p>
        </p:txBody>
      </p:sp>
      <p:sp>
        <p:nvSpPr>
          <p:cNvPr id="8" name="Rectangle 7">
            <a:extLst>
              <a:ext uri="{FF2B5EF4-FFF2-40B4-BE49-F238E27FC236}">
                <a16:creationId xmlns:a16="http://schemas.microsoft.com/office/drawing/2014/main" id="{EA8B6953-081D-4EE3-A570-59001A01BA05}"/>
              </a:ext>
            </a:extLst>
          </p:cNvPr>
          <p:cNvSpPr/>
          <p:nvPr userDrawn="1"/>
        </p:nvSpPr>
        <p:spPr bwMode="hidden">
          <a:xfrm>
            <a:off x="0" y="0"/>
            <a:ext cx="7315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6238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74521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14E86EA-95E3-4DA0-97E2-7D1BBAC51A0F}" type="datetime1">
              <a:rPr lang="en-US" smtClean="0"/>
              <a:t>7/6/2019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252359976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kansascityfed.org/research/agriculture"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unstats.un.org/unsd/trade/data/tables.asp"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unstats.un.org/unsd/trade/data/tables.asp"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1530" y="1348741"/>
            <a:ext cx="9658349" cy="3348990"/>
          </a:xfrm>
        </p:spPr>
        <p:txBody>
          <a:bodyPr>
            <a:normAutofit/>
          </a:bodyPr>
          <a:lstStyle/>
          <a:p>
            <a:r>
              <a:rPr lang="en-US" sz="2800" dirty="0">
                <a:latin typeface="Times New Roman" panose="02020603050405020304" pitchFamily="18" charset="0"/>
                <a:cs typeface="Times New Roman" panose="02020603050405020304" pitchFamily="18" charset="0"/>
              </a:rPr>
              <a:t>Module 8 Capstone Project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Option 1 U.S. Organization</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David P. Jurist</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MIS581-1 – Capstone Business Intelligence and Data Analytics</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Colorado State University – Global Campus</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Professor Jamia Mills PhD</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July 7, 2019</a:t>
            </a:r>
          </a:p>
        </p:txBody>
      </p:sp>
    </p:spTree>
    <p:extLst>
      <p:ext uri="{BB962C8B-B14F-4D97-AF65-F5344CB8AC3E}">
        <p14:creationId xmlns:p14="http://schemas.microsoft.com/office/powerpoint/2010/main" val="1051878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70154"/>
          </a:xfrm>
        </p:spPr>
        <p:txBody>
          <a:bodyPr/>
          <a:lstStyle/>
          <a:p>
            <a:r>
              <a:rPr lang="en-US" sz="3600" dirty="0">
                <a:latin typeface="Times New Roman" panose="02020603050405020304" pitchFamily="18" charset="0"/>
                <a:cs typeface="Times New Roman" panose="02020603050405020304" pitchFamily="18" charset="0"/>
              </a:rPr>
              <a:t>U.S. Organization Data Analytics Capstone</a:t>
            </a:r>
          </a:p>
        </p:txBody>
      </p:sp>
      <p:sp>
        <p:nvSpPr>
          <p:cNvPr id="3" name="Content Placeholder 2"/>
          <p:cNvSpPr>
            <a:spLocks noGrp="1"/>
          </p:cNvSpPr>
          <p:nvPr>
            <p:ph idx="1"/>
          </p:nvPr>
        </p:nvSpPr>
        <p:spPr>
          <a:xfrm>
            <a:off x="723900" y="1222872"/>
            <a:ext cx="9325953" cy="4787403"/>
          </a:xfrm>
        </p:spPr>
        <p:txBody>
          <a:bodyPr>
            <a:normAutofit/>
          </a:bodyPr>
          <a:lstStyle/>
          <a:p>
            <a:r>
              <a:rPr lang="en-US" dirty="0">
                <a:latin typeface="Times New Roman" panose="02020603050405020304" pitchFamily="18" charset="0"/>
                <a:cs typeface="Times New Roman" panose="02020603050405020304" pitchFamily="18" charset="0"/>
              </a:rPr>
              <a:t>The Diverse Forms of the Data Still to Be Considered and Analyzed for Value</a:t>
            </a:r>
          </a:p>
          <a:p>
            <a:pPr lvl="1"/>
            <a:r>
              <a:rPr lang="en-US" dirty="0">
                <a:latin typeface="Times New Roman" panose="02020603050405020304" pitchFamily="18" charset="0"/>
                <a:cs typeface="Times New Roman" panose="02020603050405020304" pitchFamily="18" charset="0"/>
              </a:rPr>
              <a:t>Structured, unstructured</a:t>
            </a:r>
          </a:p>
          <a:p>
            <a:pPr lvl="1"/>
            <a:r>
              <a:rPr lang="en-US" dirty="0">
                <a:latin typeface="Times New Roman" panose="02020603050405020304" pitchFamily="18" charset="0"/>
                <a:cs typeface="Times New Roman" panose="02020603050405020304" pitchFamily="18" charset="0"/>
              </a:rPr>
              <a:t>Created</a:t>
            </a:r>
          </a:p>
          <a:p>
            <a:pPr lvl="1"/>
            <a:r>
              <a:rPr lang="en-US" dirty="0">
                <a:latin typeface="Times New Roman" panose="02020603050405020304" pitchFamily="18" charset="0"/>
                <a:cs typeface="Times New Roman" panose="02020603050405020304" pitchFamily="18" charset="0"/>
              </a:rPr>
              <a:t>Provoked</a:t>
            </a:r>
          </a:p>
          <a:p>
            <a:pPr lvl="1"/>
            <a:r>
              <a:rPr lang="en-US" dirty="0">
                <a:latin typeface="Times New Roman" panose="02020603050405020304" pitchFamily="18" charset="0"/>
                <a:cs typeface="Times New Roman" panose="02020603050405020304" pitchFamily="18" charset="0"/>
              </a:rPr>
              <a:t>Compiled</a:t>
            </a:r>
          </a:p>
          <a:p>
            <a:pPr lvl="1"/>
            <a:r>
              <a:rPr lang="en-US" dirty="0">
                <a:latin typeface="Times New Roman" panose="02020603050405020304" pitchFamily="18" charset="0"/>
                <a:cs typeface="Times New Roman" panose="02020603050405020304" pitchFamily="18" charset="0"/>
              </a:rPr>
              <a:t>Text</a:t>
            </a:r>
          </a:p>
          <a:p>
            <a:pPr lvl="1"/>
            <a:r>
              <a:rPr lang="en-US" dirty="0">
                <a:latin typeface="Times New Roman" panose="02020603050405020304" pitchFamily="18" charset="0"/>
                <a:cs typeface="Times New Roman" panose="02020603050405020304" pitchFamily="18" charset="0"/>
              </a:rPr>
              <a:t>Video</a:t>
            </a:r>
          </a:p>
          <a:p>
            <a:pPr lvl="1"/>
            <a:r>
              <a:rPr lang="en-US" dirty="0">
                <a:latin typeface="Times New Roman" panose="02020603050405020304" pitchFamily="18" charset="0"/>
                <a:cs typeface="Times New Roman" panose="02020603050405020304" pitchFamily="18" charset="0"/>
              </a:rPr>
              <a:t>Audio</a:t>
            </a:r>
          </a:p>
          <a:p>
            <a:pPr lvl="1"/>
            <a:r>
              <a:rPr lang="en-US" dirty="0">
                <a:latin typeface="Times New Roman" panose="02020603050405020304" pitchFamily="18" charset="0"/>
                <a:cs typeface="Times New Roman" panose="02020603050405020304" pitchFamily="18" charset="0"/>
              </a:rPr>
              <a:t>Image</a:t>
            </a:r>
          </a:p>
          <a:p>
            <a:pPr lvl="1"/>
            <a:r>
              <a:rPr lang="en-US" dirty="0">
                <a:latin typeface="Times New Roman" panose="02020603050405020304" pitchFamily="18" charset="0"/>
                <a:cs typeface="Times New Roman" panose="02020603050405020304" pitchFamily="18" charset="0"/>
              </a:rPr>
              <a:t>Internet of Things</a:t>
            </a:r>
          </a:p>
          <a:p>
            <a:r>
              <a:rPr lang="en-US" dirty="0">
                <a:latin typeface="Times New Roman" panose="02020603050405020304" pitchFamily="18" charset="0"/>
                <a:cs typeface="Times New Roman" panose="02020603050405020304" pitchFamily="18" charset="0"/>
              </a:rPr>
              <a:t>Data has shape, and shape has meaning.</a:t>
            </a:r>
          </a:p>
        </p:txBody>
      </p:sp>
    </p:spTree>
    <p:extLst>
      <p:ext uri="{BB962C8B-B14F-4D97-AF65-F5344CB8AC3E}">
        <p14:creationId xmlns:p14="http://schemas.microsoft.com/office/powerpoint/2010/main" val="2115201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04582"/>
          </a:xfrm>
        </p:spPr>
        <p:txBody>
          <a:bodyPr/>
          <a:lstStyle/>
          <a:p>
            <a:r>
              <a:rPr lang="en-US" sz="3600" dirty="0">
                <a:latin typeface="Times New Roman" panose="02020603050405020304" pitchFamily="18" charset="0"/>
                <a:cs typeface="Times New Roman" panose="02020603050405020304" pitchFamily="18" charset="0"/>
              </a:rPr>
              <a:t>U.S. Organization Data Analytics Capstone</a:t>
            </a:r>
          </a:p>
        </p:txBody>
      </p:sp>
      <p:sp>
        <p:nvSpPr>
          <p:cNvPr id="3" name="Text Placeholder 2"/>
          <p:cNvSpPr>
            <a:spLocks noGrp="1"/>
          </p:cNvSpPr>
          <p:nvPr>
            <p:ph type="body" idx="1"/>
          </p:nvPr>
        </p:nvSpPr>
        <p:spPr>
          <a:xfrm>
            <a:off x="750773" y="1288453"/>
            <a:ext cx="4396338" cy="479293"/>
          </a:xfrm>
        </p:spPr>
        <p:txBody>
          <a:bodyPr/>
          <a:lstStyle/>
          <a:p>
            <a:r>
              <a:rPr lang="en-US" dirty="0">
                <a:latin typeface="Times New Roman" panose="02020603050405020304" pitchFamily="18" charset="0"/>
                <a:cs typeface="Times New Roman" panose="02020603050405020304" pitchFamily="18" charset="0"/>
              </a:rPr>
              <a:t>Technical Tools</a:t>
            </a:r>
          </a:p>
        </p:txBody>
      </p:sp>
      <p:sp>
        <p:nvSpPr>
          <p:cNvPr id="4" name="Content Placeholder 3"/>
          <p:cNvSpPr>
            <a:spLocks noGrp="1"/>
          </p:cNvSpPr>
          <p:nvPr>
            <p:ph sz="half" idx="2"/>
          </p:nvPr>
        </p:nvSpPr>
        <p:spPr>
          <a:xfrm>
            <a:off x="750773" y="1906905"/>
            <a:ext cx="10695752" cy="4381499"/>
          </a:xfrm>
        </p:spPr>
        <p:txBody>
          <a:bodyPr>
            <a:normAutofit lnSpcReduction="10000"/>
          </a:bodyPr>
          <a:lstStyle/>
          <a:p>
            <a:r>
              <a:rPr lang="en-US" dirty="0">
                <a:latin typeface="Times New Roman" panose="02020603050405020304" pitchFamily="18" charset="0"/>
                <a:cs typeface="Times New Roman" panose="02020603050405020304" pitchFamily="18" charset="0"/>
              </a:rPr>
              <a:t>Platform</a:t>
            </a:r>
          </a:p>
          <a:p>
            <a:pPr lvl="1"/>
            <a:r>
              <a:rPr lang="en-US" dirty="0">
                <a:latin typeface="Times New Roman" panose="02020603050405020304" pitchFamily="18" charset="0"/>
                <a:cs typeface="Times New Roman" panose="02020603050405020304" pitchFamily="18" charset="0"/>
              </a:rPr>
              <a:t>Desktop</a:t>
            </a:r>
          </a:p>
          <a:p>
            <a:pPr lvl="1"/>
            <a:r>
              <a:rPr lang="en-US" dirty="0">
                <a:latin typeface="Times New Roman" panose="02020603050405020304" pitchFamily="18" charset="0"/>
                <a:cs typeface="Times New Roman" panose="02020603050405020304" pitchFamily="18" charset="0"/>
              </a:rPr>
              <a:t>Hadoop future</a:t>
            </a:r>
          </a:p>
          <a:p>
            <a:pPr lvl="1"/>
            <a:r>
              <a:rPr lang="en-US" dirty="0">
                <a:latin typeface="Times New Roman" panose="02020603050405020304" pitchFamily="18" charset="0"/>
                <a:cs typeface="Times New Roman" panose="02020603050405020304" pitchFamily="18" charset="0"/>
              </a:rPr>
              <a:t>Apache Spark future</a:t>
            </a:r>
          </a:p>
          <a:p>
            <a:r>
              <a:rPr lang="en-US" dirty="0">
                <a:latin typeface="Times New Roman" panose="02020603050405020304" pitchFamily="18" charset="0"/>
                <a:cs typeface="Times New Roman" panose="02020603050405020304" pitchFamily="18" charset="0"/>
              </a:rPr>
              <a:t>Infrastructure</a:t>
            </a:r>
          </a:p>
          <a:p>
            <a:pPr lvl="1"/>
            <a:r>
              <a:rPr lang="en-US" dirty="0">
                <a:latin typeface="Times New Roman" panose="02020603050405020304" pitchFamily="18" charset="0"/>
                <a:cs typeface="Times New Roman" panose="02020603050405020304" pitchFamily="18" charset="0"/>
              </a:rPr>
              <a:t>GitHub</a:t>
            </a:r>
          </a:p>
          <a:p>
            <a:pPr lvl="1"/>
            <a:r>
              <a:rPr lang="en-US" dirty="0">
                <a:latin typeface="Times New Roman" panose="02020603050405020304" pitchFamily="18" charset="0"/>
                <a:cs typeface="Times New Roman" panose="02020603050405020304" pitchFamily="18" charset="0"/>
              </a:rPr>
              <a:t>Future data lakes</a:t>
            </a:r>
          </a:p>
          <a:p>
            <a:pPr lvl="1"/>
            <a:r>
              <a:rPr lang="en-US" dirty="0">
                <a:latin typeface="Times New Roman" panose="02020603050405020304" pitchFamily="18" charset="0"/>
                <a:cs typeface="Times New Roman" panose="02020603050405020304" pitchFamily="18" charset="0"/>
              </a:rPr>
              <a:t>Future Cloud SAAS</a:t>
            </a:r>
          </a:p>
          <a:p>
            <a:r>
              <a:rPr lang="en-US" dirty="0">
                <a:latin typeface="Times New Roman" panose="02020603050405020304" pitchFamily="18" charset="0"/>
                <a:cs typeface="Times New Roman" panose="02020603050405020304" pitchFamily="18" charset="0"/>
              </a:rPr>
              <a:t>Toolsets</a:t>
            </a:r>
          </a:p>
          <a:p>
            <a:pPr lvl="1"/>
            <a:r>
              <a:rPr lang="en-US" dirty="0">
                <a:latin typeface="Times New Roman" panose="02020603050405020304" pitchFamily="18" charset="0"/>
                <a:cs typeface="Times New Roman" panose="02020603050405020304" pitchFamily="18" charset="0"/>
              </a:rPr>
              <a:t>R CLI 3.4.4</a:t>
            </a:r>
          </a:p>
          <a:p>
            <a:pPr lvl="1"/>
            <a:r>
              <a:rPr lang="en-US" dirty="0">
                <a:latin typeface="Times New Roman" panose="02020603050405020304" pitchFamily="18" charset="0"/>
                <a:cs typeface="Times New Roman" panose="02020603050405020304" pitchFamily="18" charset="0"/>
              </a:rPr>
              <a:t>Weka</a:t>
            </a:r>
          </a:p>
          <a:p>
            <a:pPr lvl="1"/>
            <a:r>
              <a:rPr lang="en-US" dirty="0">
                <a:latin typeface="Times New Roman" panose="02020603050405020304" pitchFamily="18" charset="0"/>
                <a:cs typeface="Times New Roman" panose="02020603050405020304" pitchFamily="18" charset="0"/>
              </a:rPr>
              <a:t>Tableau</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4360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04582"/>
          </a:xfrm>
        </p:spPr>
        <p:txBody>
          <a:bodyPr/>
          <a:lstStyle/>
          <a:p>
            <a:r>
              <a:rPr lang="en-US" sz="3600" dirty="0">
                <a:latin typeface="Times New Roman" panose="02020603050405020304" pitchFamily="18" charset="0"/>
                <a:cs typeface="Times New Roman" panose="02020603050405020304" pitchFamily="18" charset="0"/>
              </a:rPr>
              <a:t>U.S. Organization Data Analytics Capstone</a:t>
            </a:r>
          </a:p>
        </p:txBody>
      </p:sp>
      <p:sp>
        <p:nvSpPr>
          <p:cNvPr id="4" name="Content Placeholder 3"/>
          <p:cNvSpPr>
            <a:spLocks noGrp="1"/>
          </p:cNvSpPr>
          <p:nvPr>
            <p:ph sz="half" idx="2"/>
          </p:nvPr>
        </p:nvSpPr>
        <p:spPr>
          <a:xfrm>
            <a:off x="731796" y="1910555"/>
            <a:ext cx="10053717" cy="4067336"/>
          </a:xfrm>
        </p:spPr>
        <p:txBody>
          <a:bodyPr>
            <a:normAutofit/>
          </a:bodyPr>
          <a:lstStyle/>
          <a:p>
            <a:r>
              <a:rPr lang="en-US" sz="2000" dirty="0">
                <a:latin typeface="Times New Roman" panose="02020603050405020304" pitchFamily="18" charset="0"/>
                <a:cs typeface="Times New Roman" panose="02020603050405020304" pitchFamily="18" charset="0"/>
              </a:rPr>
              <a:t>Reiterate as we discover, learn, and adapt with data analytics linked to strategies:</a:t>
            </a:r>
          </a:p>
          <a:p>
            <a:pPr lvl="1">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Playful discovery</a:t>
            </a:r>
          </a:p>
          <a:p>
            <a:pPr lvl="1">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Data exploration</a:t>
            </a:r>
          </a:p>
          <a:p>
            <a:pPr lvl="1">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Data preparation</a:t>
            </a:r>
          </a:p>
          <a:p>
            <a:pPr lvl="1">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Model planning</a:t>
            </a:r>
          </a:p>
          <a:p>
            <a:pPr lvl="1">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Model building</a:t>
            </a:r>
          </a:p>
          <a:p>
            <a:pPr lvl="1">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Communicate results</a:t>
            </a:r>
          </a:p>
          <a:p>
            <a:pPr lvl="1">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Operationalize insights</a:t>
            </a:r>
          </a:p>
        </p:txBody>
      </p:sp>
      <p:sp>
        <p:nvSpPr>
          <p:cNvPr id="11" name="Text Placeholder 2">
            <a:extLst>
              <a:ext uri="{FF2B5EF4-FFF2-40B4-BE49-F238E27FC236}">
                <a16:creationId xmlns:a16="http://schemas.microsoft.com/office/drawing/2014/main" id="{2710ECA4-5640-4CA3-941F-DF7464B795C5}"/>
              </a:ext>
            </a:extLst>
          </p:cNvPr>
          <p:cNvSpPr txBox="1">
            <a:spLocks/>
          </p:cNvSpPr>
          <p:nvPr/>
        </p:nvSpPr>
        <p:spPr>
          <a:xfrm>
            <a:off x="646112" y="1078141"/>
            <a:ext cx="4645978" cy="609142"/>
          </a:xfrm>
          <a:prstGeom prst="rect">
            <a:avLst/>
          </a:prstGeom>
        </p:spPr>
        <p:txBody>
          <a:bodyPr vert="horz" lIns="91440" tIns="45720" rIns="91440" bIns="45720" rtlCol="0" anchor="b">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r>
              <a:rPr lang="en-US" dirty="0">
                <a:latin typeface="Times New Roman" panose="02020603050405020304" pitchFamily="18" charset="0"/>
                <a:cs typeface="Times New Roman" panose="02020603050405020304" pitchFamily="18" charset="0"/>
              </a:rPr>
              <a:t>The Business Analytics Lifecycle</a:t>
            </a:r>
          </a:p>
        </p:txBody>
      </p:sp>
    </p:spTree>
    <p:extLst>
      <p:ext uri="{BB962C8B-B14F-4D97-AF65-F5344CB8AC3E}">
        <p14:creationId xmlns:p14="http://schemas.microsoft.com/office/powerpoint/2010/main" val="1918326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04582"/>
          </a:xfrm>
        </p:spPr>
        <p:txBody>
          <a:bodyPr/>
          <a:lstStyle/>
          <a:p>
            <a:r>
              <a:rPr lang="en-US" sz="3600" dirty="0">
                <a:latin typeface="Times New Roman" panose="02020603050405020304" pitchFamily="18" charset="0"/>
                <a:cs typeface="Times New Roman" panose="02020603050405020304" pitchFamily="18" charset="0"/>
              </a:rPr>
              <a:t>U.S. Organization Data Analytics Capstone</a:t>
            </a:r>
          </a:p>
        </p:txBody>
      </p:sp>
      <p:sp>
        <p:nvSpPr>
          <p:cNvPr id="3" name="Text Placeholder 2"/>
          <p:cNvSpPr>
            <a:spLocks noGrp="1"/>
          </p:cNvSpPr>
          <p:nvPr>
            <p:ph type="body" idx="1"/>
          </p:nvPr>
        </p:nvSpPr>
        <p:spPr>
          <a:xfrm>
            <a:off x="646111" y="1045530"/>
            <a:ext cx="3158287" cy="574637"/>
          </a:xfrm>
        </p:spPr>
        <p:txBody>
          <a:bodyPr/>
          <a:lstStyle/>
          <a:p>
            <a:r>
              <a:rPr lang="en-US" dirty="0">
                <a:latin typeface="Times New Roman" panose="02020603050405020304" pitchFamily="18" charset="0"/>
                <a:cs typeface="Times New Roman" panose="02020603050405020304" pitchFamily="18" charset="0"/>
              </a:rPr>
              <a:t>Apply Analytics</a:t>
            </a:r>
          </a:p>
        </p:txBody>
      </p:sp>
      <p:sp>
        <p:nvSpPr>
          <p:cNvPr id="4" name="Content Placeholder 3"/>
          <p:cNvSpPr>
            <a:spLocks noGrp="1"/>
          </p:cNvSpPr>
          <p:nvPr>
            <p:ph sz="half" idx="2"/>
          </p:nvPr>
        </p:nvSpPr>
        <p:spPr>
          <a:xfrm>
            <a:off x="646111" y="1850112"/>
            <a:ext cx="10695752" cy="4367808"/>
          </a:xfrm>
        </p:spPr>
        <p:txBody>
          <a:bodyPr>
            <a:normAutofit/>
          </a:bodyPr>
          <a:lstStyle/>
          <a:p>
            <a:r>
              <a:rPr lang="en-US" sz="2000" dirty="0">
                <a:latin typeface="Times New Roman" panose="02020603050405020304" pitchFamily="18" charset="0"/>
                <a:cs typeface="Times New Roman" panose="02020603050405020304" pitchFamily="18" charset="0"/>
              </a:rPr>
              <a:t>Explore with clever questions</a:t>
            </a:r>
          </a:p>
          <a:p>
            <a:r>
              <a:rPr lang="en-US" sz="2000" dirty="0">
                <a:latin typeface="Times New Roman" panose="02020603050405020304" pitchFamily="18" charset="0"/>
                <a:cs typeface="Times New Roman" panose="02020603050405020304" pitchFamily="18" charset="0"/>
              </a:rPr>
              <a:t>Playfully discover</a:t>
            </a:r>
          </a:p>
          <a:p>
            <a:r>
              <a:rPr lang="en-US" sz="2000" dirty="0">
                <a:latin typeface="Times New Roman" panose="02020603050405020304" pitchFamily="18" charset="0"/>
                <a:cs typeface="Times New Roman" panose="02020603050405020304" pitchFamily="18" charset="0"/>
              </a:rPr>
              <a:t>Describe what has happened</a:t>
            </a:r>
          </a:p>
          <a:p>
            <a:r>
              <a:rPr lang="en-US" sz="2000" dirty="0">
                <a:latin typeface="Times New Roman" panose="02020603050405020304" pitchFamily="18" charset="0"/>
                <a:cs typeface="Times New Roman" panose="02020603050405020304" pitchFamily="18" charset="0"/>
              </a:rPr>
              <a:t>Predict what will occur</a:t>
            </a:r>
          </a:p>
          <a:p>
            <a:r>
              <a:rPr lang="en-US" sz="2000" dirty="0">
                <a:latin typeface="Times New Roman" panose="02020603050405020304" pitchFamily="18" charset="0"/>
                <a:cs typeface="Times New Roman" panose="02020603050405020304" pitchFamily="18" charset="0"/>
              </a:rPr>
              <a:t>Prescribe what to do among choices</a:t>
            </a:r>
          </a:p>
          <a:p>
            <a:r>
              <a:rPr lang="en-US" sz="2000" dirty="0">
                <a:latin typeface="Times New Roman" panose="02020603050405020304" pitchFamily="18" charset="0"/>
                <a:cs typeface="Times New Roman" panose="02020603050405020304" pitchFamily="18" charset="0"/>
              </a:rPr>
              <a:t>Classes of Supervised and Unsupervised Learning Algorithms (Sharda, </a:t>
            </a:r>
            <a:r>
              <a:rPr lang="nn-NO" sz="2000" dirty="0">
                <a:latin typeface="Times New Roman" panose="02020603050405020304" pitchFamily="18" charset="0"/>
                <a:cs typeface="Times New Roman" panose="02020603050405020304" pitchFamily="18" charset="0"/>
              </a:rPr>
              <a:t>Delen, &amp; Turban, 2017, p. 201</a:t>
            </a:r>
            <a:r>
              <a:rPr lang="en-US" sz="2000" dirty="0">
                <a:latin typeface="Times New Roman" panose="02020603050405020304" pitchFamily="18" charset="0"/>
                <a:cs typeface="Times New Roman" panose="02020603050405020304" pitchFamily="18" charset="0"/>
              </a:rPr>
              <a:t>)</a:t>
            </a:r>
          </a:p>
          <a:p>
            <a:pPr lvl="1"/>
            <a:r>
              <a:rPr lang="en-US" sz="2000" dirty="0">
                <a:latin typeface="Times New Roman" panose="02020603050405020304" pitchFamily="18" charset="0"/>
                <a:cs typeface="Times New Roman" panose="02020603050405020304" pitchFamily="18" charset="0"/>
              </a:rPr>
              <a:t>Prediction: classification, regression, time series</a:t>
            </a:r>
          </a:p>
          <a:p>
            <a:pPr lvl="1"/>
            <a:r>
              <a:rPr lang="en-US" sz="2000" dirty="0">
                <a:latin typeface="Times New Roman" panose="02020603050405020304" pitchFamily="18" charset="0"/>
                <a:cs typeface="Times New Roman" panose="02020603050405020304" pitchFamily="18" charset="0"/>
              </a:rPr>
              <a:t>Association: market-basket, link analysis, sequence analysis</a:t>
            </a:r>
          </a:p>
          <a:p>
            <a:pPr lvl="1"/>
            <a:r>
              <a:rPr lang="en-US" sz="2000" dirty="0">
                <a:latin typeface="Times New Roman" panose="02020603050405020304" pitchFamily="18" charset="0"/>
                <a:cs typeface="Times New Roman" panose="02020603050405020304" pitchFamily="18" charset="0"/>
              </a:rPr>
              <a:t>Segmentation: clustering, outlier analysis</a:t>
            </a:r>
          </a:p>
          <a:p>
            <a:pPr lvl="1"/>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815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04582"/>
          </a:xfrm>
        </p:spPr>
        <p:txBody>
          <a:bodyPr/>
          <a:lstStyle/>
          <a:p>
            <a:r>
              <a:rPr lang="en-US" sz="3600" dirty="0">
                <a:latin typeface="Times New Roman" panose="02020603050405020304" pitchFamily="18" charset="0"/>
                <a:cs typeface="Times New Roman" panose="02020603050405020304" pitchFamily="18" charset="0"/>
              </a:rPr>
              <a:t>U.S. Organization Data Analytics Capstone</a:t>
            </a:r>
          </a:p>
        </p:txBody>
      </p:sp>
      <p:sp>
        <p:nvSpPr>
          <p:cNvPr id="4" name="Content Placeholder 3"/>
          <p:cNvSpPr>
            <a:spLocks noGrp="1"/>
          </p:cNvSpPr>
          <p:nvPr>
            <p:ph sz="half" idx="2"/>
          </p:nvPr>
        </p:nvSpPr>
        <p:spPr>
          <a:xfrm>
            <a:off x="731796" y="1729580"/>
            <a:ext cx="10053717" cy="4294030"/>
          </a:xfrm>
        </p:spPr>
        <p:txBody>
          <a:bodyPr>
            <a:normAutofit/>
          </a:bodyPr>
          <a:lstStyle/>
          <a:p>
            <a:r>
              <a:rPr lang="en-US" dirty="0">
                <a:latin typeface="Times New Roman" panose="02020603050405020304" pitchFamily="18" charset="0"/>
                <a:cs typeface="Times New Roman" panose="02020603050405020304" pitchFamily="18" charset="0"/>
              </a:rPr>
              <a:t>The test disproved the null hypothesis. </a:t>
            </a:r>
          </a:p>
          <a:p>
            <a:r>
              <a:rPr lang="en-US" dirty="0">
                <a:latin typeface="Times New Roman" panose="02020603050405020304" pitchFamily="18" charset="0"/>
                <a:cs typeface="Times New Roman" panose="02020603050405020304" pitchFamily="18" charset="0"/>
              </a:rPr>
              <a:t>More precise data about energy resources consumed solely by the agriculture industry and for specific crops will reveal better test results in the future. </a:t>
            </a:r>
          </a:p>
          <a:p>
            <a:r>
              <a:rPr lang="en-US" dirty="0">
                <a:latin typeface="Times New Roman" panose="02020603050405020304" pitchFamily="18" charset="0"/>
                <a:cs typeface="Times New Roman" panose="02020603050405020304" pitchFamily="18" charset="0"/>
              </a:rPr>
              <a:t>Much data is available for the United States, but little is available for other countries. Little has been analyzed and published by the USDA except with economic reports, but much data is available. </a:t>
            </a:r>
          </a:p>
          <a:p>
            <a:r>
              <a:rPr lang="en-US" dirty="0">
                <a:latin typeface="Times New Roman" panose="02020603050405020304" pitchFamily="18" charset="0"/>
                <a:cs typeface="Times New Roman" panose="02020603050405020304" pitchFamily="18" charset="0"/>
              </a:rPr>
              <a:t>Since food production is specifically a geographical activity, territorial and national mappings of the data will make for more revealing visualizations. </a:t>
            </a:r>
          </a:p>
          <a:p>
            <a:r>
              <a:rPr lang="en-US" dirty="0">
                <a:latin typeface="Times New Roman" panose="02020603050405020304" pitchFamily="18" charset="0"/>
                <a:cs typeface="Times New Roman" panose="02020603050405020304" pitchFamily="18" charset="0"/>
              </a:rPr>
              <a:t>Security and privacy are not prima facie a concern. </a:t>
            </a:r>
          </a:p>
          <a:p>
            <a:r>
              <a:rPr lang="en-US" dirty="0">
                <a:latin typeface="Times New Roman" panose="02020603050405020304" pitchFamily="18" charset="0"/>
                <a:cs typeface="Times New Roman" panose="02020603050405020304" pitchFamily="18" charset="0"/>
              </a:rPr>
              <a:t>The United States is the largest food producer in the world. </a:t>
            </a:r>
          </a:p>
          <a:p>
            <a:r>
              <a:rPr lang="en-US" dirty="0">
                <a:latin typeface="Times New Roman" panose="02020603050405020304" pitchFamily="18" charset="0"/>
                <a:cs typeface="Times New Roman" panose="02020603050405020304" pitchFamily="18" charset="0"/>
              </a:rPr>
              <a:t>Blockchain technology (Bedord, 2019) with IBM will enable new applications of technology for the decisions that will help feed the poor and enable the producers who can feed the poor.</a:t>
            </a:r>
          </a:p>
          <a:p>
            <a:endParaRPr lang="en-US" dirty="0">
              <a:latin typeface="Times New Roman" panose="02020603050405020304" pitchFamily="18" charset="0"/>
              <a:cs typeface="Times New Roman" panose="02020603050405020304" pitchFamily="18" charset="0"/>
            </a:endParaRPr>
          </a:p>
        </p:txBody>
      </p:sp>
      <p:sp>
        <p:nvSpPr>
          <p:cNvPr id="11" name="Text Placeholder 2">
            <a:extLst>
              <a:ext uri="{FF2B5EF4-FFF2-40B4-BE49-F238E27FC236}">
                <a16:creationId xmlns:a16="http://schemas.microsoft.com/office/drawing/2014/main" id="{2710ECA4-5640-4CA3-941F-DF7464B795C5}"/>
              </a:ext>
            </a:extLst>
          </p:cNvPr>
          <p:cNvSpPr txBox="1">
            <a:spLocks/>
          </p:cNvSpPr>
          <p:nvPr/>
        </p:nvSpPr>
        <p:spPr>
          <a:xfrm>
            <a:off x="731796" y="1155944"/>
            <a:ext cx="5846129" cy="472280"/>
          </a:xfrm>
          <a:prstGeom prst="rect">
            <a:avLst/>
          </a:prstGeom>
        </p:spPr>
        <p:txBody>
          <a:bodyPr vert="horz" lIns="91440" tIns="45720" rIns="91440" bIns="45720" rtlCol="0" anchor="b">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r>
              <a:rPr lang="en-US" dirty="0">
                <a:latin typeface="Times New Roman" panose="02020603050405020304" pitchFamily="18" charset="0"/>
                <a:cs typeface="Times New Roman" panose="02020603050405020304" pitchFamily="18" charset="0"/>
              </a:rPr>
              <a:t>Findings</a:t>
            </a:r>
          </a:p>
        </p:txBody>
      </p:sp>
    </p:spTree>
    <p:extLst>
      <p:ext uri="{BB962C8B-B14F-4D97-AF65-F5344CB8AC3E}">
        <p14:creationId xmlns:p14="http://schemas.microsoft.com/office/powerpoint/2010/main" val="86557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04582"/>
          </a:xfrm>
        </p:spPr>
        <p:txBody>
          <a:bodyPr/>
          <a:lstStyle/>
          <a:p>
            <a:r>
              <a:rPr lang="en-US" sz="3600" dirty="0">
                <a:latin typeface="Times New Roman" panose="02020603050405020304" pitchFamily="18" charset="0"/>
                <a:cs typeface="Times New Roman" panose="02020603050405020304" pitchFamily="18" charset="0"/>
              </a:rPr>
              <a:t>U.S. Organization Data Analytics Capstone</a:t>
            </a:r>
          </a:p>
        </p:txBody>
      </p:sp>
      <p:sp>
        <p:nvSpPr>
          <p:cNvPr id="4" name="Content Placeholder 3"/>
          <p:cNvSpPr>
            <a:spLocks noGrp="1"/>
          </p:cNvSpPr>
          <p:nvPr>
            <p:ph sz="half" idx="2"/>
          </p:nvPr>
        </p:nvSpPr>
        <p:spPr>
          <a:xfrm>
            <a:off x="646110" y="1870871"/>
            <a:ext cx="9795234" cy="3116258"/>
          </a:xfrm>
        </p:spPr>
        <p:txBody>
          <a:bodyPr>
            <a:noAutofit/>
          </a:bodyPr>
          <a:lstStyle/>
          <a:p>
            <a:r>
              <a:rPr lang="en-US" sz="2000" dirty="0">
                <a:latin typeface="Times New Roman" panose="02020603050405020304" pitchFamily="18" charset="0"/>
                <a:cs typeface="Times New Roman" panose="02020603050405020304" pitchFamily="18" charset="0"/>
              </a:rPr>
              <a:t>An interactive, predictive-prescriptive model of global food is feasible, but will require long-term construction of the fully integrated model with its contributory sub-models of energy, weather, natural resources, fertilizer and pesticide. </a:t>
            </a:r>
          </a:p>
          <a:p>
            <a:r>
              <a:rPr lang="en-US" sz="2000" dirty="0">
                <a:latin typeface="Times New Roman" panose="02020603050405020304" pitchFamily="18" charset="0"/>
                <a:cs typeface="Times New Roman" panose="02020603050405020304" pitchFamily="18" charset="0"/>
              </a:rPr>
              <a:t>“The value of government data is difficult to measure, but it is clearly a substantial strategic asset for the US business sector” (Hughes-Cromwick, &amp; Coronado, 2019, p. 145).</a:t>
            </a:r>
          </a:p>
          <a:p>
            <a:r>
              <a:rPr lang="en-US" sz="2000" dirty="0">
                <a:latin typeface="Times New Roman" panose="02020603050405020304" pitchFamily="18" charset="0"/>
                <a:cs typeface="Times New Roman" panose="02020603050405020304" pitchFamily="18" charset="0"/>
              </a:rPr>
              <a:t>Ultimately the intention of analytics is to arrive at insights from descriptive, predictive and prescriptive analytics that extract that intrinsic value of United States government data for actionable business, financial, and agricultural decisions.</a:t>
            </a:r>
          </a:p>
        </p:txBody>
      </p:sp>
      <p:sp>
        <p:nvSpPr>
          <p:cNvPr id="11" name="Text Placeholder 2">
            <a:extLst>
              <a:ext uri="{FF2B5EF4-FFF2-40B4-BE49-F238E27FC236}">
                <a16:creationId xmlns:a16="http://schemas.microsoft.com/office/drawing/2014/main" id="{2710ECA4-5640-4CA3-941F-DF7464B795C5}"/>
              </a:ext>
            </a:extLst>
          </p:cNvPr>
          <p:cNvSpPr txBox="1">
            <a:spLocks/>
          </p:cNvSpPr>
          <p:nvPr/>
        </p:nvSpPr>
        <p:spPr>
          <a:xfrm>
            <a:off x="646110" y="1212474"/>
            <a:ext cx="2257110" cy="485087"/>
          </a:xfrm>
          <a:prstGeom prst="rect">
            <a:avLst/>
          </a:prstGeom>
        </p:spPr>
        <p:txBody>
          <a:bodyPr vert="horz" lIns="91440" tIns="45720" rIns="91440" bIns="45720" rtlCol="0" anchor="b">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r>
              <a:rPr lang="en-US" dirty="0">
                <a:latin typeface="Times New Roman" panose="02020603050405020304" pitchFamily="18" charset="0"/>
                <a:cs typeface="Times New Roman" panose="02020603050405020304" pitchFamily="18" charset="0"/>
              </a:rPr>
              <a:t>Conclusions</a:t>
            </a:r>
          </a:p>
        </p:txBody>
      </p:sp>
    </p:spTree>
    <p:extLst>
      <p:ext uri="{BB962C8B-B14F-4D97-AF65-F5344CB8AC3E}">
        <p14:creationId xmlns:p14="http://schemas.microsoft.com/office/powerpoint/2010/main" val="2820536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04582"/>
          </a:xfrm>
        </p:spPr>
        <p:txBody>
          <a:bodyPr/>
          <a:lstStyle/>
          <a:p>
            <a:r>
              <a:rPr lang="en-US" sz="3600" dirty="0">
                <a:latin typeface="Times New Roman" panose="02020603050405020304" pitchFamily="18" charset="0"/>
                <a:cs typeface="Times New Roman" panose="02020603050405020304" pitchFamily="18" charset="0"/>
              </a:rPr>
              <a:t>U.S. Organization Data Analytics Capstone</a:t>
            </a:r>
          </a:p>
        </p:txBody>
      </p:sp>
      <p:sp>
        <p:nvSpPr>
          <p:cNvPr id="4" name="Content Placeholder 3"/>
          <p:cNvSpPr>
            <a:spLocks noGrp="1"/>
          </p:cNvSpPr>
          <p:nvPr>
            <p:ph sz="half" idx="2"/>
          </p:nvPr>
        </p:nvSpPr>
        <p:spPr>
          <a:xfrm>
            <a:off x="651668" y="1651265"/>
            <a:ext cx="10888664" cy="3595105"/>
          </a:xfrm>
        </p:spPr>
        <p:txBody>
          <a:bodyPr>
            <a:normAutofit/>
          </a:bodyPr>
          <a:lstStyle/>
          <a:p>
            <a:r>
              <a:rPr lang="en-US" sz="2000" dirty="0">
                <a:latin typeface="Times New Roman" panose="02020603050405020304" pitchFamily="18" charset="0"/>
                <a:cs typeface="Times New Roman" panose="02020603050405020304" pitchFamily="18" charset="0"/>
              </a:rPr>
              <a:t>Future Development</a:t>
            </a:r>
          </a:p>
          <a:p>
            <a:pPr lvl="1"/>
            <a:r>
              <a:rPr lang="en-US" sz="2000" dirty="0">
                <a:latin typeface="Times New Roman" panose="02020603050405020304" pitchFamily="18" charset="0"/>
                <a:cs typeface="Times New Roman" panose="02020603050405020304" pitchFamily="18" charset="0"/>
              </a:rPr>
              <a:t>Experiment with AI for innovative solutions</a:t>
            </a:r>
          </a:p>
          <a:p>
            <a:pPr lvl="1"/>
            <a:r>
              <a:rPr lang="en-US" sz="2000" dirty="0">
                <a:latin typeface="Times New Roman" panose="02020603050405020304" pitchFamily="18" charset="0"/>
                <a:cs typeface="Times New Roman" panose="02020603050405020304" pitchFamily="18" charset="0"/>
              </a:rPr>
              <a:t>Build a data warehouse in the cloud</a:t>
            </a:r>
          </a:p>
          <a:p>
            <a:pPr lvl="1"/>
            <a:r>
              <a:rPr lang="en-US" sz="2000" dirty="0">
                <a:latin typeface="Times New Roman" panose="02020603050405020304" pitchFamily="18" charset="0"/>
                <a:cs typeface="Times New Roman" panose="02020603050405020304" pitchFamily="18" charset="0"/>
              </a:rPr>
              <a:t>Expeditiously use cloud resources with innovative online user applications</a:t>
            </a:r>
          </a:p>
          <a:p>
            <a:pPr lvl="1"/>
            <a:r>
              <a:rPr lang="en-US" sz="2000" dirty="0">
                <a:latin typeface="Times New Roman" panose="02020603050405020304" pitchFamily="18" charset="0"/>
                <a:cs typeface="Times New Roman" panose="02020603050405020304" pitchFamily="18" charset="0"/>
              </a:rPr>
              <a:t>Assist prospective clientele with sophisticated planning services and online, self-service tools</a:t>
            </a:r>
          </a:p>
          <a:p>
            <a:pPr lvl="1"/>
            <a:endParaRPr lang="en-US" dirty="0">
              <a:latin typeface="Times New Roman" panose="02020603050405020304" pitchFamily="18" charset="0"/>
              <a:cs typeface="Times New Roman" panose="02020603050405020304" pitchFamily="18" charset="0"/>
            </a:endParaRPr>
          </a:p>
        </p:txBody>
      </p:sp>
      <p:sp>
        <p:nvSpPr>
          <p:cNvPr id="11" name="Text Placeholder 2">
            <a:extLst>
              <a:ext uri="{FF2B5EF4-FFF2-40B4-BE49-F238E27FC236}">
                <a16:creationId xmlns:a16="http://schemas.microsoft.com/office/drawing/2014/main" id="{2710ECA4-5640-4CA3-941F-DF7464B795C5}"/>
              </a:ext>
            </a:extLst>
          </p:cNvPr>
          <p:cNvSpPr txBox="1">
            <a:spLocks/>
          </p:cNvSpPr>
          <p:nvPr/>
        </p:nvSpPr>
        <p:spPr>
          <a:xfrm>
            <a:off x="646111" y="1178804"/>
            <a:ext cx="4487749" cy="451691"/>
          </a:xfrm>
          <a:prstGeom prst="rect">
            <a:avLst/>
          </a:prstGeom>
        </p:spPr>
        <p:txBody>
          <a:bodyPr vert="horz" lIns="91440" tIns="45720" rIns="91440" bIns="45720" rtlCol="0" anchor="b">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r>
              <a:rPr lang="en-US" dirty="0">
                <a:latin typeface="Times New Roman" panose="02020603050405020304" pitchFamily="18" charset="0"/>
                <a:cs typeface="Times New Roman" panose="02020603050405020304" pitchFamily="18" charset="0"/>
              </a:rPr>
              <a:t>Future considerations and work</a:t>
            </a:r>
          </a:p>
        </p:txBody>
      </p:sp>
    </p:spTree>
    <p:extLst>
      <p:ext uri="{BB962C8B-B14F-4D97-AF65-F5344CB8AC3E}">
        <p14:creationId xmlns:p14="http://schemas.microsoft.com/office/powerpoint/2010/main" val="1812149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04582"/>
          </a:xfrm>
        </p:spPr>
        <p:txBody>
          <a:bodyPr/>
          <a:lstStyle/>
          <a:p>
            <a:r>
              <a:rPr lang="en-US" sz="3600" dirty="0">
                <a:latin typeface="Times New Roman" panose="02020603050405020304" pitchFamily="18" charset="0"/>
                <a:cs typeface="Times New Roman" panose="02020603050405020304" pitchFamily="18" charset="0"/>
              </a:rPr>
              <a:t>U.S. Organization Data Analytics Capstone</a:t>
            </a:r>
          </a:p>
        </p:txBody>
      </p:sp>
      <p:sp>
        <p:nvSpPr>
          <p:cNvPr id="4" name="Content Placeholder 3"/>
          <p:cNvSpPr>
            <a:spLocks noGrp="1"/>
          </p:cNvSpPr>
          <p:nvPr>
            <p:ph sz="half" idx="2"/>
          </p:nvPr>
        </p:nvSpPr>
        <p:spPr>
          <a:xfrm>
            <a:off x="651668" y="1651265"/>
            <a:ext cx="10888664" cy="3857995"/>
          </a:xfrm>
        </p:spPr>
        <p:txBody>
          <a:bodyPr>
            <a:normAutofit/>
          </a:bodyPr>
          <a:lstStyle/>
          <a:p>
            <a:r>
              <a:rPr lang="en-US" sz="2000" dirty="0">
                <a:latin typeface="Times New Roman" panose="02020603050405020304" pitchFamily="18" charset="0"/>
                <a:cs typeface="Times New Roman" panose="02020603050405020304" pitchFamily="18" charset="0"/>
              </a:rPr>
              <a:t>Future Research</a:t>
            </a:r>
          </a:p>
          <a:p>
            <a:pPr lvl="1"/>
            <a:r>
              <a:rPr lang="en-US" sz="2000" dirty="0">
                <a:latin typeface="Times New Roman" panose="02020603050405020304" pitchFamily="18" charset="0"/>
                <a:cs typeface="Times New Roman" panose="02020603050405020304" pitchFamily="18" charset="0"/>
              </a:rPr>
              <a:t>Continue to find and gather Big Data from all sources and all types: Structured, unstructured, created, provoked, compiled, text, video, audio, image, Internet of Things</a:t>
            </a:r>
          </a:p>
          <a:p>
            <a:pPr lvl="1"/>
            <a:r>
              <a:rPr lang="en-US" sz="2000" dirty="0">
                <a:latin typeface="Times New Roman" panose="02020603050405020304" pitchFamily="18" charset="0"/>
                <a:cs typeface="Times New Roman" panose="02020603050405020304" pitchFamily="18" charset="0"/>
              </a:rPr>
              <a:t>Comprehensively assess predictive, descriptive and prescriptive algorithms linked to USDA strategies</a:t>
            </a:r>
          </a:p>
          <a:p>
            <a:pPr lvl="1"/>
            <a:r>
              <a:rPr lang="en-US" sz="2000" dirty="0">
                <a:latin typeface="Times New Roman" panose="02020603050405020304" pitchFamily="18" charset="0"/>
                <a:cs typeface="Times New Roman" panose="02020603050405020304" pitchFamily="18" charset="0"/>
              </a:rPr>
              <a:t>Explore social media Big Data that would contribute value to these initiatives</a:t>
            </a:r>
          </a:p>
          <a:p>
            <a:pPr lvl="1"/>
            <a:r>
              <a:rPr lang="en-US" sz="2000" dirty="0">
                <a:latin typeface="Times New Roman" panose="02020603050405020304" pitchFamily="18" charset="0"/>
                <a:cs typeface="Times New Roman" panose="02020603050405020304" pitchFamily="18" charset="0"/>
              </a:rPr>
              <a:t>Advance macro-economic and financial models with source data for investment, financial, credit, and operational decisions</a:t>
            </a:r>
          </a:p>
        </p:txBody>
      </p:sp>
      <p:sp>
        <p:nvSpPr>
          <p:cNvPr id="11" name="Text Placeholder 2">
            <a:extLst>
              <a:ext uri="{FF2B5EF4-FFF2-40B4-BE49-F238E27FC236}">
                <a16:creationId xmlns:a16="http://schemas.microsoft.com/office/drawing/2014/main" id="{2710ECA4-5640-4CA3-941F-DF7464B795C5}"/>
              </a:ext>
            </a:extLst>
          </p:cNvPr>
          <p:cNvSpPr txBox="1">
            <a:spLocks/>
          </p:cNvSpPr>
          <p:nvPr/>
        </p:nvSpPr>
        <p:spPr>
          <a:xfrm>
            <a:off x="646111" y="1178804"/>
            <a:ext cx="4487749" cy="451691"/>
          </a:xfrm>
          <a:prstGeom prst="rect">
            <a:avLst/>
          </a:prstGeom>
        </p:spPr>
        <p:txBody>
          <a:bodyPr vert="horz" lIns="91440" tIns="45720" rIns="91440" bIns="45720" rtlCol="0" anchor="b">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r>
              <a:rPr lang="en-US" dirty="0">
                <a:latin typeface="Times New Roman" panose="02020603050405020304" pitchFamily="18" charset="0"/>
                <a:cs typeface="Times New Roman" panose="02020603050405020304" pitchFamily="18" charset="0"/>
              </a:rPr>
              <a:t>Future considerations and work</a:t>
            </a:r>
          </a:p>
        </p:txBody>
      </p:sp>
    </p:spTree>
    <p:extLst>
      <p:ext uri="{BB962C8B-B14F-4D97-AF65-F5344CB8AC3E}">
        <p14:creationId xmlns:p14="http://schemas.microsoft.com/office/powerpoint/2010/main" val="4206725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04582"/>
          </a:xfrm>
        </p:spPr>
        <p:txBody>
          <a:bodyPr/>
          <a:lstStyle/>
          <a:p>
            <a:r>
              <a:rPr lang="en-US" sz="3600" dirty="0">
                <a:latin typeface="Times New Roman" panose="02020603050405020304" pitchFamily="18" charset="0"/>
                <a:cs typeface="Times New Roman" panose="02020603050405020304" pitchFamily="18" charset="0"/>
              </a:rPr>
              <a:t>U.S. Organization Data Analytics Capstone</a:t>
            </a:r>
          </a:p>
        </p:txBody>
      </p:sp>
      <p:sp>
        <p:nvSpPr>
          <p:cNvPr id="5" name="Text Placeholder 2">
            <a:extLst>
              <a:ext uri="{FF2B5EF4-FFF2-40B4-BE49-F238E27FC236}">
                <a16:creationId xmlns:a16="http://schemas.microsoft.com/office/drawing/2014/main" id="{A3330347-AD33-4381-A57D-51FE340ED23D}"/>
              </a:ext>
            </a:extLst>
          </p:cNvPr>
          <p:cNvSpPr txBox="1">
            <a:spLocks/>
          </p:cNvSpPr>
          <p:nvPr/>
        </p:nvSpPr>
        <p:spPr>
          <a:xfrm>
            <a:off x="646111" y="1272794"/>
            <a:ext cx="4691700" cy="451691"/>
          </a:xfrm>
          <a:prstGeom prst="rect">
            <a:avLst/>
          </a:prstGeom>
        </p:spPr>
        <p:txBody>
          <a:bodyPr vert="horz" lIns="91440" tIns="45720" rIns="91440" bIns="45720" rtlCol="0" anchor="b">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r>
              <a:rPr lang="en-US" dirty="0">
                <a:latin typeface="Times New Roman" panose="02020603050405020304" pitchFamily="18" charset="0"/>
                <a:cs typeface="Times New Roman" panose="02020603050405020304" pitchFamily="18" charset="0"/>
              </a:rPr>
              <a:t>Recommendations</a:t>
            </a:r>
          </a:p>
        </p:txBody>
      </p:sp>
      <p:sp>
        <p:nvSpPr>
          <p:cNvPr id="6" name="Content Placeholder 3">
            <a:extLst>
              <a:ext uri="{FF2B5EF4-FFF2-40B4-BE49-F238E27FC236}">
                <a16:creationId xmlns:a16="http://schemas.microsoft.com/office/drawing/2014/main" id="{807C5601-BDD6-4220-B7EF-67C571081627}"/>
              </a:ext>
            </a:extLst>
          </p:cNvPr>
          <p:cNvSpPr txBox="1">
            <a:spLocks/>
          </p:cNvSpPr>
          <p:nvPr/>
        </p:nvSpPr>
        <p:spPr>
          <a:xfrm>
            <a:off x="354607" y="1838785"/>
            <a:ext cx="10160993" cy="423054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a:lstStyle>
          <a:p>
            <a:r>
              <a:rPr lang="en-US" sz="2000" dirty="0">
                <a:latin typeface="Times New Roman" panose="02020603050405020304" pitchFamily="18" charset="0"/>
                <a:cs typeface="Times New Roman" panose="02020603050405020304" pitchFamily="18" charset="0"/>
              </a:rPr>
              <a:t>It is recommended that this project be continued and expanded, after the academic research project has concluded, and that with a dedicated, long-term, technical, wholistic, data-driven, visualized, prescriptive initiative it be undertaken toward modeling American and other international food interdependencies.</a:t>
            </a:r>
          </a:p>
          <a:p>
            <a:r>
              <a:rPr lang="en-US" sz="2000" dirty="0">
                <a:latin typeface="Times New Roman" panose="02020603050405020304" pitchFamily="18" charset="0"/>
                <a:cs typeface="Times New Roman" panose="02020603050405020304" pitchFamily="18" charset="0"/>
              </a:rPr>
              <a:t>Prepare a formal, long term project management plan with existing and hypothetical resources.</a:t>
            </a:r>
          </a:p>
          <a:p>
            <a:r>
              <a:rPr lang="en-US" sz="2000" dirty="0">
                <a:latin typeface="Times New Roman" panose="02020603050405020304" pitchFamily="18" charset="0"/>
                <a:cs typeface="Times New Roman" panose="02020603050405020304" pitchFamily="18" charset="0"/>
              </a:rPr>
              <a:t>Prepare more detailed models with attention to causal relationships and the interdependencies of import-export and geographic data subsets. Such modeling with highly legible visualizations will serve those nations and peoples who are most food-insecure and the growers who lack highly sophisticated business data analytics to inform their decisions for investments, plantings, cultivations, harvests, distribution, and marketing.</a:t>
            </a:r>
          </a:p>
          <a:p>
            <a:r>
              <a:rPr lang="en-US" sz="2000" dirty="0">
                <a:latin typeface="Times New Roman" panose="02020603050405020304" pitchFamily="18" charset="0"/>
                <a:cs typeface="Times New Roman" panose="02020603050405020304" pitchFamily="18" charset="0"/>
              </a:rPr>
              <a:t>Build a formal data warehouse in the cloud as Big Data is accumulated.</a:t>
            </a:r>
          </a:p>
        </p:txBody>
      </p:sp>
    </p:spTree>
    <p:extLst>
      <p:ext uri="{BB962C8B-B14F-4D97-AF65-F5344CB8AC3E}">
        <p14:creationId xmlns:p14="http://schemas.microsoft.com/office/powerpoint/2010/main" val="761082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80782"/>
          </a:xfrm>
        </p:spPr>
        <p:txBody>
          <a:bodyPr/>
          <a:lstStyle/>
          <a:p>
            <a:r>
              <a:rPr lang="en-US" sz="3600"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750773" y="1145754"/>
            <a:ext cx="10002838" cy="5431316"/>
          </a:xfrm>
        </p:spPr>
        <p:txBody>
          <a:bodyPr>
            <a:normAutofit/>
          </a:bodyPr>
          <a:lstStyle/>
          <a:p>
            <a:r>
              <a:rPr lang="en-US" sz="1200" dirty="0">
                <a:latin typeface="Times New Roman" panose="02020603050405020304" pitchFamily="18" charset="0"/>
                <a:cs typeface="Times New Roman" panose="02020603050405020304" pitchFamily="18" charset="0"/>
              </a:rPr>
              <a:t>Bedord, L. (February 6, 2019). Ibm helps agriculture understand, adopt blockchain. Retrieved from https://www.agriculture.com/technology/data/q-a-nigel-gopie-ibm</a:t>
            </a:r>
          </a:p>
          <a:p>
            <a:r>
              <a:rPr lang="en-US" sz="1200" dirty="0">
                <a:latin typeface="Times New Roman" panose="02020603050405020304" pitchFamily="18" charset="0"/>
                <a:cs typeface="Times New Roman" panose="02020603050405020304" pitchFamily="18" charset="0"/>
              </a:rPr>
              <a:t>Bisson, R., &amp; Lehr, J. (July 2004).  </a:t>
            </a:r>
            <a:r>
              <a:rPr lang="en-US" sz="1200" i="1" dirty="0">
                <a:latin typeface="Times New Roman" panose="02020603050405020304" pitchFamily="18" charset="0"/>
                <a:cs typeface="Times New Roman" panose="02020603050405020304" pitchFamily="18" charset="0"/>
              </a:rPr>
              <a:t>Modern groundwater exploration: Discovering new water resources in consolidated rocks using innovative hydrogeologic concepts, exploration, drilling, aquifer testing and management methods</a:t>
            </a:r>
            <a:r>
              <a:rPr lang="en-US" sz="1200" dirty="0">
                <a:latin typeface="Times New Roman" panose="02020603050405020304" pitchFamily="18" charset="0"/>
                <a:cs typeface="Times New Roman" panose="02020603050405020304" pitchFamily="18" charset="0"/>
              </a:rPr>
              <a:t>. John Wiley &amp; Sons, Inc.  ISBN: 978-0-471-06460-2. 321 pages. </a:t>
            </a:r>
          </a:p>
          <a:p>
            <a:r>
              <a:rPr lang="en-US" sz="1200" dirty="0">
                <a:latin typeface="Times New Roman" panose="02020603050405020304" pitchFamily="18" charset="0"/>
                <a:cs typeface="Times New Roman" panose="02020603050405020304" pitchFamily="18" charset="0"/>
              </a:rPr>
              <a:t>Buskirk, D. D., </a:t>
            </a:r>
            <a:r>
              <a:rPr lang="en-US" sz="1200" dirty="0" err="1">
                <a:latin typeface="Times New Roman" panose="02020603050405020304" pitchFamily="18" charset="0"/>
                <a:cs typeface="Times New Roman" panose="02020603050405020304" pitchFamily="18" charset="0"/>
              </a:rPr>
              <a:t>Schweihofer</a:t>
            </a:r>
            <a:r>
              <a:rPr lang="en-US" sz="1200" dirty="0">
                <a:latin typeface="Times New Roman" panose="02020603050405020304" pitchFamily="18" charset="0"/>
                <a:cs typeface="Times New Roman" panose="02020603050405020304" pitchFamily="18" charset="0"/>
              </a:rPr>
              <a:t>, J. P., Rowntree, J. E., Clarke, R. H., Grooms, D. L., &amp; Foster, T. P. (2013). A traceability model for beef product origin within a local institutional value chain. </a:t>
            </a:r>
            <a:r>
              <a:rPr lang="en-US" sz="1200" i="1" dirty="0">
                <a:latin typeface="Times New Roman" panose="02020603050405020304" pitchFamily="18" charset="0"/>
                <a:cs typeface="Times New Roman" panose="02020603050405020304" pitchFamily="18" charset="0"/>
              </a:rPr>
              <a:t>Journal of Agriculture, Food Systems, and Community Development, 3</a:t>
            </a:r>
            <a:r>
              <a:rPr lang="en-US" sz="1200" dirty="0">
                <a:latin typeface="Times New Roman" panose="02020603050405020304" pitchFamily="18" charset="0"/>
                <a:cs typeface="Times New Roman" panose="02020603050405020304" pitchFamily="18" charset="0"/>
              </a:rPr>
              <a:t>(2), 33-43. Retrieved from https://csuglobal.idm.oclc.org/login?url=https://search-proquest-com.csuglobal.idm.oclc.org/docview/1326745845?accountid=38569</a:t>
            </a:r>
          </a:p>
          <a:p>
            <a:r>
              <a:rPr lang="en-US" sz="1200" u="sng" dirty="0">
                <a:latin typeface="Times New Roman" panose="02020603050405020304" pitchFamily="18" charset="0"/>
                <a:cs typeface="Times New Roman" panose="02020603050405020304" pitchFamily="18" charset="0"/>
              </a:rPr>
              <a:t>Cady, F. (2017). </a:t>
            </a:r>
            <a:r>
              <a:rPr lang="en-US" sz="1200" i="1" u="sng" dirty="0">
                <a:latin typeface="Times New Roman" panose="02020603050405020304" pitchFamily="18" charset="0"/>
                <a:cs typeface="Times New Roman" panose="02020603050405020304" pitchFamily="18" charset="0"/>
              </a:rPr>
              <a:t>The data science handbook</a:t>
            </a:r>
            <a:r>
              <a:rPr lang="en-US" sz="1200" u="sng" dirty="0">
                <a:latin typeface="Times New Roman" panose="02020603050405020304" pitchFamily="18" charset="0"/>
                <a:cs typeface="Times New Roman" panose="02020603050405020304" pitchFamily="18" charset="0"/>
              </a:rPr>
              <a:t>. Hoboken, New Jersey: Wiley &amp; Sons, Inc.</a:t>
            </a:r>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Carman, J. C., </a:t>
            </a:r>
            <a:r>
              <a:rPr lang="en-US" sz="1200" dirty="0" err="1">
                <a:latin typeface="Times New Roman" panose="02020603050405020304" pitchFamily="18" charset="0"/>
                <a:cs typeface="Times New Roman" panose="02020603050405020304" pitchFamily="18" charset="0"/>
              </a:rPr>
              <a:t>Eleuterio</a:t>
            </a:r>
            <a:r>
              <a:rPr lang="en-US" sz="1200" dirty="0">
                <a:latin typeface="Times New Roman" panose="02020603050405020304" pitchFamily="18" charset="0"/>
                <a:cs typeface="Times New Roman" panose="02020603050405020304" pitchFamily="18" charset="0"/>
              </a:rPr>
              <a:t>, D. P., Gallaudet, T. C., </a:t>
            </a:r>
            <a:r>
              <a:rPr lang="en-US" sz="1200" dirty="0" err="1">
                <a:latin typeface="Times New Roman" panose="02020603050405020304" pitchFamily="18" charset="0"/>
                <a:cs typeface="Times New Roman" panose="02020603050405020304" pitchFamily="18" charset="0"/>
              </a:rPr>
              <a:t>Geernaert</a:t>
            </a:r>
            <a:r>
              <a:rPr lang="en-US" sz="1200" dirty="0">
                <a:latin typeface="Times New Roman" panose="02020603050405020304" pitchFamily="18" charset="0"/>
                <a:cs typeface="Times New Roman" panose="02020603050405020304" pitchFamily="18" charset="0"/>
              </a:rPr>
              <a:t>, G. L., Harr, P. A., Kaye, J. A., </a:t>
            </a:r>
            <a:r>
              <a:rPr lang="en-US" sz="1200" dirty="0" err="1">
                <a:latin typeface="Times New Roman" panose="02020603050405020304" pitchFamily="18" charset="0"/>
                <a:cs typeface="Times New Roman" panose="02020603050405020304" pitchFamily="18" charset="0"/>
              </a:rPr>
              <a:t>Uccellini</a:t>
            </a:r>
            <a:r>
              <a:rPr lang="en-US" sz="1200" dirty="0">
                <a:latin typeface="Times New Roman" panose="02020603050405020304" pitchFamily="18" charset="0"/>
                <a:cs typeface="Times New Roman" panose="02020603050405020304" pitchFamily="18" charset="0"/>
              </a:rPr>
              <a:t>, L. W. (2017). The national earth system prediction capability: Coordinating the giant. </a:t>
            </a:r>
            <a:r>
              <a:rPr lang="en-US" sz="1200" i="1" dirty="0">
                <a:latin typeface="Times New Roman" panose="02020603050405020304" pitchFamily="18" charset="0"/>
                <a:cs typeface="Times New Roman" panose="02020603050405020304" pitchFamily="18" charset="0"/>
              </a:rPr>
              <a:t>Bulletin of the American Meteorological Society, 98</a:t>
            </a:r>
            <a:r>
              <a:rPr lang="en-US" sz="1200" dirty="0">
                <a:latin typeface="Times New Roman" panose="02020603050405020304" pitchFamily="18" charset="0"/>
                <a:cs typeface="Times New Roman" panose="02020603050405020304" pitchFamily="18" charset="0"/>
              </a:rPr>
              <a:t>(2), 239-252. doi:http://dx.doi.org.csuglobal.idm.oclc.org/10.1175/BAMS-D-16-0002.1</a:t>
            </a:r>
          </a:p>
          <a:p>
            <a:r>
              <a:rPr lang="en-US" sz="1200" dirty="0">
                <a:latin typeface="Times New Roman" panose="02020603050405020304" pitchFamily="18" charset="0"/>
                <a:cs typeface="Times New Roman" panose="02020603050405020304" pitchFamily="18" charset="0"/>
              </a:rPr>
              <a:t>Codex Alimentarius. (2018). International food standards. Available online at http://www.fao.org/fao-who-codexalimentarius/en/</a:t>
            </a:r>
          </a:p>
          <a:p>
            <a:r>
              <a:rPr lang="en-US" sz="1200" u="sng" dirty="0">
                <a:latin typeface="Times New Roman" panose="02020603050405020304" pitchFamily="18" charset="0"/>
                <a:cs typeface="Times New Roman" panose="02020603050405020304" pitchFamily="18" charset="0"/>
              </a:rPr>
              <a:t>Colorado State University. (2018). CSU water center. International water research. Available online at https://watercenter.colostate.edu/international/</a:t>
            </a:r>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4996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81171"/>
          </a:xfrm>
        </p:spPr>
        <p:txBody>
          <a:bodyPr/>
          <a:lstStyle/>
          <a:p>
            <a:r>
              <a:rPr lang="en-US" sz="3600" dirty="0">
                <a:latin typeface="Times New Roman" panose="02020603050405020304" pitchFamily="18" charset="0"/>
                <a:cs typeface="Times New Roman" panose="02020603050405020304" pitchFamily="18" charset="0"/>
              </a:rPr>
              <a:t>U.S. Organization Data Analytics Capstone</a:t>
            </a:r>
          </a:p>
        </p:txBody>
      </p:sp>
      <p:sp>
        <p:nvSpPr>
          <p:cNvPr id="3" name="Content Placeholder 2"/>
          <p:cNvSpPr>
            <a:spLocks noGrp="1"/>
          </p:cNvSpPr>
          <p:nvPr>
            <p:ph idx="1"/>
          </p:nvPr>
        </p:nvSpPr>
        <p:spPr>
          <a:xfrm>
            <a:off x="731521" y="2184605"/>
            <a:ext cx="9904148" cy="2974256"/>
          </a:xfrm>
        </p:spPr>
        <p:txBody>
          <a:bodyPr>
            <a:normAutofit/>
          </a:bodyPr>
          <a:lstStyle/>
          <a:p>
            <a:r>
              <a:rPr lang="en-US" dirty="0">
                <a:latin typeface="Times New Roman" panose="02020603050405020304" pitchFamily="18" charset="0"/>
                <a:cs typeface="Times New Roman" panose="02020603050405020304" pitchFamily="18" charset="0"/>
              </a:rPr>
              <a:t>10-15 slides in length</a:t>
            </a:r>
          </a:p>
          <a:p>
            <a:pPr lvl="0"/>
            <a:r>
              <a:rPr lang="en-US" dirty="0">
                <a:latin typeface="Times New Roman" panose="02020603050405020304" pitchFamily="18" charset="0"/>
                <a:cs typeface="Times New Roman" panose="02020603050405020304" pitchFamily="18" charset="0"/>
              </a:rPr>
              <a:t>Provide information about the final written report</a:t>
            </a:r>
          </a:p>
          <a:p>
            <a:pPr lvl="0"/>
            <a:r>
              <a:rPr lang="en-US" dirty="0">
                <a:latin typeface="Times New Roman" panose="02020603050405020304" pitchFamily="18" charset="0"/>
                <a:cs typeface="Times New Roman" panose="02020603050405020304" pitchFamily="18" charset="0"/>
              </a:rPr>
              <a:t>Carry speaker notes for a presentation to upper management members in the organization</a:t>
            </a:r>
          </a:p>
          <a:p>
            <a:pPr lvl="0"/>
            <a:r>
              <a:rPr lang="en-US" dirty="0">
                <a:latin typeface="Times New Roman" panose="02020603050405020304" pitchFamily="18" charset="0"/>
                <a:cs typeface="Times New Roman" panose="02020603050405020304" pitchFamily="18" charset="0"/>
              </a:rPr>
              <a:t>Carry reference slides with at least 5-10 scholarly or peer-reviewed sources</a:t>
            </a:r>
          </a:p>
          <a:p>
            <a:endParaRPr lang="en-US"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B14BE413-F576-4779-86EB-C34AC6F15959}"/>
              </a:ext>
            </a:extLst>
          </p:cNvPr>
          <p:cNvSpPr txBox="1">
            <a:spLocks/>
          </p:cNvSpPr>
          <p:nvPr/>
        </p:nvSpPr>
        <p:spPr>
          <a:xfrm>
            <a:off x="745223" y="1360169"/>
            <a:ext cx="5804167" cy="57150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latin typeface="Times New Roman" panose="02020603050405020304" pitchFamily="18" charset="0"/>
                <a:cs typeface="Times New Roman" panose="02020603050405020304" pitchFamily="18" charset="0"/>
              </a:rPr>
              <a:t>Portfolio Project PowerPoint Requirements</a:t>
            </a:r>
          </a:p>
        </p:txBody>
      </p:sp>
    </p:spTree>
    <p:extLst>
      <p:ext uri="{BB962C8B-B14F-4D97-AF65-F5344CB8AC3E}">
        <p14:creationId xmlns:p14="http://schemas.microsoft.com/office/powerpoint/2010/main" val="3346596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80782"/>
          </a:xfrm>
        </p:spPr>
        <p:txBody>
          <a:bodyPr/>
          <a:lstStyle/>
          <a:p>
            <a:r>
              <a:rPr lang="en-US" sz="3600"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750773" y="1145754"/>
            <a:ext cx="10002838" cy="5431316"/>
          </a:xfrm>
        </p:spPr>
        <p:txBody>
          <a:bodyPr>
            <a:normAutofit/>
          </a:bodyPr>
          <a:lstStyle/>
          <a:p>
            <a:r>
              <a:rPr lang="en-US" sz="1200" dirty="0">
                <a:latin typeface="Times New Roman" panose="02020603050405020304" pitchFamily="18" charset="0"/>
                <a:cs typeface="Times New Roman" panose="02020603050405020304" pitchFamily="18" charset="0"/>
              </a:rPr>
              <a:t>Data.gov. (2019). U.S. Department of Agriculture. 1291 datasets found. Retrieved from https://catalog.data.gov/organization/usda-gov</a:t>
            </a:r>
          </a:p>
          <a:p>
            <a:r>
              <a:rPr lang="en-US" sz="1200" u="sng" dirty="0">
                <a:latin typeface="Times New Roman" panose="02020603050405020304" pitchFamily="18" charset="0"/>
                <a:cs typeface="Times New Roman" panose="02020603050405020304" pitchFamily="18" charset="0"/>
              </a:rPr>
              <a:t>Davies, T. (2016). </a:t>
            </a:r>
            <a:r>
              <a:rPr lang="en-US" sz="1200" i="1" u="sng" dirty="0">
                <a:latin typeface="Times New Roman" panose="02020603050405020304" pitchFamily="18" charset="0"/>
                <a:cs typeface="Times New Roman" panose="02020603050405020304" pitchFamily="18" charset="0"/>
              </a:rPr>
              <a:t>The book of R: a first course in programming and statistics</a:t>
            </a:r>
            <a:r>
              <a:rPr lang="en-US" sz="1200" u="sng" dirty="0">
                <a:latin typeface="Times New Roman" panose="02020603050405020304" pitchFamily="18" charset="0"/>
                <a:cs typeface="Times New Roman" panose="02020603050405020304" pitchFamily="18" charset="0"/>
              </a:rPr>
              <a:t>. San Francisco, California: No Starch Press, Inc. ISBN-10: 1-59327-651-6. </a:t>
            </a:r>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Davis, K. (2012). </a:t>
            </a:r>
            <a:r>
              <a:rPr lang="en-US" sz="1200" i="1" dirty="0">
                <a:latin typeface="Times New Roman" panose="02020603050405020304" pitchFamily="18" charset="0"/>
                <a:cs typeface="Times New Roman" panose="02020603050405020304" pitchFamily="18" charset="0"/>
              </a:rPr>
              <a:t>Ethics of big data</a:t>
            </a:r>
            <a:r>
              <a:rPr lang="en-US" sz="1200" dirty="0">
                <a:latin typeface="Times New Roman" panose="02020603050405020304" pitchFamily="18" charset="0"/>
                <a:cs typeface="Times New Roman" panose="02020603050405020304" pitchFamily="18" charset="0"/>
              </a:rPr>
              <a:t>. Sebastopol, CA: O'Reilly Media, Inc. ISBN: 9781449311797</a:t>
            </a:r>
          </a:p>
          <a:p>
            <a:r>
              <a:rPr lang="en-US" sz="1200" dirty="0">
                <a:latin typeface="Times New Roman" panose="02020603050405020304" pitchFamily="18" charset="0"/>
                <a:cs typeface="Times New Roman" panose="02020603050405020304" pitchFamily="18" charset="0"/>
              </a:rPr>
              <a:t>Department of Health and Human Services. (2018). U.S. Food &amp; Drug Administration. Food. Retrieved from https://www.fda.gov/Food/default.htm</a:t>
            </a:r>
          </a:p>
          <a:p>
            <a:r>
              <a:rPr lang="en-US" sz="1200" dirty="0">
                <a:latin typeface="Times New Roman" panose="02020603050405020304" pitchFamily="18" charset="0"/>
                <a:cs typeface="Times New Roman" panose="02020603050405020304" pitchFamily="18" charset="0"/>
              </a:rPr>
              <a:t>Estabrook, B. (March 2019). From the fields to your table. Eating well. Des Moines, Iowa. Meredith Corporation. ISSN 1046_1639.</a:t>
            </a:r>
          </a:p>
          <a:p>
            <a:r>
              <a:rPr lang="en-US" sz="1200" u="sng" dirty="0">
                <a:latin typeface="Times New Roman" panose="02020603050405020304" pitchFamily="18" charset="0"/>
                <a:cs typeface="Times New Roman" panose="02020603050405020304" pitchFamily="18" charset="0"/>
              </a:rPr>
              <a:t>Federal Reserve of Kansas City. (2018). Research and data. Agriculture and the economy. Retrieved from </a:t>
            </a:r>
            <a:r>
              <a:rPr lang="en-US" sz="1200" u="sng" dirty="0">
                <a:latin typeface="Times New Roman" panose="02020603050405020304" pitchFamily="18" charset="0"/>
                <a:cs typeface="Times New Roman" panose="02020603050405020304" pitchFamily="18" charset="0"/>
                <a:hlinkClick r:id="rId3"/>
              </a:rPr>
              <a:t>https://www.kansascityfed.org/research/agriculture</a:t>
            </a:r>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Food and Agriculture Organization of the United Nations. (2018). Retrieved from http://www.fao.org/home/en/</a:t>
            </a:r>
          </a:p>
          <a:p>
            <a:r>
              <a:rPr lang="en-US" sz="1200" u="sng" dirty="0">
                <a:latin typeface="Times New Roman" panose="02020603050405020304" pitchFamily="18" charset="0"/>
                <a:cs typeface="Times New Roman" panose="02020603050405020304" pitchFamily="18" charset="0"/>
              </a:rPr>
              <a:t>Fry, B. (2007). The seven stages of visualizing data. Visualizing data by Ben Fry. Chapter 1. Retrieved from https://www.oreilly.com/library/view/visualizing-data/9780596514556/ch01.html</a:t>
            </a:r>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Hughes-Cromwick, E., &amp; Coronado, J. (2019). The value of US government data to US business decisions. </a:t>
            </a:r>
            <a:r>
              <a:rPr lang="en-US" sz="1200" i="1" dirty="0">
                <a:latin typeface="Times New Roman" panose="02020603050405020304" pitchFamily="18" charset="0"/>
                <a:cs typeface="Times New Roman" panose="02020603050405020304" pitchFamily="18" charset="0"/>
              </a:rPr>
              <a:t>The Journal of Economic Perspectives, 33</a:t>
            </a:r>
            <a:r>
              <a:rPr lang="en-US" sz="1200" dirty="0">
                <a:latin typeface="Times New Roman" panose="02020603050405020304" pitchFamily="18" charset="0"/>
                <a:cs typeface="Times New Roman" panose="02020603050405020304" pitchFamily="18" charset="0"/>
              </a:rPr>
              <a:t>(1), 131-146. doi:http://dx.doi.org.csuglobal.idm.oclc.org/10.1257/jep.33.1.131</a:t>
            </a:r>
          </a:p>
          <a:p>
            <a:r>
              <a:rPr lang="en-US" sz="1200" dirty="0">
                <a:latin typeface="Times New Roman" panose="02020603050405020304" pitchFamily="18" charset="0"/>
                <a:cs typeface="Times New Roman" panose="02020603050405020304" pitchFamily="18" charset="0"/>
              </a:rPr>
              <a:t>IKANOW. (2014, February 10). 8 proven steps to starting a big data analytics project. Retrieved from http://www.ikanow.com/8-proven-steps-to-starting-a-big-data-analytics-project/</a:t>
            </a:r>
          </a:p>
          <a:p>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1840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80782"/>
          </a:xfrm>
        </p:spPr>
        <p:txBody>
          <a:bodyPr/>
          <a:lstStyle/>
          <a:p>
            <a:r>
              <a:rPr lang="en-US" sz="3600"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750773" y="1145754"/>
            <a:ext cx="10002838" cy="5431316"/>
          </a:xfrm>
        </p:spPr>
        <p:txBody>
          <a:bodyPr>
            <a:normAutofit/>
          </a:bodyPr>
          <a:lstStyle/>
          <a:p>
            <a:r>
              <a:rPr lang="en-US" sz="1200" dirty="0">
                <a:latin typeface="Times New Roman" panose="02020603050405020304" pitchFamily="18" charset="0"/>
                <a:cs typeface="Times New Roman" panose="02020603050405020304" pitchFamily="18" charset="0"/>
              </a:rPr>
              <a:t>Jurist, D. (May 13, 2018). MIS500 module 8 portfolio project. Available online at CSU Global Online Course Archives.</a:t>
            </a:r>
          </a:p>
          <a:p>
            <a:r>
              <a:rPr lang="en-US" sz="1200" dirty="0">
                <a:latin typeface="Times New Roman" panose="02020603050405020304" pitchFamily="18" charset="0"/>
                <a:cs typeface="Times New Roman" panose="02020603050405020304" pitchFamily="18" charset="0"/>
              </a:rPr>
              <a:t>Jurist, D. (2019). </a:t>
            </a:r>
            <a:r>
              <a:rPr lang="en-US" sz="1200" i="1" dirty="0">
                <a:latin typeface="Times New Roman" panose="02020603050405020304" pitchFamily="18" charset="0"/>
                <a:cs typeface="Times New Roman" panose="02020603050405020304" pitchFamily="18" charset="0"/>
              </a:rPr>
              <a:t>GitHub. BusinessIntelligenceDataAnalyticsCapstone</a:t>
            </a:r>
            <a:r>
              <a:rPr lang="en-US" sz="1200" dirty="0">
                <a:latin typeface="Times New Roman" panose="02020603050405020304" pitchFamily="18" charset="0"/>
                <a:cs typeface="Times New Roman" panose="02020603050405020304" pitchFamily="18" charset="0"/>
              </a:rPr>
              <a:t> [Data file repository]. Available online at https://github.com/HigherPurp0se?tab=repositories</a:t>
            </a:r>
          </a:p>
          <a:p>
            <a:r>
              <a:rPr lang="en-US" sz="1200" dirty="0">
                <a:latin typeface="Times New Roman" panose="02020603050405020304" pitchFamily="18" charset="0"/>
                <a:cs typeface="Times New Roman" panose="02020603050405020304" pitchFamily="18" charset="0"/>
              </a:rPr>
              <a:t>Kane, G. C., Palmer, D., Nguyen-Phillips, A., Kiron, D., &amp; Buckley, N. (2017). Achieving digital maturity. </a:t>
            </a:r>
            <a:r>
              <a:rPr lang="en-US" sz="1200" i="1" dirty="0">
                <a:latin typeface="Times New Roman" panose="02020603050405020304" pitchFamily="18" charset="0"/>
                <a:cs typeface="Times New Roman" panose="02020603050405020304" pitchFamily="18" charset="0"/>
              </a:rPr>
              <a:t>MIT Sloan Management Review, 59</a:t>
            </a:r>
            <a:r>
              <a:rPr lang="en-US" sz="1200" dirty="0">
                <a:latin typeface="Times New Roman" panose="02020603050405020304" pitchFamily="18" charset="0"/>
                <a:cs typeface="Times New Roman" panose="02020603050405020304" pitchFamily="18" charset="0"/>
              </a:rPr>
              <a:t>(1), n/a-0. Retrieved from https://csuglobal.idm.oclc.org/login?url=https://search-proquest-com.csuglobal.idm.oclc.org/docview/1950392650?accountid=38569</a:t>
            </a:r>
          </a:p>
          <a:p>
            <a:r>
              <a:rPr lang="en-US" sz="1200" dirty="0">
                <a:latin typeface="Times New Roman" panose="02020603050405020304" pitchFamily="18" charset="0"/>
                <a:cs typeface="Times New Roman" panose="02020603050405020304" pitchFamily="18" charset="0"/>
              </a:rPr>
              <a:t>Kitchen, J., &amp; Monaco, R. (2003). Real-time forecasting in practice. </a:t>
            </a:r>
            <a:r>
              <a:rPr lang="en-US" sz="1200" i="1" dirty="0">
                <a:latin typeface="Times New Roman" panose="02020603050405020304" pitchFamily="18" charset="0"/>
                <a:cs typeface="Times New Roman" panose="02020603050405020304" pitchFamily="18" charset="0"/>
              </a:rPr>
              <a:t>Business Economics, 38</a:t>
            </a:r>
            <a:r>
              <a:rPr lang="en-US" sz="1200" dirty="0">
                <a:latin typeface="Times New Roman" panose="02020603050405020304" pitchFamily="18" charset="0"/>
                <a:cs typeface="Times New Roman" panose="02020603050405020304" pitchFamily="18" charset="0"/>
              </a:rPr>
              <a:t>(4), 10-19. Retrieved from https://csuglobal.idm.oclc.org/login?url=https://search-proquest-com.csuglobal.idm.oclc.org/docview/199852502?accountid=38569</a:t>
            </a:r>
          </a:p>
          <a:p>
            <a:r>
              <a:rPr lang="en-US" sz="1200" dirty="0">
                <a:latin typeface="Times New Roman" panose="02020603050405020304" pitchFamily="18" charset="0"/>
                <a:cs typeface="Times New Roman" panose="02020603050405020304" pitchFamily="18" charset="0"/>
              </a:rPr>
              <a:t>Kleppel, G. (2014). </a:t>
            </a:r>
            <a:r>
              <a:rPr lang="en-US" sz="1200" i="1" dirty="0">
                <a:latin typeface="Times New Roman" panose="02020603050405020304" pitchFamily="18" charset="0"/>
                <a:cs typeface="Times New Roman" panose="02020603050405020304" pitchFamily="18" charset="0"/>
              </a:rPr>
              <a:t>The emergent agriculture: farming, sustainability and the return of the local economy</a:t>
            </a:r>
            <a:r>
              <a:rPr lang="en-US" sz="1200" dirty="0">
                <a:latin typeface="Times New Roman" panose="02020603050405020304" pitchFamily="18" charset="0"/>
                <a:cs typeface="Times New Roman" panose="02020603050405020304" pitchFamily="18" charset="0"/>
              </a:rPr>
              <a:t>. British Columbia, Canada. New Society Publishers.</a:t>
            </a:r>
          </a:p>
          <a:p>
            <a:r>
              <a:rPr lang="en-US" sz="1200" dirty="0">
                <a:latin typeface="Times New Roman" panose="02020603050405020304" pitchFamily="18" charset="0"/>
                <a:cs typeface="Times New Roman" panose="02020603050405020304" pitchFamily="18" charset="0"/>
              </a:rPr>
              <a:t>Leone, L. (2017). Addressing big data in EU and US agriculture: A legal focus. </a:t>
            </a:r>
            <a:r>
              <a:rPr lang="en-US" sz="1200" i="1" dirty="0">
                <a:latin typeface="Times New Roman" panose="02020603050405020304" pitchFamily="18" charset="0"/>
                <a:cs typeface="Times New Roman" panose="02020603050405020304" pitchFamily="18" charset="0"/>
              </a:rPr>
              <a:t>European food and feed law review: EFFL, 12</a:t>
            </a:r>
            <a:r>
              <a:rPr lang="en-US" sz="1200" dirty="0">
                <a:latin typeface="Times New Roman" panose="02020603050405020304" pitchFamily="18" charset="0"/>
                <a:cs typeface="Times New Roman" panose="02020603050405020304" pitchFamily="18" charset="0"/>
              </a:rPr>
              <a:t>(6), 507-518. Retrieved from https://csuglobal.idm.oclc.org/login?url=https://search-proquest-com.csuglobal.idm.oclc.org/docview/1979764247?accountid=38569</a:t>
            </a:r>
          </a:p>
          <a:p>
            <a:r>
              <a:rPr lang="en-US" sz="1200" dirty="0">
                <a:latin typeface="Times New Roman" panose="02020603050405020304" pitchFamily="18" charset="0"/>
                <a:cs typeface="Times New Roman" panose="02020603050405020304" pitchFamily="18" charset="0"/>
              </a:rPr>
              <a:t>Longo, S., &amp; York, R. (2008). Agricultural exports and the environment: A cross-national study of fertilizer and pesticide consumption. </a:t>
            </a:r>
            <a:r>
              <a:rPr lang="en-US" sz="1200" i="1" dirty="0">
                <a:latin typeface="Times New Roman" panose="02020603050405020304" pitchFamily="18" charset="0"/>
                <a:cs typeface="Times New Roman" panose="02020603050405020304" pitchFamily="18" charset="0"/>
              </a:rPr>
              <a:t>Rural Sociology, 73</a:t>
            </a:r>
            <a:r>
              <a:rPr lang="en-US" sz="1200" dirty="0">
                <a:latin typeface="Times New Roman" panose="02020603050405020304" pitchFamily="18" charset="0"/>
                <a:cs typeface="Times New Roman" panose="02020603050405020304" pitchFamily="18" charset="0"/>
              </a:rPr>
              <a:t>(1), 82-104. doi: http://dx.doi.org.csuglobal.idm.oclc.org/10.1526/003601108783575853</a:t>
            </a:r>
          </a:p>
          <a:p>
            <a:r>
              <a:rPr lang="en-US" sz="1200" dirty="0">
                <a:latin typeface="Times New Roman" panose="02020603050405020304" pitchFamily="18" charset="0"/>
                <a:cs typeface="Times New Roman" panose="02020603050405020304" pitchFamily="18" charset="0"/>
              </a:rPr>
              <a:t>Machi, L., &amp; MacEvoy, B. (2016). </a:t>
            </a:r>
            <a:r>
              <a:rPr lang="en-US" sz="1200" i="1" dirty="0">
                <a:latin typeface="Times New Roman" panose="02020603050405020304" pitchFamily="18" charset="0"/>
                <a:cs typeface="Times New Roman" panose="02020603050405020304" pitchFamily="18" charset="0"/>
              </a:rPr>
              <a:t>The literature review – Six steps to success (3rd ed.)</a:t>
            </a:r>
            <a:r>
              <a:rPr lang="en-US" sz="1200" dirty="0">
                <a:latin typeface="Times New Roman" panose="02020603050405020304" pitchFamily="18" charset="0"/>
                <a:cs typeface="Times New Roman" panose="02020603050405020304" pitchFamily="18" charset="0"/>
              </a:rPr>
              <a:t>. Thousand Oak, CA: Corwin – Sage Publishing. ISBN: 9781506336244</a:t>
            </a:r>
          </a:p>
          <a:p>
            <a:r>
              <a:rPr lang="en-US" sz="1200" dirty="0">
                <a:latin typeface="Times New Roman" panose="02020603050405020304" pitchFamily="18" charset="0"/>
                <a:cs typeface="Times New Roman" panose="02020603050405020304" pitchFamily="18" charset="0"/>
              </a:rPr>
              <a:t>McMahon, T. (February 2019). Historical crude oil prices. Retrieved from https://inflationdata.com/articles/inflation-adjusted-prices/historical-crude-oil-prices-table/</a:t>
            </a: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6006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80782"/>
          </a:xfrm>
        </p:spPr>
        <p:txBody>
          <a:bodyPr/>
          <a:lstStyle/>
          <a:p>
            <a:r>
              <a:rPr lang="en-US" sz="3600"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750773" y="1145754"/>
            <a:ext cx="10002838" cy="4923576"/>
          </a:xfrm>
        </p:spPr>
        <p:txBody>
          <a:bodyPr>
            <a:normAutofit lnSpcReduction="10000"/>
          </a:bodyPr>
          <a:lstStyle/>
          <a:p>
            <a:r>
              <a:rPr lang="en-US" sz="1200" dirty="0">
                <a:latin typeface="Times New Roman" panose="02020603050405020304" pitchFamily="18" charset="0"/>
                <a:cs typeface="Times New Roman" panose="02020603050405020304" pitchFamily="18" charset="0"/>
              </a:rPr>
              <a:t>Maisel, L. &amp; Cokins, G. (2014). </a:t>
            </a:r>
            <a:r>
              <a:rPr lang="en-US" sz="1200" i="1" dirty="0">
                <a:latin typeface="Times New Roman" panose="02020603050405020304" pitchFamily="18" charset="0"/>
                <a:cs typeface="Times New Roman" panose="02020603050405020304" pitchFamily="18" charset="0"/>
              </a:rPr>
              <a:t>Predictive business analytics: Forward looking capabilities to improve business performance</a:t>
            </a:r>
            <a:r>
              <a:rPr lang="en-US" sz="1200" dirty="0">
                <a:latin typeface="Times New Roman" panose="02020603050405020304" pitchFamily="18" charset="0"/>
                <a:cs typeface="Times New Roman" panose="02020603050405020304" pitchFamily="18" charset="0"/>
              </a:rPr>
              <a:t>. Hoboken, New Jersey: Wiley Publishing. ISBN-13: 978-1118175569</a:t>
            </a:r>
          </a:p>
          <a:p>
            <a:r>
              <a:rPr lang="en-US" sz="1200" dirty="0">
                <a:latin typeface="Times New Roman" panose="02020603050405020304" pitchFamily="18" charset="0"/>
                <a:cs typeface="Times New Roman" panose="02020603050405020304" pitchFamily="18" charset="0"/>
              </a:rPr>
              <a:t>Marr, B. (2016). </a:t>
            </a:r>
            <a:r>
              <a:rPr lang="en-US" sz="1200" i="1" dirty="0">
                <a:latin typeface="Times New Roman" panose="02020603050405020304" pitchFamily="18" charset="0"/>
                <a:cs typeface="Times New Roman" panose="02020603050405020304" pitchFamily="18" charset="0"/>
              </a:rPr>
              <a:t>Big Data in Practice: How 45 Successful Companies Used Big Data, Analytics, and Metrics to Make Better Decisions and Improve Performance</a:t>
            </a:r>
            <a:r>
              <a:rPr lang="en-US" sz="1200" dirty="0">
                <a:latin typeface="Times New Roman" panose="02020603050405020304" pitchFamily="18" charset="0"/>
                <a:cs typeface="Times New Roman" panose="02020603050405020304" pitchFamily="18" charset="0"/>
              </a:rPr>
              <a:t>. Chichester, West Sussex, UK: John Wiley and Son.</a:t>
            </a:r>
          </a:p>
          <a:p>
            <a:r>
              <a:rPr lang="en-US" sz="1200" dirty="0">
                <a:latin typeface="Times New Roman" panose="02020603050405020304" pitchFamily="18" charset="0"/>
                <a:cs typeface="Times New Roman" panose="02020603050405020304" pitchFamily="18" charset="0"/>
              </a:rPr>
              <a:t>Monsanto. (2018). Conceiving new growing tools. Data science. Retrieved from https://monsanto.com/innovations/data-science/</a:t>
            </a:r>
          </a:p>
          <a:p>
            <a:r>
              <a:rPr lang="en-US" sz="1200" dirty="0">
                <a:latin typeface="Times New Roman" panose="02020603050405020304" pitchFamily="18" charset="0"/>
                <a:cs typeface="Times New Roman" panose="02020603050405020304" pitchFamily="18" charset="0"/>
              </a:rPr>
              <a:t>Ngugi, D., Annan, K., Mullen, J., &amp; Bergstrom, J. (2013). Forecasting land use: An application of four models. </a:t>
            </a:r>
            <a:r>
              <a:rPr lang="en-US" sz="1200" i="1" dirty="0">
                <a:latin typeface="Times New Roman" panose="02020603050405020304" pitchFamily="18" charset="0"/>
                <a:cs typeface="Times New Roman" panose="02020603050405020304" pitchFamily="18" charset="0"/>
              </a:rPr>
              <a:t>International Journal of Arts &amp; Sciences, 6</a:t>
            </a:r>
            <a:r>
              <a:rPr lang="en-US" sz="1200" dirty="0">
                <a:latin typeface="Times New Roman" panose="02020603050405020304" pitchFamily="18" charset="0"/>
                <a:cs typeface="Times New Roman" panose="02020603050405020304" pitchFamily="18" charset="0"/>
              </a:rPr>
              <a:t>(1), 637-649. Retrieved from https://csuglobal.idm.oclc.org/login?url=https://search-proquest-com.csuglobal.idm.oclc.org/docview/1419027011?accountid=38569</a:t>
            </a:r>
          </a:p>
          <a:p>
            <a:r>
              <a:rPr lang="en-US" sz="1200" dirty="0">
                <a:latin typeface="Times New Roman" panose="02020603050405020304" pitchFamily="18" charset="0"/>
                <a:cs typeface="Times New Roman" panose="02020603050405020304" pitchFamily="18" charset="0"/>
              </a:rPr>
              <a:t>O’Leary, Z. (2017). </a:t>
            </a:r>
            <a:r>
              <a:rPr lang="en-US" sz="1200" i="1" dirty="0">
                <a:latin typeface="Times New Roman" panose="02020603050405020304" pitchFamily="18" charset="0"/>
                <a:cs typeface="Times New Roman" panose="02020603050405020304" pitchFamily="18" charset="0"/>
              </a:rPr>
              <a:t>The essential guide to doing your research project (3rd ed.)</a:t>
            </a:r>
            <a:r>
              <a:rPr lang="en-US" sz="1200" dirty="0">
                <a:latin typeface="Times New Roman" panose="02020603050405020304" pitchFamily="18" charset="0"/>
                <a:cs typeface="Times New Roman" panose="02020603050405020304" pitchFamily="18" charset="0"/>
              </a:rPr>
              <a:t>. Thousand Oaks, CA: Sage Publishing. ISBN: 9781473952089</a:t>
            </a:r>
          </a:p>
          <a:p>
            <a:r>
              <a:rPr lang="en-US" sz="1200" dirty="0">
                <a:latin typeface="Times New Roman" panose="02020603050405020304" pitchFamily="18" charset="0"/>
                <a:cs typeface="Times New Roman" panose="02020603050405020304" pitchFamily="18" charset="0"/>
              </a:rPr>
              <a:t>Roth, N. E., Thorne, J. H., Johnston, R. A., Quinn, J. F., &amp; McCoy, M. C. (2012). Modeling impacts to agricultural revenue and government service costs from urban growth. </a:t>
            </a:r>
            <a:r>
              <a:rPr lang="en-US" sz="1200" i="1" dirty="0">
                <a:latin typeface="Times New Roman" panose="02020603050405020304" pitchFamily="18" charset="0"/>
                <a:cs typeface="Times New Roman" panose="02020603050405020304" pitchFamily="18" charset="0"/>
              </a:rPr>
              <a:t>Journal of Agriculture, Food Systems, and Community Development, 2</a:t>
            </a:r>
            <a:r>
              <a:rPr lang="en-US" sz="1200" dirty="0">
                <a:latin typeface="Times New Roman" panose="02020603050405020304" pitchFamily="18" charset="0"/>
                <a:cs typeface="Times New Roman" panose="02020603050405020304" pitchFamily="18" charset="0"/>
              </a:rPr>
              <a:t>(4), 1-20. Retrieved from https://csuglobal.idm.oclc.org/login?url=https://search-proquest-com.csuglobal.idm.oclc.org/docview/1080968746?accountid=38569</a:t>
            </a:r>
          </a:p>
          <a:p>
            <a:r>
              <a:rPr lang="en-US" sz="1200" dirty="0">
                <a:latin typeface="Times New Roman" panose="02020603050405020304" pitchFamily="18" charset="0"/>
                <a:cs typeface="Times New Roman" panose="02020603050405020304" pitchFamily="18" charset="0"/>
              </a:rPr>
              <a:t>Sharda, R., Delen, D., &amp; Turban, E. (2017). </a:t>
            </a:r>
            <a:r>
              <a:rPr lang="en-US" sz="1200" i="1" dirty="0">
                <a:latin typeface="Times New Roman" panose="02020603050405020304" pitchFamily="18" charset="0"/>
                <a:cs typeface="Times New Roman" panose="02020603050405020304" pitchFamily="18" charset="0"/>
              </a:rPr>
              <a:t>Business intelligence, analytics, and data science: A managerial perspective </a:t>
            </a:r>
            <a:r>
              <a:rPr lang="en-US" sz="1200" dirty="0">
                <a:latin typeface="Times New Roman" panose="02020603050405020304" pitchFamily="18" charset="0"/>
                <a:cs typeface="Times New Roman" panose="02020603050405020304" pitchFamily="18" charset="0"/>
              </a:rPr>
              <a:t>(4th ed.). Boston: Pearson. ISBN 9780134633282</a:t>
            </a:r>
          </a:p>
          <a:p>
            <a:r>
              <a:rPr lang="en-US" sz="1200" dirty="0">
                <a:latin typeface="Times New Roman" panose="02020603050405020304" pitchFamily="18" charset="0"/>
                <a:cs typeface="Times New Roman" panose="02020603050405020304" pitchFamily="18" charset="0"/>
              </a:rPr>
              <a:t>Schimmelpfennig, D. E., &amp; Norton, G. W. (2005). Assessing the value of economics research: the case of the bias in the consumer price index. </a:t>
            </a:r>
            <a:r>
              <a:rPr lang="en-US" sz="1200" i="1" dirty="0">
                <a:latin typeface="Times New Roman" panose="02020603050405020304" pitchFamily="18" charset="0"/>
                <a:cs typeface="Times New Roman" panose="02020603050405020304" pitchFamily="18" charset="0"/>
              </a:rPr>
              <a:t>Contemporary Economic Policy, 23</a:t>
            </a:r>
            <a:r>
              <a:rPr lang="en-US" sz="1200" dirty="0">
                <a:latin typeface="Times New Roman" panose="02020603050405020304" pitchFamily="18" charset="0"/>
                <a:cs typeface="Times New Roman" panose="02020603050405020304" pitchFamily="18" charset="0"/>
              </a:rPr>
              <a:t>(4), 625-635. doi:http://dx.doi.org.csuglobal.idm.oclc.org/10.1093/cep/byi048</a:t>
            </a:r>
          </a:p>
          <a:p>
            <a:r>
              <a:rPr lang="en-US" sz="1200" dirty="0">
                <a:latin typeface="Times New Roman" panose="02020603050405020304" pitchFamily="18" charset="0"/>
                <a:cs typeface="Times New Roman" panose="02020603050405020304" pitchFamily="18" charset="0"/>
              </a:rPr>
              <a:t>U.S. Commodity Futures Trading Commission. (2018). Financial data. Retrieved from https://www.cftc.gov/MarketReports/financialfcmdata/index.htm</a:t>
            </a:r>
          </a:p>
          <a:p>
            <a:r>
              <a:rPr lang="en-US" sz="1200" dirty="0">
                <a:latin typeface="Times New Roman" panose="02020603050405020304" pitchFamily="18" charset="0"/>
                <a:cs typeface="Times New Roman" panose="02020603050405020304" pitchFamily="18" charset="0"/>
              </a:rPr>
              <a:t>U.S. Department of Agriculture. (June 16, 2017). Report to congress. Retrieved from https://www.usda.gov/sites/default/files/documents/report-proposed-2017-reorg-usda-under-secretary-trade-foreign-ag-affairs.pdf</a:t>
            </a:r>
          </a:p>
          <a:p>
            <a:r>
              <a:rPr lang="en-US" sz="1200" dirty="0">
                <a:latin typeface="Times New Roman" panose="02020603050405020304" pitchFamily="18" charset="0"/>
                <a:cs typeface="Times New Roman" panose="02020603050405020304" pitchFamily="18" charset="0"/>
              </a:rPr>
              <a:t>U.S. Department of Agriculture. (2018a). About the U.S. Department of Agriculture. Retrieved from https://www.usda.gov/our-agency/about-usda</a:t>
            </a:r>
          </a:p>
          <a:p>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0023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80782"/>
          </a:xfrm>
        </p:spPr>
        <p:txBody>
          <a:bodyPr/>
          <a:lstStyle/>
          <a:p>
            <a:r>
              <a:rPr lang="en-US" sz="3600"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750773" y="1145754"/>
            <a:ext cx="10002838" cy="5431316"/>
          </a:xfrm>
        </p:spPr>
        <p:txBody>
          <a:bodyPr>
            <a:normAutofit/>
          </a:bodyPr>
          <a:lstStyle/>
          <a:p>
            <a:r>
              <a:rPr lang="en-US" sz="1200" dirty="0">
                <a:latin typeface="Times New Roman" panose="02020603050405020304" pitchFamily="18" charset="0"/>
                <a:cs typeface="Times New Roman" panose="02020603050405020304" pitchFamily="18" charset="0"/>
              </a:rPr>
              <a:t>U.S. Department of Agriculture. (2018b). Data. Retrieved from https://www.usda.gov/topics/data</a:t>
            </a:r>
          </a:p>
          <a:p>
            <a:r>
              <a:rPr lang="en-US" sz="1200" dirty="0">
                <a:latin typeface="Times New Roman" panose="02020603050405020304" pitchFamily="18" charset="0"/>
                <a:cs typeface="Times New Roman" panose="02020603050405020304" pitchFamily="18" charset="0"/>
              </a:rPr>
              <a:t>U.S. Department of Agriculture. (2018c). Digital strategy at USDA. 1.2.0 Make open data, content, and web APIs the new default. Retrieved from https://www.usda.gov/digital-strategy</a:t>
            </a:r>
          </a:p>
          <a:p>
            <a:r>
              <a:rPr lang="en-US" sz="1200" dirty="0">
                <a:latin typeface="Times New Roman" panose="02020603050405020304" pitchFamily="18" charset="0"/>
                <a:cs typeface="Times New Roman" panose="02020603050405020304" pitchFamily="18" charset="0"/>
              </a:rPr>
              <a:t>U.S. Department of Agriculture. (2019a). Budget. Retrieved from https://www.usda.gov/our-agency/about-usda/budget</a:t>
            </a:r>
          </a:p>
          <a:p>
            <a:r>
              <a:rPr lang="en-US" sz="1200" dirty="0">
                <a:latin typeface="Times New Roman" panose="02020603050405020304" pitchFamily="18" charset="0"/>
                <a:cs typeface="Times New Roman" panose="02020603050405020304" pitchFamily="18" charset="0"/>
              </a:rPr>
              <a:t>United Nations. (2018). Department of economic and social Affairs. Statistics Division. Branches. U.N. trade statistics. Analytical tables. Retrieved from </a:t>
            </a:r>
            <a:r>
              <a:rPr lang="en-US" sz="1200" dirty="0">
                <a:latin typeface="Times New Roman" panose="02020603050405020304" pitchFamily="18" charset="0"/>
                <a:cs typeface="Times New Roman" panose="02020603050405020304" pitchFamily="18" charset="0"/>
                <a:hlinkClick r:id="rId3"/>
              </a:rPr>
              <a:t>https://unstats.un.org/unsd/trade/data/tables.asp</a:t>
            </a:r>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United States Department of Agriculture. (2018a). Economic research service. Data products. Retrieved from https://www.ers.usda.gov/data-products</a:t>
            </a:r>
          </a:p>
          <a:p>
            <a:r>
              <a:rPr lang="en-US" sz="1200" dirty="0">
                <a:latin typeface="Times New Roman" panose="02020603050405020304" pitchFamily="18" charset="0"/>
                <a:cs typeface="Times New Roman" panose="02020603050405020304" pitchFamily="18" charset="0"/>
              </a:rPr>
              <a:t>United States Department of Agriculture. (2018b). National agricultural statistics service. Retrieved from https://www.nass.usda.gov/Data_and_Statistics/index.php</a:t>
            </a:r>
          </a:p>
          <a:p>
            <a:r>
              <a:rPr lang="en-US" sz="1200" dirty="0">
                <a:latin typeface="Times New Roman" panose="02020603050405020304" pitchFamily="18" charset="0"/>
                <a:cs typeface="Times New Roman" panose="02020603050405020304" pitchFamily="18" charset="0"/>
              </a:rPr>
              <a:t>United States Department of Agriculture. (2018c). National agricultural statistics service. CropScape - cropland data layer. Retrieved from https://nassgeodata.gmu.edu/CropScape/</a:t>
            </a:r>
          </a:p>
          <a:p>
            <a:r>
              <a:rPr lang="en-US" sz="1200" dirty="0">
                <a:latin typeface="Times New Roman" panose="02020603050405020304" pitchFamily="18" charset="0"/>
                <a:cs typeface="Times New Roman" panose="02020603050405020304" pitchFamily="18" charset="0"/>
              </a:rPr>
              <a:t>United States Department of Agriculture. (2019b). National agricultural statistics service. Agricultural prices. Retrieved from https://www.nass.usda.gov/Charts_and_Maps/Agricultural_Prices/index.php</a:t>
            </a:r>
          </a:p>
          <a:p>
            <a:r>
              <a:rPr lang="en-US" sz="1200" dirty="0">
                <a:latin typeface="Times New Roman" panose="02020603050405020304" pitchFamily="18" charset="0"/>
                <a:cs typeface="Times New Roman" panose="02020603050405020304" pitchFamily="18" charset="0"/>
              </a:rPr>
              <a:t>United States Department of Agriculture. (May 10, 2019c). World agricultural supply and demand estimates. Office of the chief economist. Retrieved from https://www.usda.gov/oce/commodity/wasde/</a:t>
            </a:r>
          </a:p>
          <a:p>
            <a:r>
              <a:rPr lang="en-US" sz="1200" dirty="0">
                <a:latin typeface="Times New Roman" panose="02020603050405020304" pitchFamily="18" charset="0"/>
                <a:cs typeface="Times New Roman" panose="02020603050405020304" pitchFamily="18" charset="0"/>
              </a:rPr>
              <a:t>U.S. Commodity Futures Trading Commission. (2018). Financial data. Retrieved from https://www.cftc.gov/MarketReports/financialfcmdata/index.htm</a:t>
            </a:r>
          </a:p>
          <a:p>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479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80782"/>
          </a:xfrm>
        </p:spPr>
        <p:txBody>
          <a:bodyPr/>
          <a:lstStyle/>
          <a:p>
            <a:r>
              <a:rPr lang="en-US" sz="3600"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750773" y="1145754"/>
            <a:ext cx="10002838" cy="5431316"/>
          </a:xfrm>
        </p:spPr>
        <p:txBody>
          <a:bodyPr>
            <a:normAutofit/>
          </a:bodyPr>
          <a:lstStyle/>
          <a:p>
            <a:r>
              <a:rPr lang="en-US" sz="1200" dirty="0">
                <a:latin typeface="Times New Roman" panose="02020603050405020304" pitchFamily="18" charset="0"/>
                <a:cs typeface="Times New Roman" panose="02020603050405020304" pitchFamily="18" charset="0"/>
              </a:rPr>
              <a:t>U.S. Department of Agriculture. (June 16, 2017). Report to congress. Retrieved from https://www.usda.gov/sites/default/files/documents/report-proposed-2017-reorg-usda-under-secretary-trade-foreign-ag-affairs.pdf</a:t>
            </a:r>
          </a:p>
          <a:p>
            <a:r>
              <a:rPr lang="en-US" sz="1200" dirty="0">
                <a:latin typeface="Times New Roman" panose="02020603050405020304" pitchFamily="18" charset="0"/>
                <a:cs typeface="Times New Roman" panose="02020603050405020304" pitchFamily="18" charset="0"/>
              </a:rPr>
              <a:t>U.S. Department of Agriculture. (2018a). About the U.S. Department of Agriculture. Retrieved from https://www.usda.gov/our-agency/about-usda</a:t>
            </a:r>
          </a:p>
          <a:p>
            <a:r>
              <a:rPr lang="en-US" sz="1200" dirty="0">
                <a:latin typeface="Times New Roman" panose="02020603050405020304" pitchFamily="18" charset="0"/>
                <a:cs typeface="Times New Roman" panose="02020603050405020304" pitchFamily="18" charset="0"/>
              </a:rPr>
              <a:t>U.S. Department of Agriculture. (2018b). Data. Retrieved from https://www.usda.gov/topics/data</a:t>
            </a:r>
          </a:p>
          <a:p>
            <a:r>
              <a:rPr lang="en-US" sz="1200" dirty="0">
                <a:latin typeface="Times New Roman" panose="02020603050405020304" pitchFamily="18" charset="0"/>
                <a:cs typeface="Times New Roman" panose="02020603050405020304" pitchFamily="18" charset="0"/>
              </a:rPr>
              <a:t>U.S. Department of Agriculture. (2018c). Digital strategy at USDA. 1.2.0 Make open data, content, and web APIs the new default. Retrieved from https://www.usda.gov/digital-strategy</a:t>
            </a:r>
          </a:p>
          <a:p>
            <a:r>
              <a:rPr lang="en-US" sz="1200" dirty="0">
                <a:latin typeface="Times New Roman" panose="02020603050405020304" pitchFamily="18" charset="0"/>
                <a:cs typeface="Times New Roman" panose="02020603050405020304" pitchFamily="18" charset="0"/>
              </a:rPr>
              <a:t>U.S. Department of Agriculture. (2019a). Budget. </a:t>
            </a:r>
            <a:r>
              <a:rPr lang="en-US" sz="1200" u="sng" dirty="0">
                <a:latin typeface="Times New Roman" panose="02020603050405020304" pitchFamily="18" charset="0"/>
                <a:cs typeface="Times New Roman" panose="02020603050405020304" pitchFamily="18" charset="0"/>
              </a:rPr>
              <a:t>Retrieved from https://www.usda.gov/our-agency/about-usda/budget</a:t>
            </a:r>
            <a:endParaRPr lang="en-US" sz="1200" dirty="0">
              <a:latin typeface="Times New Roman" panose="02020603050405020304" pitchFamily="18" charset="0"/>
              <a:cs typeface="Times New Roman" panose="02020603050405020304" pitchFamily="18" charset="0"/>
            </a:endParaRPr>
          </a:p>
          <a:p>
            <a:r>
              <a:rPr lang="en-US" sz="1200" u="sng" dirty="0">
                <a:latin typeface="Times New Roman" panose="02020603050405020304" pitchFamily="18" charset="0"/>
                <a:cs typeface="Times New Roman" panose="02020603050405020304" pitchFamily="18" charset="0"/>
              </a:rPr>
              <a:t>United Nations. (2018). Department of economic and social Affairs. Statistics Division. Branches. U.N. trade statistics. Analytical tables. Retrieved from </a:t>
            </a:r>
            <a:r>
              <a:rPr lang="en-US" sz="1200" u="sng" dirty="0">
                <a:latin typeface="Times New Roman" panose="02020603050405020304" pitchFamily="18" charset="0"/>
                <a:cs typeface="Times New Roman" panose="02020603050405020304" pitchFamily="18" charset="0"/>
                <a:hlinkClick r:id="rId3"/>
              </a:rPr>
              <a:t>https://unstats.un.org/unsd/trade/data/tables.asp</a:t>
            </a:r>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United States Department of Agriculture. (2018a). Economic research service. Data products. Retrieved from https://www.ers.usda.gov/data-products</a:t>
            </a:r>
          </a:p>
          <a:p>
            <a:r>
              <a:rPr lang="en-US" sz="1200" dirty="0">
                <a:latin typeface="Times New Roman" panose="02020603050405020304" pitchFamily="18" charset="0"/>
                <a:cs typeface="Times New Roman" panose="02020603050405020304" pitchFamily="18" charset="0"/>
              </a:rPr>
              <a:t>United States Department of Agriculture. (2018b). National agricultural statistics service. Retrieved from https://www.nass.usda.gov/Data_and_Statistics/index.php</a:t>
            </a:r>
          </a:p>
          <a:p>
            <a:r>
              <a:rPr lang="en-US" sz="1200" dirty="0">
                <a:latin typeface="Times New Roman" panose="02020603050405020304" pitchFamily="18" charset="0"/>
                <a:cs typeface="Times New Roman" panose="02020603050405020304" pitchFamily="18" charset="0"/>
              </a:rPr>
              <a:t>United States Department of Agriculture. (2018c). National agricultural statistics service. CropScape - cropland data layer. Retrieved from https://nassgeodata.gmu.edu/CropScape/</a:t>
            </a:r>
          </a:p>
          <a:p>
            <a:r>
              <a:rPr lang="en-US" sz="1200" dirty="0">
                <a:latin typeface="Times New Roman" panose="02020603050405020304" pitchFamily="18" charset="0"/>
                <a:cs typeface="Times New Roman" panose="02020603050405020304" pitchFamily="18" charset="0"/>
              </a:rPr>
              <a:t>United States Department of Agriculture. (2019b). National agricultural statistics service. Agricultural prices. Retrieved from https://www.nass.usda.gov/Charts_and_Maps/Agricultural_Prices/index.php</a:t>
            </a:r>
          </a:p>
          <a:p>
            <a:r>
              <a:rPr lang="en-US" sz="1200" dirty="0">
                <a:latin typeface="Times New Roman" panose="02020603050405020304" pitchFamily="18" charset="0"/>
                <a:cs typeface="Times New Roman" panose="02020603050405020304" pitchFamily="18" charset="0"/>
              </a:rPr>
              <a:t>United States Department of Agriculture. (May 10, 2019c). World agricultural supply and demand estimates. Office of the chief economist. Retrieved from https://www.usda.gov/oce/commodity/wasde/</a:t>
            </a:r>
          </a:p>
          <a:p>
            <a:r>
              <a:rPr lang="en-US" sz="1200" dirty="0">
                <a:latin typeface="Times New Roman" panose="02020603050405020304" pitchFamily="18" charset="0"/>
                <a:cs typeface="Times New Roman" panose="02020603050405020304" pitchFamily="18" charset="0"/>
              </a:rPr>
              <a:t>Water &amp; Wastewater International (WWI). (2011). </a:t>
            </a:r>
            <a:r>
              <a:rPr lang="en-US" sz="1200" i="1" dirty="0">
                <a:latin typeface="Times New Roman" panose="02020603050405020304" pitchFamily="18" charset="0"/>
                <a:cs typeface="Times New Roman" panose="02020603050405020304" pitchFamily="18" charset="0"/>
              </a:rPr>
              <a:t>Revolutionary groundwater method reveals </a:t>
            </a:r>
            <a:r>
              <a:rPr lang="en-US" sz="1200" i="1" dirty="0" err="1">
                <a:latin typeface="Times New Roman" panose="02020603050405020304" pitchFamily="18" charset="0"/>
                <a:cs typeface="Times New Roman" panose="02020603050405020304" pitchFamily="18" charset="0"/>
              </a:rPr>
              <a:t>megawatersheds</a:t>
            </a:r>
            <a:r>
              <a:rPr lang="en-US" sz="1200" i="1" dirty="0">
                <a:latin typeface="Times New Roman" panose="02020603050405020304" pitchFamily="18" charset="0"/>
                <a:cs typeface="Times New Roman" panose="02020603050405020304" pitchFamily="18" charset="0"/>
              </a:rPr>
              <a:t> in Trinidad &amp; Tobago</a:t>
            </a:r>
            <a:r>
              <a:rPr lang="en-US" sz="1200" dirty="0">
                <a:latin typeface="Times New Roman" panose="02020603050405020304" pitchFamily="18" charset="0"/>
                <a:cs typeface="Times New Roman" panose="02020603050405020304" pitchFamily="18" charset="0"/>
              </a:rPr>
              <a:t>. Retrieved from http://www.waterworld.com/articles/wwi/print/volume-19/issue-7/regional-focus/revolutionary-groundwater-method-reveals-megawatersheds-in-trinidad-tobago.html</a:t>
            </a:r>
          </a:p>
        </p:txBody>
      </p:sp>
    </p:spTree>
    <p:extLst>
      <p:ext uri="{BB962C8B-B14F-4D97-AF65-F5344CB8AC3E}">
        <p14:creationId xmlns:p14="http://schemas.microsoft.com/office/powerpoint/2010/main" val="3958490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5223" y="1338264"/>
            <a:ext cx="3895357" cy="638175"/>
          </a:xfrm>
        </p:spPr>
        <p:txBody>
          <a:bodyPr>
            <a:normAutofit fontScale="90000"/>
          </a:bodyPr>
          <a:lstStyle/>
          <a:p>
            <a:r>
              <a:rPr lang="en-US" dirty="0">
                <a:latin typeface="Times New Roman" panose="02020603050405020304" pitchFamily="18" charset="0"/>
                <a:cs typeface="Times New Roman" panose="02020603050405020304" pitchFamily="18" charset="0"/>
              </a:rPr>
              <a:t>Executive Summary</a:t>
            </a:r>
          </a:p>
        </p:txBody>
      </p:sp>
      <p:sp>
        <p:nvSpPr>
          <p:cNvPr id="4" name="Text Placeholder 3"/>
          <p:cNvSpPr>
            <a:spLocks noGrp="1"/>
          </p:cNvSpPr>
          <p:nvPr>
            <p:ph type="body" sz="half" idx="2"/>
          </p:nvPr>
        </p:nvSpPr>
        <p:spPr>
          <a:xfrm>
            <a:off x="827906" y="2310448"/>
            <a:ext cx="10924807" cy="3667442"/>
          </a:xfrm>
        </p:spPr>
        <p:txBody>
          <a:bodyPr>
            <a:noAutofit/>
          </a:bodyPr>
          <a:lstStyle/>
          <a:p>
            <a:r>
              <a:rPr lang="en-US" sz="20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This Capstone Portfolio Project propels the author's work for the future. The global food chain and the international agriculture industry are complex, and cannot be comprehensively analyzed in this brief project. Future work will consist of developing interrelated models of all the input and output measures from a macro- and micro-perspective with descriptive, prescriptive and predictive data analytics. The models are intended to eventually portray food crop commodity production volume and pricing, the production and consumption of finished foods, and the use of natural and manufactured resources in the various production processes. This initial work will help understand how to support growing populations in stressed ecological systems with sustenance needed for survival and health. These efforts will inform new solutions, predict future estimations, and prescribe sustainable choices.</a:t>
            </a:r>
          </a:p>
          <a:p>
            <a:endParaRPr lang="en-US" sz="2000"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A6D78BED-F643-4B1A-96EE-C5DC6349E21D}"/>
              </a:ext>
            </a:extLst>
          </p:cNvPr>
          <p:cNvSpPr txBox="1">
            <a:spLocks/>
          </p:cNvSpPr>
          <p:nvPr/>
        </p:nvSpPr>
        <p:spPr>
          <a:xfrm>
            <a:off x="745223" y="552450"/>
            <a:ext cx="9404723" cy="710248"/>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Times New Roman" panose="02020603050405020304" pitchFamily="18" charset="0"/>
                <a:cs typeface="Times New Roman" panose="02020603050405020304" pitchFamily="18" charset="0"/>
              </a:rPr>
              <a:t>U.S. Organization Data Analytics Capstone</a:t>
            </a:r>
          </a:p>
        </p:txBody>
      </p:sp>
    </p:spTree>
    <p:extLst>
      <p:ext uri="{BB962C8B-B14F-4D97-AF65-F5344CB8AC3E}">
        <p14:creationId xmlns:p14="http://schemas.microsoft.com/office/powerpoint/2010/main" val="1303301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5223" y="1262698"/>
            <a:ext cx="7445582" cy="638175"/>
          </a:xfrm>
        </p:spPr>
        <p:txBody>
          <a:bodyPr>
            <a:normAutofit fontScale="90000"/>
          </a:bodyPr>
          <a:lstStyle/>
          <a:p>
            <a:r>
              <a:rPr lang="en-US" dirty="0">
                <a:latin typeface="Times New Roman" panose="02020603050405020304" pitchFamily="18" charset="0"/>
                <a:cs typeface="Times New Roman" panose="02020603050405020304" pitchFamily="18" charset="0"/>
              </a:rPr>
              <a:t>USDA Introduction</a:t>
            </a:r>
          </a:p>
        </p:txBody>
      </p:sp>
      <p:sp>
        <p:nvSpPr>
          <p:cNvPr id="4" name="Text Placeholder 3"/>
          <p:cNvSpPr>
            <a:spLocks noGrp="1"/>
          </p:cNvSpPr>
          <p:nvPr>
            <p:ph type="body" sz="half" idx="2"/>
          </p:nvPr>
        </p:nvSpPr>
        <p:spPr>
          <a:xfrm>
            <a:off x="836663" y="1972946"/>
            <a:ext cx="10924807" cy="4210684"/>
          </a:xfrm>
        </p:spPr>
        <p:txBody>
          <a:bodyPr>
            <a:noAutofit/>
          </a:bodyPr>
          <a:lstStyle/>
          <a:p>
            <a:pPr marL="171450" indent="-171450">
              <a:buFont typeface="Wingdings" panose="05000000000000000000" pitchFamily="2" charset="2"/>
              <a:buChar char="Ø"/>
            </a:pPr>
            <a:r>
              <a:rPr lang="en-US" sz="1200" dirty="0">
                <a:latin typeface="Times New Roman" panose="02020603050405020304" pitchFamily="18" charset="0"/>
                <a:cs typeface="Times New Roman" panose="02020603050405020304" pitchFamily="18" charset="0"/>
              </a:rPr>
              <a:t>The United States organization chosen for this project is the United States Department of Agriculture (USDA), because the United States has long been regarded as the </a:t>
            </a:r>
            <a:r>
              <a:rPr lang="en-US" dirty="0">
                <a:latin typeface="Times New Roman" panose="02020603050405020304" pitchFamily="18" charset="0"/>
                <a:cs typeface="Times New Roman" panose="02020603050405020304" pitchFamily="18" charset="0"/>
              </a:rPr>
              <a:t>breadbasket of the world. The mission statement and vision statement of the department state:</a:t>
            </a:r>
          </a:p>
          <a:p>
            <a:pPr marL="171450" indent="-1714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USDA has been recognized as one of the top ten best places in the country to work. The USDA reports to the Executive Office of the United States Government. It comprises a main body in Washington, DC and in field offices, its independent agencies, and its staff. The Secretary of the USDA prepared the organization chart below in Figure 1 to depict the manner in which the USDA has organized itself to the approval of Congress.</a:t>
            </a:r>
          </a:p>
          <a:p>
            <a:pPr marL="171450" indent="-1714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USDA is a department of the executive branch of the United States Government. As a government body, it neither manufactures nor sells any products. Its role in the economy is to provide government services that fulfill its main mission to serve the American public, who pay the federal taxes supporting its people and operations. The department generates printed reports and Big Data (USDA, 2018b), which it collects from its field enumerators and statisticians.</a:t>
            </a:r>
          </a:p>
          <a:p>
            <a:pPr marL="171450" indent="-1714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USDA is headquartered at 1400 Independence Avenue, Washington, DC. The USDA and its agencies operate at 4,500 locations around the United States and in other countries.</a:t>
            </a:r>
          </a:p>
          <a:p>
            <a:pPr marL="171450" indent="-1714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USDA comprises twenty-nine agencies. It employs nearly 100,000 people who directly serve the American public generally and agricultural producers specifically.</a:t>
            </a:r>
          </a:p>
          <a:p>
            <a:pPr marL="171450" indent="-1714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USDA receives no revenue from sales of services and products. It is funded by federal taxes paid by the American public and approved by Congress to support the Executive Branch of the United States Government. The department’s 2020 budget (USDA, 2019a, p. 1) has allocated a total of $150 billion for its expenditures, of which $22 billion is for discretionary spending and $128 billion for mandatory programs.</a:t>
            </a:r>
          </a:p>
        </p:txBody>
      </p:sp>
      <p:sp>
        <p:nvSpPr>
          <p:cNvPr id="5" name="Title 1">
            <a:extLst>
              <a:ext uri="{FF2B5EF4-FFF2-40B4-BE49-F238E27FC236}">
                <a16:creationId xmlns:a16="http://schemas.microsoft.com/office/drawing/2014/main" id="{A6D78BED-F643-4B1A-96EE-C5DC6349E21D}"/>
              </a:ext>
            </a:extLst>
          </p:cNvPr>
          <p:cNvSpPr txBox="1">
            <a:spLocks/>
          </p:cNvSpPr>
          <p:nvPr/>
        </p:nvSpPr>
        <p:spPr>
          <a:xfrm>
            <a:off x="745223" y="552450"/>
            <a:ext cx="9404723" cy="710248"/>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Times New Roman" panose="02020603050405020304" pitchFamily="18" charset="0"/>
                <a:cs typeface="Times New Roman" panose="02020603050405020304" pitchFamily="18" charset="0"/>
              </a:rPr>
              <a:t>U.S. Organization Data Analytics Capstone</a:t>
            </a:r>
          </a:p>
        </p:txBody>
      </p:sp>
    </p:spTree>
    <p:extLst>
      <p:ext uri="{BB962C8B-B14F-4D97-AF65-F5344CB8AC3E}">
        <p14:creationId xmlns:p14="http://schemas.microsoft.com/office/powerpoint/2010/main" val="2025953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04582"/>
          </a:xfrm>
        </p:spPr>
        <p:txBody>
          <a:bodyPr/>
          <a:lstStyle/>
          <a:p>
            <a:r>
              <a:rPr lang="en-US" sz="3600" dirty="0">
                <a:latin typeface="Times New Roman" panose="02020603050405020304" pitchFamily="18" charset="0"/>
                <a:cs typeface="Times New Roman" panose="02020603050405020304" pitchFamily="18" charset="0"/>
              </a:rPr>
              <a:t>U.S. Organization Data Analytics Capstone</a:t>
            </a:r>
          </a:p>
        </p:txBody>
      </p:sp>
      <p:sp>
        <p:nvSpPr>
          <p:cNvPr id="3" name="Text Placeholder 2"/>
          <p:cNvSpPr>
            <a:spLocks noGrp="1"/>
          </p:cNvSpPr>
          <p:nvPr>
            <p:ph type="body" idx="1"/>
          </p:nvPr>
        </p:nvSpPr>
        <p:spPr>
          <a:xfrm>
            <a:off x="646111" y="2070454"/>
            <a:ext cx="2697163" cy="445295"/>
          </a:xfrm>
        </p:spPr>
        <p:txBody>
          <a:bodyPr/>
          <a:lstStyle/>
          <a:p>
            <a:r>
              <a:rPr lang="en-US" dirty="0">
                <a:latin typeface="Times New Roman" panose="02020603050405020304" pitchFamily="18" charset="0"/>
                <a:cs typeface="Times New Roman" panose="02020603050405020304" pitchFamily="18" charset="0"/>
              </a:rPr>
              <a:t>Vision Statement</a:t>
            </a:r>
          </a:p>
        </p:txBody>
      </p:sp>
      <p:sp>
        <p:nvSpPr>
          <p:cNvPr id="4" name="Content Placeholder 3"/>
          <p:cNvSpPr>
            <a:spLocks noGrp="1"/>
          </p:cNvSpPr>
          <p:nvPr>
            <p:ph sz="half" idx="2"/>
          </p:nvPr>
        </p:nvSpPr>
        <p:spPr>
          <a:xfrm>
            <a:off x="817562" y="2515749"/>
            <a:ext cx="4396339" cy="3084951"/>
          </a:xfrm>
        </p:spPr>
        <p:txBody>
          <a:bodyPr>
            <a:normAutofit/>
          </a:bodyPr>
          <a:lstStyle/>
          <a:p>
            <a:r>
              <a:rPr lang="en-US" dirty="0">
                <a:latin typeface="Times New Roman" panose="02020603050405020304" pitchFamily="18" charset="0"/>
                <a:cs typeface="Times New Roman" panose="02020603050405020304" pitchFamily="18" charset="0"/>
              </a:rPr>
              <a:t>“We have a vision to provide economic opportunity through innovation, helping rural America to thrive; to promote agriculture production that better nourishes Americans while also helping feed others throughout the world; and to preserve our Nation's natural resources through conservation, restored forests, improved watersheds, and healthy private working lands” (USDA, 2018a, p. 1)</a:t>
            </a:r>
          </a:p>
        </p:txBody>
      </p:sp>
      <p:sp>
        <p:nvSpPr>
          <p:cNvPr id="7" name="Title 1">
            <a:extLst>
              <a:ext uri="{FF2B5EF4-FFF2-40B4-BE49-F238E27FC236}">
                <a16:creationId xmlns:a16="http://schemas.microsoft.com/office/drawing/2014/main" id="{D54EE50F-1A55-4E00-9773-98D6DC2BC2F1}"/>
              </a:ext>
            </a:extLst>
          </p:cNvPr>
          <p:cNvSpPr txBox="1">
            <a:spLocks/>
          </p:cNvSpPr>
          <p:nvPr/>
        </p:nvSpPr>
        <p:spPr>
          <a:xfrm>
            <a:off x="646111" y="1257300"/>
            <a:ext cx="4908869" cy="638175"/>
          </a:xfrm>
          <a:prstGeom prst="rect">
            <a:avLst/>
          </a:prstGeom>
        </p:spPr>
        <p:txBody>
          <a:bodyPr vert="horz" lIns="91440" tIns="45720" rIns="91440" bIns="45720" rtlCol="0" anchor="t">
            <a:normAutofit fontScale="90000" lnSpcReduction="10000"/>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Times New Roman" panose="02020603050405020304" pitchFamily="18" charset="0"/>
                <a:cs typeface="Times New Roman" panose="02020603050405020304" pitchFamily="18" charset="0"/>
              </a:rPr>
              <a:t>Statements of Purpose</a:t>
            </a:r>
          </a:p>
        </p:txBody>
      </p:sp>
      <p:sp>
        <p:nvSpPr>
          <p:cNvPr id="13" name="Text Placeholder 2">
            <a:extLst>
              <a:ext uri="{FF2B5EF4-FFF2-40B4-BE49-F238E27FC236}">
                <a16:creationId xmlns:a16="http://schemas.microsoft.com/office/drawing/2014/main" id="{3491A487-CDED-4335-BB18-FC1FE357C19E}"/>
              </a:ext>
            </a:extLst>
          </p:cNvPr>
          <p:cNvSpPr txBox="1">
            <a:spLocks/>
          </p:cNvSpPr>
          <p:nvPr/>
        </p:nvSpPr>
        <p:spPr>
          <a:xfrm>
            <a:off x="5694364" y="1926346"/>
            <a:ext cx="2697163" cy="589403"/>
          </a:xfrm>
          <a:prstGeom prst="rect">
            <a:avLst/>
          </a:prstGeom>
        </p:spPr>
        <p:txBody>
          <a:bodyPr vert="horz" lIns="91440" tIns="45720" rIns="91440" bIns="45720" rtlCol="0" anchor="b">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r>
              <a:rPr lang="en-US" dirty="0">
                <a:latin typeface="Times New Roman" panose="02020603050405020304" pitchFamily="18" charset="0"/>
                <a:cs typeface="Times New Roman" panose="02020603050405020304" pitchFamily="18" charset="0"/>
              </a:rPr>
              <a:t>Mission Statement</a:t>
            </a:r>
          </a:p>
        </p:txBody>
      </p:sp>
      <p:sp>
        <p:nvSpPr>
          <p:cNvPr id="14" name="Content Placeholder 3">
            <a:extLst>
              <a:ext uri="{FF2B5EF4-FFF2-40B4-BE49-F238E27FC236}">
                <a16:creationId xmlns:a16="http://schemas.microsoft.com/office/drawing/2014/main" id="{24087D4E-F2EE-4617-98CA-AB5AE487E2A0}"/>
              </a:ext>
            </a:extLst>
          </p:cNvPr>
          <p:cNvSpPr txBox="1">
            <a:spLocks/>
          </p:cNvSpPr>
          <p:nvPr/>
        </p:nvSpPr>
        <p:spPr>
          <a:xfrm>
            <a:off x="5694364" y="2515749"/>
            <a:ext cx="5573711" cy="214769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a:lstStyle>
          <a:p>
            <a:r>
              <a:rPr lang="en-US" dirty="0">
                <a:latin typeface="Times New Roman" panose="02020603050405020304" pitchFamily="18" charset="0"/>
                <a:cs typeface="Times New Roman" panose="02020603050405020304" pitchFamily="18" charset="0"/>
              </a:rPr>
              <a:t>“We provide leadership on food, agriculture, natural resources, rural development, nutrition, and related issues based on public policy, the best available science, and effective management. Our strategic goals serve as a roadmap for the Department to help ensure we achieve our mission and implement our vision” (USDA, 2018a, p. 1)</a:t>
            </a:r>
          </a:p>
        </p:txBody>
      </p:sp>
    </p:spTree>
    <p:extLst>
      <p:ext uri="{BB962C8B-B14F-4D97-AF65-F5344CB8AC3E}">
        <p14:creationId xmlns:p14="http://schemas.microsoft.com/office/powerpoint/2010/main" val="1428607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04582"/>
          </a:xfrm>
        </p:spPr>
        <p:txBody>
          <a:bodyPr/>
          <a:lstStyle/>
          <a:p>
            <a:r>
              <a:rPr lang="en-US" sz="3600" dirty="0">
                <a:latin typeface="Times New Roman" panose="02020603050405020304" pitchFamily="18" charset="0"/>
                <a:cs typeface="Times New Roman" panose="02020603050405020304" pitchFamily="18" charset="0"/>
              </a:rPr>
              <a:t>U.S. Organization Data Analytics Capstone</a:t>
            </a:r>
          </a:p>
        </p:txBody>
      </p:sp>
      <p:sp>
        <p:nvSpPr>
          <p:cNvPr id="3" name="Text Placeholder 2"/>
          <p:cNvSpPr>
            <a:spLocks noGrp="1"/>
          </p:cNvSpPr>
          <p:nvPr>
            <p:ph type="body" idx="1"/>
          </p:nvPr>
        </p:nvSpPr>
        <p:spPr>
          <a:xfrm>
            <a:off x="646111" y="1057543"/>
            <a:ext cx="4889863" cy="576947"/>
          </a:xfrm>
        </p:spPr>
        <p:txBody>
          <a:bodyPr/>
          <a:lstStyle/>
          <a:p>
            <a:r>
              <a:rPr lang="en-US" dirty="0">
                <a:latin typeface="Times New Roman" panose="02020603050405020304" pitchFamily="18" charset="0"/>
                <a:cs typeface="Times New Roman" panose="02020603050405020304" pitchFamily="18" charset="0"/>
              </a:rPr>
              <a:t>Start With Strategy</a:t>
            </a:r>
          </a:p>
        </p:txBody>
      </p:sp>
      <p:sp>
        <p:nvSpPr>
          <p:cNvPr id="4" name="Content Placeholder 3"/>
          <p:cNvSpPr>
            <a:spLocks noGrp="1"/>
          </p:cNvSpPr>
          <p:nvPr>
            <p:ph sz="half" idx="2"/>
          </p:nvPr>
        </p:nvSpPr>
        <p:spPr>
          <a:xfrm>
            <a:off x="760654" y="1727552"/>
            <a:ext cx="10670691" cy="4536088"/>
          </a:xfrm>
        </p:spPr>
        <p:txBody>
          <a:bodyPr>
            <a:normAutofit lnSpcReduction="10000"/>
          </a:bodyPr>
          <a:lstStyle/>
          <a:p>
            <a:r>
              <a:rPr lang="en-US" dirty="0">
                <a:latin typeface="Times New Roman" panose="02020603050405020304" pitchFamily="18" charset="0"/>
                <a:cs typeface="Times New Roman" panose="02020603050405020304" pitchFamily="18" charset="0"/>
              </a:rPr>
              <a:t>USDA strategic objective</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Lead agriculture, natural resources, rural development, and nutrition on public policy, the best available science, and effective management.</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Financial strategic objective</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Expend federally approved budget responsibly and effectively.</a:t>
            </a:r>
          </a:p>
          <a:p>
            <a:r>
              <a:rPr lang="en-US" dirty="0">
                <a:latin typeface="Times New Roman" panose="02020603050405020304" pitchFamily="18" charset="0"/>
                <a:cs typeface="Times New Roman" panose="02020603050405020304" pitchFamily="18" charset="0"/>
              </a:rPr>
              <a:t>Marketing strategic objective</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Support growers, processors and commercial enterprises with their marketing programs.</a:t>
            </a:r>
          </a:p>
          <a:p>
            <a:r>
              <a:rPr lang="en-US" dirty="0">
                <a:latin typeface="Times New Roman" panose="02020603050405020304" pitchFamily="18" charset="0"/>
                <a:cs typeface="Times New Roman" panose="02020603050405020304" pitchFamily="18" charset="0"/>
              </a:rPr>
              <a:t>Governance strategic objective</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Conduct all business analytics with personal and data security, privacy, ethics and integrity as the foremost concern.</a:t>
            </a:r>
          </a:p>
          <a:p>
            <a:r>
              <a:rPr lang="en-US" dirty="0">
                <a:latin typeface="Times New Roman" panose="02020603050405020304" pitchFamily="18" charset="0"/>
                <a:cs typeface="Times New Roman" panose="02020603050405020304" pitchFamily="18" charset="0"/>
              </a:rPr>
              <a:t>Information-data strategic objective</a:t>
            </a:r>
          </a:p>
          <a:p>
            <a:pPr marL="685800"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Link all data analytics to department strategic objectives.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goal is to form a business analytics-driven culture that transcends social, cultural and organizational inertia (Cokins, 2017) in any institution relying on USDA’s data</a:t>
            </a:r>
          </a:p>
          <a:p>
            <a:pPr marL="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2553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04582"/>
          </a:xfrm>
        </p:spPr>
        <p:txBody>
          <a:bodyPr/>
          <a:lstStyle/>
          <a:p>
            <a:r>
              <a:rPr lang="en-US" sz="3600" dirty="0">
                <a:latin typeface="Times New Roman" panose="02020603050405020304" pitchFamily="18" charset="0"/>
                <a:cs typeface="Times New Roman" panose="02020603050405020304" pitchFamily="18" charset="0"/>
              </a:rPr>
              <a:t>U.S. Organization Data Analytics Capstone</a:t>
            </a:r>
          </a:p>
        </p:txBody>
      </p:sp>
      <p:sp>
        <p:nvSpPr>
          <p:cNvPr id="3" name="Text Placeholder 2"/>
          <p:cNvSpPr>
            <a:spLocks noGrp="1"/>
          </p:cNvSpPr>
          <p:nvPr>
            <p:ph type="body" idx="1"/>
          </p:nvPr>
        </p:nvSpPr>
        <p:spPr>
          <a:xfrm>
            <a:off x="699023" y="952729"/>
            <a:ext cx="5482252" cy="609142"/>
          </a:xfrm>
        </p:spPr>
        <p:txBody>
          <a:bodyPr/>
          <a:lstStyle/>
          <a:p>
            <a:r>
              <a:rPr lang="en-US" dirty="0">
                <a:latin typeface="Times New Roman" panose="02020603050405020304" pitchFamily="18" charset="0"/>
                <a:cs typeface="Times New Roman" panose="02020603050405020304" pitchFamily="18" charset="0"/>
              </a:rPr>
              <a:t>Big Data Analytics Success Principles</a:t>
            </a:r>
          </a:p>
        </p:txBody>
      </p:sp>
      <p:sp>
        <p:nvSpPr>
          <p:cNvPr id="4" name="Content Placeholder 3"/>
          <p:cNvSpPr>
            <a:spLocks noGrp="1"/>
          </p:cNvSpPr>
          <p:nvPr>
            <p:ph sz="half" idx="2"/>
          </p:nvPr>
        </p:nvSpPr>
        <p:spPr>
          <a:xfrm>
            <a:off x="699023" y="1757311"/>
            <a:ext cx="10618636" cy="2971356"/>
          </a:xfrm>
        </p:spPr>
        <p:txBody>
          <a:bodyPr>
            <a:normAutofit/>
          </a:bodyPr>
          <a:lstStyle/>
          <a:p>
            <a:r>
              <a:rPr lang="en-US" sz="2000" dirty="0">
                <a:latin typeface="Times New Roman" panose="02020603050405020304" pitchFamily="18" charset="0"/>
                <a:cs typeface="Times New Roman" panose="02020603050405020304" pitchFamily="18" charset="0"/>
              </a:rPr>
              <a:t>Success Principles (Maisel, &amp; Cokins, 2014, p. 25) for Business Analytics Initiatives</a:t>
            </a:r>
          </a:p>
          <a:p>
            <a:pPr lvl="1">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Demonstrate strong cause-effect relationships in data domains and the reality they describe</a:t>
            </a:r>
          </a:p>
          <a:p>
            <a:pPr lvl="1">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Embrace a balance of both financial and nonfinancial, internal and external perspectives</a:t>
            </a:r>
          </a:p>
          <a:p>
            <a:pPr lvl="1">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Demonstrate reliability and timeliness to stakeholders and internal customers</a:t>
            </a:r>
          </a:p>
          <a:p>
            <a:pPr lvl="1">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Integrate with management processes</a:t>
            </a:r>
          </a:p>
          <a:p>
            <a:pPr lvl="1">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Demonstrate effectiveness by driving behaviors and results</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0720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04582"/>
          </a:xfrm>
        </p:spPr>
        <p:txBody>
          <a:bodyPr/>
          <a:lstStyle/>
          <a:p>
            <a:r>
              <a:rPr lang="en-US" sz="3600" dirty="0">
                <a:latin typeface="Times New Roman" panose="02020603050405020304" pitchFamily="18" charset="0"/>
                <a:cs typeface="Times New Roman" panose="02020603050405020304" pitchFamily="18" charset="0"/>
              </a:rPr>
              <a:t>U.S. Organization Data Analytics Capstone</a:t>
            </a:r>
          </a:p>
        </p:txBody>
      </p:sp>
      <p:sp>
        <p:nvSpPr>
          <p:cNvPr id="3" name="Text Placeholder 2"/>
          <p:cNvSpPr>
            <a:spLocks noGrp="1"/>
          </p:cNvSpPr>
          <p:nvPr>
            <p:ph type="body" idx="1"/>
          </p:nvPr>
        </p:nvSpPr>
        <p:spPr>
          <a:xfrm>
            <a:off x="646110" y="1148983"/>
            <a:ext cx="4889863" cy="486318"/>
          </a:xfrm>
        </p:spPr>
        <p:txBody>
          <a:bodyPr/>
          <a:lstStyle/>
          <a:p>
            <a:r>
              <a:rPr lang="en-US" dirty="0">
                <a:latin typeface="Times New Roman" panose="02020603050405020304" pitchFamily="18" charset="0"/>
                <a:cs typeface="Times New Roman" panose="02020603050405020304" pitchFamily="18" charset="0"/>
              </a:rPr>
              <a:t>Literature Review</a:t>
            </a:r>
          </a:p>
        </p:txBody>
      </p:sp>
      <p:sp>
        <p:nvSpPr>
          <p:cNvPr id="4" name="Content Placeholder 3"/>
          <p:cNvSpPr>
            <a:spLocks noGrp="1"/>
          </p:cNvSpPr>
          <p:nvPr>
            <p:ph sz="half" idx="2"/>
          </p:nvPr>
        </p:nvSpPr>
        <p:spPr>
          <a:xfrm>
            <a:off x="646110" y="1818992"/>
            <a:ext cx="11023920" cy="2467258"/>
          </a:xfrm>
        </p:spPr>
        <p:txBody>
          <a:bodyPr>
            <a:normAutofit/>
          </a:bodyPr>
          <a:lstStyle/>
          <a:p>
            <a:r>
              <a:rPr lang="en-US" sz="2000" dirty="0">
                <a:latin typeface="Times New Roman" panose="02020603050405020304" pitchFamily="18" charset="0"/>
                <a:cs typeface="Times New Roman" panose="02020603050405020304" pitchFamily="18" charset="0"/>
              </a:rPr>
              <a:t>Many outstanding texts are available about macro-economics, government data, ethics, analytics</a:t>
            </a:r>
          </a:p>
          <a:p>
            <a:r>
              <a:rPr lang="en-US" sz="2000" dirty="0">
                <a:latin typeface="Times New Roman" panose="02020603050405020304" pitchFamily="18" charset="0"/>
                <a:cs typeface="Times New Roman" panose="02020603050405020304" pitchFamily="18" charset="0"/>
              </a:rPr>
              <a:t>Favorite and most influential</a:t>
            </a:r>
          </a:p>
          <a:p>
            <a:pPr lvl="1"/>
            <a:r>
              <a:rPr lang="en-US" sz="2000" dirty="0">
                <a:latin typeface="Times New Roman" panose="02020603050405020304" pitchFamily="18" charset="0"/>
                <a:cs typeface="Times New Roman" panose="02020603050405020304" pitchFamily="18" charset="0"/>
              </a:rPr>
              <a:t>Kleppel: A new food and farming revolution is emerging in America</a:t>
            </a:r>
          </a:p>
          <a:p>
            <a:pPr lvl="1"/>
            <a:r>
              <a:rPr lang="en-US" sz="2000" dirty="0">
                <a:latin typeface="Times New Roman" panose="02020603050405020304" pitchFamily="18" charset="0"/>
                <a:cs typeface="Times New Roman" panose="02020603050405020304" pitchFamily="18" charset="0"/>
              </a:rPr>
              <a:t>NABE Survey: Government data complements Big Data for valuable business decisions</a:t>
            </a:r>
          </a:p>
          <a:p>
            <a:pPr marL="0" indent="0">
              <a:buNone/>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5105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04582"/>
          </a:xfrm>
        </p:spPr>
        <p:txBody>
          <a:bodyPr/>
          <a:lstStyle/>
          <a:p>
            <a:r>
              <a:rPr lang="en-US" sz="3600" dirty="0">
                <a:latin typeface="Times New Roman" panose="02020603050405020304" pitchFamily="18" charset="0"/>
                <a:cs typeface="Times New Roman" panose="02020603050405020304" pitchFamily="18" charset="0"/>
              </a:rPr>
              <a:t>U.S. Organization Data Analytics Capstone</a:t>
            </a:r>
          </a:p>
        </p:txBody>
      </p:sp>
      <p:sp>
        <p:nvSpPr>
          <p:cNvPr id="3" name="Text Placeholder 2"/>
          <p:cNvSpPr>
            <a:spLocks noGrp="1"/>
          </p:cNvSpPr>
          <p:nvPr>
            <p:ph type="body" idx="1"/>
          </p:nvPr>
        </p:nvSpPr>
        <p:spPr>
          <a:xfrm>
            <a:off x="646111" y="1114424"/>
            <a:ext cx="4001586" cy="496747"/>
          </a:xfrm>
        </p:spPr>
        <p:txBody>
          <a:bodyPr/>
          <a:lstStyle/>
          <a:p>
            <a:r>
              <a:rPr lang="en-US" dirty="0">
                <a:latin typeface="Times New Roman" panose="02020603050405020304" pitchFamily="18" charset="0"/>
                <a:cs typeface="Times New Roman" panose="02020603050405020304" pitchFamily="18" charset="0"/>
              </a:rPr>
              <a:t>The Data</a:t>
            </a:r>
          </a:p>
        </p:txBody>
      </p:sp>
      <p:sp>
        <p:nvSpPr>
          <p:cNvPr id="4" name="Content Placeholder 3"/>
          <p:cNvSpPr>
            <a:spLocks noGrp="1"/>
          </p:cNvSpPr>
          <p:nvPr>
            <p:ph sz="half" idx="2"/>
          </p:nvPr>
        </p:nvSpPr>
        <p:spPr>
          <a:xfrm>
            <a:off x="646111" y="1704975"/>
            <a:ext cx="10618636" cy="4700307"/>
          </a:xfrm>
        </p:spPr>
        <p:txBody>
          <a:bodyPr>
            <a:normAutofit/>
          </a:bodyPr>
          <a:lstStyle/>
          <a:p>
            <a:r>
              <a:rPr lang="en-US" sz="2000" dirty="0">
                <a:latin typeface="Times New Roman" panose="02020603050405020304" pitchFamily="18" charset="0"/>
                <a:cs typeface="Times New Roman" panose="02020603050405020304" pitchFamily="18" charset="0"/>
              </a:rPr>
              <a:t>Consider all USDA data for food crops that would inform models of strategic, marketing, operational, and tactical decisions by the USDA, growers and processors.</a:t>
            </a:r>
          </a:p>
          <a:p>
            <a:r>
              <a:rPr lang="en-US" sz="2000" dirty="0">
                <a:latin typeface="Times New Roman" panose="02020603050405020304" pitchFamily="18" charset="0"/>
                <a:cs typeface="Times New Roman" panose="02020603050405020304" pitchFamily="18" charset="0"/>
              </a:rPr>
              <a:t>The character of the data we collect and store:</a:t>
            </a:r>
          </a:p>
          <a:p>
            <a:pPr lvl="1"/>
            <a:r>
              <a:rPr lang="en-US" sz="2000" dirty="0">
                <a:latin typeface="Times New Roman" panose="02020603050405020304" pitchFamily="18" charset="0"/>
                <a:cs typeface="Times New Roman" panose="02020603050405020304" pitchFamily="18" charset="0"/>
              </a:rPr>
              <a:t>macro-economic data</a:t>
            </a:r>
          </a:p>
          <a:p>
            <a:pPr lvl="1"/>
            <a:r>
              <a:rPr lang="en-US" sz="2000" dirty="0">
                <a:latin typeface="Times New Roman" panose="02020603050405020304" pitchFamily="18" charset="0"/>
                <a:cs typeface="Times New Roman" panose="02020603050405020304" pitchFamily="18" charset="0"/>
              </a:rPr>
              <a:t>micro-economic data</a:t>
            </a:r>
          </a:p>
          <a:p>
            <a:pPr lvl="1"/>
            <a:r>
              <a:rPr lang="en-US" sz="2000" dirty="0">
                <a:latin typeface="Times New Roman" panose="02020603050405020304" pitchFamily="18" charset="0"/>
                <a:cs typeface="Times New Roman" panose="02020603050405020304" pitchFamily="18" charset="0"/>
              </a:rPr>
              <a:t>agriculture industry data</a:t>
            </a:r>
          </a:p>
          <a:p>
            <a:pPr lvl="1"/>
            <a:r>
              <a:rPr lang="en-US" sz="2000" dirty="0">
                <a:latin typeface="Times New Roman" panose="02020603050405020304" pitchFamily="18" charset="0"/>
                <a:cs typeface="Times New Roman" panose="02020603050405020304" pitchFamily="18" charset="0"/>
              </a:rPr>
              <a:t>food crop production and price data</a:t>
            </a:r>
          </a:p>
          <a:p>
            <a:pPr lvl="1"/>
            <a:r>
              <a:rPr lang="en-US" sz="2000" dirty="0">
                <a:latin typeface="Times New Roman" panose="02020603050405020304" pitchFamily="18" charset="0"/>
                <a:cs typeface="Times New Roman" panose="02020603050405020304" pitchFamily="18" charset="0"/>
              </a:rPr>
              <a:t>data about the  needs of growers and processors</a:t>
            </a:r>
          </a:p>
          <a:p>
            <a:pPr lvl="1"/>
            <a:r>
              <a:rPr lang="en-US" sz="2000" dirty="0">
                <a:latin typeface="Times New Roman" panose="02020603050405020304" pitchFamily="18" charset="0"/>
                <a:cs typeface="Times New Roman" panose="02020603050405020304" pitchFamily="18" charset="0"/>
              </a:rPr>
              <a:t>social media data</a:t>
            </a:r>
          </a:p>
          <a:p>
            <a:pPr lvl="1"/>
            <a:r>
              <a:rPr lang="en-US" sz="2000" dirty="0">
                <a:latin typeface="Times New Roman" panose="02020603050405020304" pitchFamily="18" charset="0"/>
                <a:cs typeface="Times New Roman" panose="02020603050405020304" pitchFamily="18" charset="0"/>
              </a:rPr>
              <a:t>“The Model Farm” data and modeling</a:t>
            </a:r>
          </a:p>
        </p:txBody>
      </p:sp>
    </p:spTree>
    <p:extLst>
      <p:ext uri="{BB962C8B-B14F-4D97-AF65-F5344CB8AC3E}">
        <p14:creationId xmlns:p14="http://schemas.microsoft.com/office/powerpoint/2010/main" val="3939886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BrushedMetal">
      <a:dk1>
        <a:sysClr val="windowText" lastClr="000000"/>
      </a:dk1>
      <a:lt1>
        <a:sysClr val="window" lastClr="FFFFFF"/>
      </a:lt1>
      <a:dk2>
        <a:srgbClr val="2F333A"/>
      </a:dk2>
      <a:lt2>
        <a:srgbClr val="E4F9F9"/>
      </a:lt2>
      <a:accent1>
        <a:srgbClr val="07CB98"/>
      </a:accent1>
      <a:accent2>
        <a:srgbClr val="5A90D1"/>
      </a:accent2>
      <a:accent3>
        <a:srgbClr val="E6AD1E"/>
      </a:accent3>
      <a:accent4>
        <a:srgbClr val="EA6312"/>
      </a:accent4>
      <a:accent5>
        <a:srgbClr val="8253A9"/>
      </a:accent5>
      <a:accent6>
        <a:srgbClr val="CB274A"/>
      </a:accent6>
      <a:hlink>
        <a:srgbClr val="5A90D1"/>
      </a:hlink>
      <a:folHlink>
        <a:srgbClr val="969696"/>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rushedMetal">
      <a:dk1>
        <a:sysClr val="windowText" lastClr="000000"/>
      </a:dk1>
      <a:lt1>
        <a:sysClr val="window" lastClr="FFFFFF"/>
      </a:lt1>
      <a:dk2>
        <a:srgbClr val="2F333A"/>
      </a:dk2>
      <a:lt2>
        <a:srgbClr val="E4F9F9"/>
      </a:lt2>
      <a:accent1>
        <a:srgbClr val="07CB98"/>
      </a:accent1>
      <a:accent2>
        <a:srgbClr val="5A90D1"/>
      </a:accent2>
      <a:accent3>
        <a:srgbClr val="E6AD1E"/>
      </a:accent3>
      <a:accent4>
        <a:srgbClr val="EA6312"/>
      </a:accent4>
      <a:accent5>
        <a:srgbClr val="8253A9"/>
      </a:accent5>
      <a:accent6>
        <a:srgbClr val="CB274A"/>
      </a:accent6>
      <a:hlink>
        <a:srgbClr val="5A90D1"/>
      </a:hlink>
      <a:folHlink>
        <a:srgbClr val="969696"/>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C1D5F340F01F94FA2FD29A5E6DC872E" ma:contentTypeVersion="0" ma:contentTypeDescription="Create a new document." ma:contentTypeScope="" ma:versionID="f583bd66513a361a730282b6a794e352">
  <xsd:schema xmlns:xsd="http://www.w3.org/2001/XMLSchema" xmlns:xs="http://www.w3.org/2001/XMLSchema" xmlns:p="http://schemas.microsoft.com/office/2006/metadata/properties" targetNamespace="http://schemas.microsoft.com/office/2006/metadata/properties" ma:root="true" ma:fieldsID="6841151cf538834e171094e4faaf2d7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4FFF20D-36EF-4221-967D-256FA4FE1DA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2C5835C7-785B-4573-B65C-743B0CF8D81E}">
  <ds:schemaRefs>
    <ds:schemaRef ds:uri="http://schemas.microsoft.com/sharepoint/v3/contenttype/forms"/>
  </ds:schemaRefs>
</ds:datastoreItem>
</file>

<file path=customXml/itemProps3.xml><?xml version="1.0" encoding="utf-8"?>
<ds:datastoreItem xmlns:ds="http://schemas.openxmlformats.org/officeDocument/2006/customXml" ds:itemID="{2D14CB3C-DD6A-4589-8D58-5C0829F3884F}">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Ion</Template>
  <TotalTime>0</TotalTime>
  <Words>4566</Words>
  <Application>Microsoft Office PowerPoint</Application>
  <PresentationFormat>Widescreen</PresentationFormat>
  <Paragraphs>257</Paragraphs>
  <Slides>24</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Century Gothic</vt:lpstr>
      <vt:lpstr>Georgia</vt:lpstr>
      <vt:lpstr>Times New Roman</vt:lpstr>
      <vt:lpstr>Wingdings</vt:lpstr>
      <vt:lpstr>Wingdings 3</vt:lpstr>
      <vt:lpstr>Ion</vt:lpstr>
      <vt:lpstr>Module 8 Capstone Project  Option 1 U.S. Organization David P. Jurist MIS581-1 – Capstone Business Intelligence and Data Analytics Colorado State University – Global Campus Professor Jamia Mills PhD July 7, 2019</vt:lpstr>
      <vt:lpstr>U.S. Organization Data Analytics Capstone</vt:lpstr>
      <vt:lpstr>Executive Summary</vt:lpstr>
      <vt:lpstr>USDA Introduction</vt:lpstr>
      <vt:lpstr>U.S. Organization Data Analytics Capstone</vt:lpstr>
      <vt:lpstr>U.S. Organization Data Analytics Capstone</vt:lpstr>
      <vt:lpstr>U.S. Organization Data Analytics Capstone</vt:lpstr>
      <vt:lpstr>U.S. Organization Data Analytics Capstone</vt:lpstr>
      <vt:lpstr>U.S. Organization Data Analytics Capstone</vt:lpstr>
      <vt:lpstr>U.S. Organization Data Analytics Capstone</vt:lpstr>
      <vt:lpstr>U.S. Organization Data Analytics Capstone</vt:lpstr>
      <vt:lpstr>U.S. Organization Data Analytics Capstone</vt:lpstr>
      <vt:lpstr>U.S. Organization Data Analytics Capstone</vt:lpstr>
      <vt:lpstr>U.S. Organization Data Analytics Capstone</vt:lpstr>
      <vt:lpstr>U.S. Organization Data Analytics Capstone</vt:lpstr>
      <vt:lpstr>U.S. Organization Data Analytics Capstone</vt:lpstr>
      <vt:lpstr>U.S. Organization Data Analytics Capstone</vt:lpstr>
      <vt:lpstr>U.S. Organization Data Analytics Capstone</vt:lpstr>
      <vt:lpstr>References</vt:lpstr>
      <vt:lpstr>References</vt:lpstr>
      <vt:lpstr>References</vt:lpstr>
      <vt:lpstr>References</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2013-07-31T17:44:39Z</dcterms:created>
  <dcterms:modified xsi:type="dcterms:W3CDTF">2019-07-07T18:31:04Z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0x0101007C1D5F340F01F94FA2FD29A5E6DC872E</vt:lpwstr>
  </property>
</Properties>
</file>