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6DCC-164C-4587-A208-86FFA2F1A3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FDB-33C2-4ACB-B404-3F13B0E60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6DCC-164C-4587-A208-86FFA2F1A3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FDB-33C2-4ACB-B404-3F13B0E60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6DCC-164C-4587-A208-86FFA2F1A3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FDB-33C2-4ACB-B404-3F13B0E60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6DCC-164C-4587-A208-86FFA2F1A3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FDB-33C2-4ACB-B404-3F13B0E60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6DCC-164C-4587-A208-86FFA2F1A3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FDB-33C2-4ACB-B404-3F13B0E60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6DCC-164C-4587-A208-86FFA2F1A3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FDB-33C2-4ACB-B404-3F13B0E60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6DCC-164C-4587-A208-86FFA2F1A3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FDB-33C2-4ACB-B404-3F13B0E60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6DCC-164C-4587-A208-86FFA2F1A3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FDB-33C2-4ACB-B404-3F13B0E60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6DCC-164C-4587-A208-86FFA2F1A3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FDB-33C2-4ACB-B404-3F13B0E60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6DCC-164C-4587-A208-86FFA2F1A3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FDB-33C2-4ACB-B404-3F13B0E60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6DCC-164C-4587-A208-86FFA2F1A3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FDB-33C2-4ACB-B404-3F13B0E600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6DCC-164C-4587-A208-86FFA2F1A39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FFDB-33C2-4ACB-B404-3F13B0E600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E-Payment</a:t>
            </a:r>
          </a:p>
          <a:p>
            <a:endParaRPr lang="en-US" dirty="0"/>
          </a:p>
          <a:p>
            <a:r>
              <a:rPr lang="en-US" dirty="0"/>
              <a:t>•</a:t>
            </a:r>
            <a:r>
              <a:rPr lang="en-US" b="1" dirty="0" smtClean="0"/>
              <a:t>Electronic payment is a financial exchange that takes place online between buyers and sellers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•</a:t>
            </a:r>
            <a:r>
              <a:rPr lang="en-US" b="1" dirty="0" smtClean="0"/>
              <a:t>Electronic payment is essential for all online business to be able to accept and process electronic payments in a fast and secure way. Businesses can gain a significant advantage over their competitors by providing an instant electronic payment</a:t>
            </a:r>
          </a:p>
          <a:p>
            <a:r>
              <a:rPr lang="en-US" b="1" dirty="0" smtClean="0"/>
              <a:t>Service as it lets customers pay by their preferred way of credit or debit card</a:t>
            </a:r>
            <a:r>
              <a:rPr lang="en-US" b="1" dirty="0"/>
              <a:t>.</a:t>
            </a:r>
          </a:p>
          <a:p>
            <a:endParaRPr lang="en-US" dirty="0"/>
          </a:p>
          <a:p>
            <a:r>
              <a:rPr lang="en-US" dirty="0"/>
              <a:t>•</a:t>
            </a:r>
            <a:r>
              <a:rPr lang="en-US" b="1" dirty="0" smtClean="0"/>
              <a:t>The various factors that have lead the financial institutions to make use of electronic payments are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b="1" dirty="0" smtClean="0"/>
              <a:t>1.Decreasing technology cost</a:t>
            </a:r>
            <a:endParaRPr lang="en-US" b="1" dirty="0"/>
          </a:p>
          <a:p>
            <a:endParaRPr lang="en-US" dirty="0"/>
          </a:p>
          <a:p>
            <a:r>
              <a:rPr lang="en-US" b="1" dirty="0" smtClean="0"/>
              <a:t>2.Reduced operational and processing cost</a:t>
            </a:r>
            <a:endParaRPr lang="en-US" b="1" dirty="0"/>
          </a:p>
          <a:p>
            <a:endParaRPr lang="en-US" dirty="0"/>
          </a:p>
          <a:p>
            <a:r>
              <a:rPr lang="en-US" b="1" dirty="0" smtClean="0"/>
              <a:t>3.Increasing online commerce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35846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Electronic Clearing System (ECS)</a:t>
            </a:r>
          </a:p>
          <a:p>
            <a:endParaRPr lang="en-US" dirty="0"/>
          </a:p>
          <a:p>
            <a:r>
              <a:rPr lang="en-US" dirty="0"/>
              <a:t>•</a:t>
            </a:r>
            <a:r>
              <a:rPr lang="en-US" b="1" dirty="0" smtClean="0"/>
              <a:t>Electronic clearing system is an improved version of advanced paper based payment system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•</a:t>
            </a:r>
            <a:r>
              <a:rPr lang="en-US" b="1" dirty="0" smtClean="0"/>
              <a:t>Electronic clearing system involves transfer of data, which enables transfer of funds from the user of this service to the beneficiaries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•</a:t>
            </a:r>
            <a:r>
              <a:rPr lang="en-US" b="1" dirty="0" smtClean="0"/>
              <a:t>One can take examples of payment of interest and dividend by companies, payment of income tax refund, salaries, etc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•</a:t>
            </a:r>
            <a:r>
              <a:rPr lang="en-US" b="1" dirty="0"/>
              <a:t>Parties involved:</a:t>
            </a:r>
          </a:p>
          <a:p>
            <a:endParaRPr lang="en-US" dirty="0"/>
          </a:p>
          <a:p>
            <a:r>
              <a:rPr lang="en-US" b="1" dirty="0"/>
              <a:t>1.The clearing bank (RBI)</a:t>
            </a:r>
          </a:p>
          <a:p>
            <a:endParaRPr lang="en-US" dirty="0"/>
          </a:p>
          <a:p>
            <a:r>
              <a:rPr lang="en-US" b="1" dirty="0"/>
              <a:t>2.The user of the service (The Subscriber)</a:t>
            </a:r>
          </a:p>
          <a:p>
            <a:endParaRPr lang="en-US" dirty="0"/>
          </a:p>
          <a:p>
            <a:r>
              <a:rPr lang="en-US" b="1" dirty="0"/>
              <a:t>3.The users bank (sponsor bank)</a:t>
            </a:r>
          </a:p>
          <a:p>
            <a:endParaRPr lang="en-US" dirty="0"/>
          </a:p>
          <a:p>
            <a:r>
              <a:rPr lang="en-US" b="1" dirty="0"/>
              <a:t>4.The beneficiary (who receives the payment)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534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Real Time Gross Settlement (RTGS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dirty="0"/>
              <a:t>•</a:t>
            </a:r>
            <a:r>
              <a:rPr lang="en-US" b="1" dirty="0"/>
              <a:t>The RTGS system was introduced in India on March 26, 2004.</a:t>
            </a:r>
          </a:p>
          <a:p>
            <a:endParaRPr lang="en-US" dirty="0"/>
          </a:p>
          <a:p>
            <a:r>
              <a:rPr lang="en-US" dirty="0"/>
              <a:t>•</a:t>
            </a:r>
            <a:r>
              <a:rPr lang="en-US" b="1" dirty="0"/>
              <a:t>It is a comprehensive and secured online payment and settlement solution.</a:t>
            </a:r>
          </a:p>
          <a:p>
            <a:endParaRPr lang="en-US" dirty="0"/>
          </a:p>
          <a:p>
            <a:r>
              <a:rPr lang="en-US" dirty="0"/>
              <a:t>•</a:t>
            </a:r>
            <a:r>
              <a:rPr lang="en-US" b="1" dirty="0"/>
              <a:t>It is set up, operated and managed by The Reserve Bank Of India (RBI</a:t>
            </a:r>
            <a:r>
              <a:rPr lang="en-US" b="1" dirty="0" smtClean="0"/>
              <a:t>).</a:t>
            </a:r>
            <a:endParaRPr lang="en-US" dirty="0"/>
          </a:p>
          <a:p>
            <a:r>
              <a:rPr lang="en-US" dirty="0"/>
              <a:t>•</a:t>
            </a:r>
            <a:r>
              <a:rPr lang="en-US" b="1" dirty="0"/>
              <a:t>The customer funds transfer takes two forms :</a:t>
            </a:r>
          </a:p>
          <a:p>
            <a:endParaRPr lang="en-US" dirty="0"/>
          </a:p>
          <a:p>
            <a:r>
              <a:rPr lang="en-US" b="1" dirty="0"/>
              <a:t>1.Outgoing Funds Transfer</a:t>
            </a:r>
          </a:p>
          <a:p>
            <a:endParaRPr lang="en-US" dirty="0"/>
          </a:p>
          <a:p>
            <a:r>
              <a:rPr lang="en-US" b="1" dirty="0"/>
              <a:t>2.Incoming Funds Transfer</a:t>
            </a:r>
          </a:p>
          <a:p>
            <a:endParaRPr lang="en-US" dirty="0"/>
          </a:p>
          <a:p>
            <a:r>
              <a:rPr lang="en-US" dirty="0"/>
              <a:t>•</a:t>
            </a:r>
            <a:r>
              <a:rPr lang="en-US" b="1" dirty="0"/>
              <a:t>In case of an RTGS system the parties involved are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b="1" dirty="0"/>
              <a:t>1.The originating Bank</a:t>
            </a:r>
          </a:p>
          <a:p>
            <a:endParaRPr lang="en-US" dirty="0"/>
          </a:p>
          <a:p>
            <a:r>
              <a:rPr lang="en-US" b="1" dirty="0"/>
              <a:t>2.The customer</a:t>
            </a:r>
          </a:p>
          <a:p>
            <a:endParaRPr lang="en-US" dirty="0"/>
          </a:p>
          <a:p>
            <a:r>
              <a:rPr lang="en-US" b="1" dirty="0"/>
              <a:t>3.The beneficiary</a:t>
            </a:r>
          </a:p>
          <a:p>
            <a:endParaRPr lang="en-US" dirty="0"/>
          </a:p>
          <a:p>
            <a:r>
              <a:rPr lang="en-US" b="1" dirty="0"/>
              <a:t>4.The clearing institution</a:t>
            </a:r>
          </a:p>
          <a:p>
            <a:endParaRPr lang="en-US" dirty="0"/>
          </a:p>
          <a:p>
            <a:r>
              <a:rPr lang="en-US" b="1" dirty="0"/>
              <a:t>5.The receiving bank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1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baseline="0" dirty="0" smtClean="0">
                <a:solidFill>
                  <a:srgbClr val="000000"/>
                </a:solidFill>
                <a:latin typeface="Arial"/>
              </a:rPr>
              <a:t>Digital Cash/Electronic Cash</a:t>
            </a:r>
          </a:p>
          <a:p>
            <a:endParaRPr lang="en-US" sz="3600" baseline="0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•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Digital Cash also known as E-currency, E-money, </a:t>
            </a:r>
            <a:r>
              <a:rPr lang="en-US" b="1" dirty="0" err="1" smtClean="0">
                <a:solidFill>
                  <a:srgbClr val="000000"/>
                </a:solidFill>
                <a:latin typeface="Arial"/>
              </a:rPr>
              <a:t>DigitalMoney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Arial"/>
              </a:rPr>
              <a:t>CyberCurrency,etc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…</a:t>
            </a:r>
          </a:p>
          <a:p>
            <a:endParaRPr lang="en-US" dirty="0">
              <a:solidFill>
                <a:srgbClr val="000000"/>
              </a:solidFill>
              <a:latin typeface="Arial"/>
            </a:endParaRP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•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Digital Cash Refer to a System in which a person can securely pay for goods and services electronically without necessarily involving a bank to mediate </a:t>
            </a:r>
            <a:r>
              <a:rPr lang="en-US" b="1" dirty="0" err="1" smtClean="0">
                <a:solidFill>
                  <a:srgbClr val="000000"/>
                </a:solidFill>
                <a:latin typeface="Arial"/>
              </a:rPr>
              <a:t>etransaction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Arial"/>
            </a:endParaRP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•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It is based on cryptographic system called as Digital Signature</a:t>
            </a:r>
            <a:endParaRPr lang="en-US" b="1" dirty="0">
              <a:solidFill>
                <a:srgbClr val="000000"/>
              </a:solidFill>
              <a:latin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</a:endParaRP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•</a:t>
            </a:r>
            <a:r>
              <a:rPr lang="en-US" b="1" dirty="0" smtClean="0">
                <a:solidFill>
                  <a:srgbClr val="000000"/>
                </a:solidFill>
                <a:latin typeface="Arial"/>
              </a:rPr>
              <a:t>A pair of numeric keys works in random, one for locking and other for unlocking. Message encoded with numeric key by supplying all the customers with its public key</a:t>
            </a:r>
            <a:endParaRPr lang="en-US" b="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8153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E-</a:t>
            </a:r>
            <a:r>
              <a:rPr lang="en-US" b="1" dirty="0" err="1"/>
              <a:t>Cheques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•</a:t>
            </a:r>
            <a:r>
              <a:rPr lang="en-US" b="1" dirty="0" smtClean="0"/>
              <a:t>Electronic </a:t>
            </a:r>
            <a:r>
              <a:rPr lang="en-US" b="1" dirty="0" err="1" smtClean="0"/>
              <a:t>cheques</a:t>
            </a:r>
            <a:r>
              <a:rPr lang="en-US" b="1" dirty="0" smtClean="0"/>
              <a:t> are another form of Electronic tokens. They are designed to accommodate the many individuals and entities that might prefer to pay on credit or through some mechanism other than cash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•</a:t>
            </a:r>
            <a:r>
              <a:rPr lang="en-US" b="1" dirty="0"/>
              <a:t>This method has been deliberately designed to work in the manner conventional </a:t>
            </a:r>
            <a:r>
              <a:rPr lang="en-US" b="1" dirty="0" err="1"/>
              <a:t>chequeswork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Payment transaction sequence in an electronic check system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438</Words>
  <Application>Microsoft Office PowerPoint</Application>
  <PresentationFormat>On-screen Show (4:3)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bageshree</dc:creator>
  <cp:lastModifiedBy>Admin</cp:lastModifiedBy>
  <cp:revision>7</cp:revision>
  <dcterms:created xsi:type="dcterms:W3CDTF">2013-08-30T16:29:14Z</dcterms:created>
  <dcterms:modified xsi:type="dcterms:W3CDTF">2023-02-05T16:59:34Z</dcterms:modified>
</cp:coreProperties>
</file>