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6" r:id="rId23"/>
    <p:sldId id="277" r:id="rId24"/>
    <p:sldId id="278" r:id="rId25"/>
    <p:sldId id="279" r:id="rId26"/>
    <p:sldId id="280" r:id="rId27"/>
    <p:sldId id="281" r:id="rId28"/>
    <p:sldId id="283" r:id="rId29"/>
    <p:sldId id="282" r:id="rId30"/>
    <p:sldId id="284" r:id="rId31"/>
    <p:sldId id="285"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04BB-8DDB-4ABD-B5B5-F8A95D342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ACFF6C-03FD-4B10-BA41-213CB38084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720936-2736-4DFD-BC7F-68F9534B9E89}"/>
              </a:ext>
            </a:extLst>
          </p:cNvPr>
          <p:cNvSpPr>
            <a:spLocks noGrp="1"/>
          </p:cNvSpPr>
          <p:nvPr>
            <p:ph type="dt" sz="half" idx="10"/>
          </p:nvPr>
        </p:nvSpPr>
        <p:spPr/>
        <p:txBody>
          <a:bodyPr/>
          <a:lstStyle/>
          <a:p>
            <a:fld id="{D75DB2AC-6D55-4CDB-B2B3-40641F78C7F1}" type="datetimeFigureOut">
              <a:rPr lang="en-IN" smtClean="0"/>
              <a:t>07-01-2023</a:t>
            </a:fld>
            <a:endParaRPr lang="en-IN"/>
          </a:p>
        </p:txBody>
      </p:sp>
      <p:sp>
        <p:nvSpPr>
          <p:cNvPr id="5" name="Footer Placeholder 4">
            <a:extLst>
              <a:ext uri="{FF2B5EF4-FFF2-40B4-BE49-F238E27FC236}">
                <a16:creationId xmlns:a16="http://schemas.microsoft.com/office/drawing/2014/main" id="{C28E2535-24BB-4168-B6D4-AD6EE2C2D9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672C7-485F-40AE-96DC-C4CDBDB9D4ED}"/>
              </a:ext>
            </a:extLst>
          </p:cNvPr>
          <p:cNvSpPr>
            <a:spLocks noGrp="1"/>
          </p:cNvSpPr>
          <p:nvPr>
            <p:ph type="sldNum" sz="quarter" idx="12"/>
          </p:nvPr>
        </p:nvSpPr>
        <p:spPr/>
        <p:txBody>
          <a:bodyPr/>
          <a:lstStyle/>
          <a:p>
            <a:fld id="{B9574978-9ACB-49EB-9256-9E127C06AD43}" type="slidenum">
              <a:rPr lang="en-IN" smtClean="0"/>
              <a:t>‹#›</a:t>
            </a:fld>
            <a:endParaRPr lang="en-IN"/>
          </a:p>
        </p:txBody>
      </p:sp>
    </p:spTree>
    <p:extLst>
      <p:ext uri="{BB962C8B-B14F-4D97-AF65-F5344CB8AC3E}">
        <p14:creationId xmlns:p14="http://schemas.microsoft.com/office/powerpoint/2010/main" val="172562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B71A-0185-402C-AE0B-3E1A1546D2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578D9A-5DA7-4C9A-9A21-3BB4DE154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340EE-473B-47EE-A5DD-87AA9EBDEC71}"/>
              </a:ext>
            </a:extLst>
          </p:cNvPr>
          <p:cNvSpPr>
            <a:spLocks noGrp="1"/>
          </p:cNvSpPr>
          <p:nvPr>
            <p:ph type="dt" sz="half" idx="10"/>
          </p:nvPr>
        </p:nvSpPr>
        <p:spPr/>
        <p:txBody>
          <a:bodyPr/>
          <a:lstStyle/>
          <a:p>
            <a:fld id="{D75DB2AC-6D55-4CDB-B2B3-40641F78C7F1}" type="datetimeFigureOut">
              <a:rPr lang="en-IN" smtClean="0"/>
              <a:t>07-01-2023</a:t>
            </a:fld>
            <a:endParaRPr lang="en-IN"/>
          </a:p>
        </p:txBody>
      </p:sp>
      <p:sp>
        <p:nvSpPr>
          <p:cNvPr id="5" name="Footer Placeholder 4">
            <a:extLst>
              <a:ext uri="{FF2B5EF4-FFF2-40B4-BE49-F238E27FC236}">
                <a16:creationId xmlns:a16="http://schemas.microsoft.com/office/drawing/2014/main" id="{C8E3980E-0E2B-44BB-826F-34A2311CC1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1A91A-AA80-4F06-9989-F163C6C7BC30}"/>
              </a:ext>
            </a:extLst>
          </p:cNvPr>
          <p:cNvSpPr>
            <a:spLocks noGrp="1"/>
          </p:cNvSpPr>
          <p:nvPr>
            <p:ph type="sldNum" sz="quarter" idx="12"/>
          </p:nvPr>
        </p:nvSpPr>
        <p:spPr/>
        <p:txBody>
          <a:bodyPr/>
          <a:lstStyle/>
          <a:p>
            <a:fld id="{B9574978-9ACB-49EB-9256-9E127C06AD43}" type="slidenum">
              <a:rPr lang="en-IN" smtClean="0"/>
              <a:t>‹#›</a:t>
            </a:fld>
            <a:endParaRPr lang="en-IN"/>
          </a:p>
        </p:txBody>
      </p:sp>
    </p:spTree>
    <p:extLst>
      <p:ext uri="{BB962C8B-B14F-4D97-AF65-F5344CB8AC3E}">
        <p14:creationId xmlns:p14="http://schemas.microsoft.com/office/powerpoint/2010/main" val="40035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69DAF-A41F-4EF1-A0C7-F82FD029FA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451EB6-FBF8-432A-82C3-F59B61682F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F6478C-8E21-4172-A009-28EC47194359}"/>
              </a:ext>
            </a:extLst>
          </p:cNvPr>
          <p:cNvSpPr>
            <a:spLocks noGrp="1"/>
          </p:cNvSpPr>
          <p:nvPr>
            <p:ph type="dt" sz="half" idx="10"/>
          </p:nvPr>
        </p:nvSpPr>
        <p:spPr/>
        <p:txBody>
          <a:bodyPr/>
          <a:lstStyle/>
          <a:p>
            <a:fld id="{D75DB2AC-6D55-4CDB-B2B3-40641F78C7F1}" type="datetimeFigureOut">
              <a:rPr lang="en-IN" smtClean="0"/>
              <a:t>07-01-2023</a:t>
            </a:fld>
            <a:endParaRPr lang="en-IN"/>
          </a:p>
        </p:txBody>
      </p:sp>
      <p:sp>
        <p:nvSpPr>
          <p:cNvPr id="5" name="Footer Placeholder 4">
            <a:extLst>
              <a:ext uri="{FF2B5EF4-FFF2-40B4-BE49-F238E27FC236}">
                <a16:creationId xmlns:a16="http://schemas.microsoft.com/office/drawing/2014/main" id="{6F8CFADB-BB2B-4DB2-8996-EADBE78369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D66566-0562-4575-B6E5-D4552BAAE4EE}"/>
              </a:ext>
            </a:extLst>
          </p:cNvPr>
          <p:cNvSpPr>
            <a:spLocks noGrp="1"/>
          </p:cNvSpPr>
          <p:nvPr>
            <p:ph type="sldNum" sz="quarter" idx="12"/>
          </p:nvPr>
        </p:nvSpPr>
        <p:spPr/>
        <p:txBody>
          <a:bodyPr/>
          <a:lstStyle/>
          <a:p>
            <a:fld id="{B9574978-9ACB-49EB-9256-9E127C06AD43}" type="slidenum">
              <a:rPr lang="en-IN" smtClean="0"/>
              <a:t>‹#›</a:t>
            </a:fld>
            <a:endParaRPr lang="en-IN"/>
          </a:p>
        </p:txBody>
      </p:sp>
    </p:spTree>
    <p:extLst>
      <p:ext uri="{BB962C8B-B14F-4D97-AF65-F5344CB8AC3E}">
        <p14:creationId xmlns:p14="http://schemas.microsoft.com/office/powerpoint/2010/main" val="321206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C3B9-5B71-4E9D-948F-04A3EB6E17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4CC63D-9851-4634-97F5-47E9AAF5A5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20339F-4D4B-447D-84B2-B9645F643107}"/>
              </a:ext>
            </a:extLst>
          </p:cNvPr>
          <p:cNvSpPr>
            <a:spLocks noGrp="1"/>
          </p:cNvSpPr>
          <p:nvPr>
            <p:ph type="dt" sz="half" idx="10"/>
          </p:nvPr>
        </p:nvSpPr>
        <p:spPr/>
        <p:txBody>
          <a:bodyPr/>
          <a:lstStyle/>
          <a:p>
            <a:fld id="{D75DB2AC-6D55-4CDB-B2B3-40641F78C7F1}" type="datetimeFigureOut">
              <a:rPr lang="en-IN" smtClean="0"/>
              <a:t>07-01-2023</a:t>
            </a:fld>
            <a:endParaRPr lang="en-IN"/>
          </a:p>
        </p:txBody>
      </p:sp>
      <p:sp>
        <p:nvSpPr>
          <p:cNvPr id="5" name="Footer Placeholder 4">
            <a:extLst>
              <a:ext uri="{FF2B5EF4-FFF2-40B4-BE49-F238E27FC236}">
                <a16:creationId xmlns:a16="http://schemas.microsoft.com/office/drawing/2014/main" id="{DFC235BD-73F8-4355-B09F-3FCA0D9CDE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9F4B7-000F-45B5-8FD1-54DB7F734909}"/>
              </a:ext>
            </a:extLst>
          </p:cNvPr>
          <p:cNvSpPr>
            <a:spLocks noGrp="1"/>
          </p:cNvSpPr>
          <p:nvPr>
            <p:ph type="sldNum" sz="quarter" idx="12"/>
          </p:nvPr>
        </p:nvSpPr>
        <p:spPr/>
        <p:txBody>
          <a:bodyPr/>
          <a:lstStyle/>
          <a:p>
            <a:fld id="{B9574978-9ACB-49EB-9256-9E127C06AD43}" type="slidenum">
              <a:rPr lang="en-IN" smtClean="0"/>
              <a:t>‹#›</a:t>
            </a:fld>
            <a:endParaRPr lang="en-IN"/>
          </a:p>
        </p:txBody>
      </p:sp>
    </p:spTree>
    <p:extLst>
      <p:ext uri="{BB962C8B-B14F-4D97-AF65-F5344CB8AC3E}">
        <p14:creationId xmlns:p14="http://schemas.microsoft.com/office/powerpoint/2010/main" val="115937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5F39-5ECC-4994-8DC2-D7AFE1EC33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313A95-B05C-43DD-8765-2CF3F68C3D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55EDCB-ED69-4877-8158-E2B0B2132221}"/>
              </a:ext>
            </a:extLst>
          </p:cNvPr>
          <p:cNvSpPr>
            <a:spLocks noGrp="1"/>
          </p:cNvSpPr>
          <p:nvPr>
            <p:ph type="dt" sz="half" idx="10"/>
          </p:nvPr>
        </p:nvSpPr>
        <p:spPr/>
        <p:txBody>
          <a:bodyPr/>
          <a:lstStyle/>
          <a:p>
            <a:fld id="{D75DB2AC-6D55-4CDB-B2B3-40641F78C7F1}" type="datetimeFigureOut">
              <a:rPr lang="en-IN" smtClean="0"/>
              <a:t>07-01-2023</a:t>
            </a:fld>
            <a:endParaRPr lang="en-IN"/>
          </a:p>
        </p:txBody>
      </p:sp>
      <p:sp>
        <p:nvSpPr>
          <p:cNvPr id="5" name="Footer Placeholder 4">
            <a:extLst>
              <a:ext uri="{FF2B5EF4-FFF2-40B4-BE49-F238E27FC236}">
                <a16:creationId xmlns:a16="http://schemas.microsoft.com/office/drawing/2014/main" id="{714B2AA0-B273-4A24-B868-41790B556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E2B0A-9C8C-4EA1-8E77-CA6693026F30}"/>
              </a:ext>
            </a:extLst>
          </p:cNvPr>
          <p:cNvSpPr>
            <a:spLocks noGrp="1"/>
          </p:cNvSpPr>
          <p:nvPr>
            <p:ph type="sldNum" sz="quarter" idx="12"/>
          </p:nvPr>
        </p:nvSpPr>
        <p:spPr/>
        <p:txBody>
          <a:bodyPr/>
          <a:lstStyle/>
          <a:p>
            <a:fld id="{B9574978-9ACB-49EB-9256-9E127C06AD43}" type="slidenum">
              <a:rPr lang="en-IN" smtClean="0"/>
              <a:t>‹#›</a:t>
            </a:fld>
            <a:endParaRPr lang="en-IN"/>
          </a:p>
        </p:txBody>
      </p:sp>
    </p:spTree>
    <p:extLst>
      <p:ext uri="{BB962C8B-B14F-4D97-AF65-F5344CB8AC3E}">
        <p14:creationId xmlns:p14="http://schemas.microsoft.com/office/powerpoint/2010/main" val="24084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DBF8-382C-48F1-9ABD-BB23745EEB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A08E07-71AD-400B-8654-7A147EEBDB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BB8E37-F521-4910-9D4D-3E9B62E7A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2A65CB-2993-43AD-B5C1-5AE47B75390C}"/>
              </a:ext>
            </a:extLst>
          </p:cNvPr>
          <p:cNvSpPr>
            <a:spLocks noGrp="1"/>
          </p:cNvSpPr>
          <p:nvPr>
            <p:ph type="dt" sz="half" idx="10"/>
          </p:nvPr>
        </p:nvSpPr>
        <p:spPr/>
        <p:txBody>
          <a:bodyPr/>
          <a:lstStyle/>
          <a:p>
            <a:fld id="{D75DB2AC-6D55-4CDB-B2B3-40641F78C7F1}" type="datetimeFigureOut">
              <a:rPr lang="en-IN" smtClean="0"/>
              <a:t>07-01-2023</a:t>
            </a:fld>
            <a:endParaRPr lang="en-IN"/>
          </a:p>
        </p:txBody>
      </p:sp>
      <p:sp>
        <p:nvSpPr>
          <p:cNvPr id="6" name="Footer Placeholder 5">
            <a:extLst>
              <a:ext uri="{FF2B5EF4-FFF2-40B4-BE49-F238E27FC236}">
                <a16:creationId xmlns:a16="http://schemas.microsoft.com/office/drawing/2014/main" id="{A8F594EB-0ACA-4D5F-97D6-969F178BEB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60DC01-B73B-4A0F-9A9A-E3CC785870BF}"/>
              </a:ext>
            </a:extLst>
          </p:cNvPr>
          <p:cNvSpPr>
            <a:spLocks noGrp="1"/>
          </p:cNvSpPr>
          <p:nvPr>
            <p:ph type="sldNum" sz="quarter" idx="12"/>
          </p:nvPr>
        </p:nvSpPr>
        <p:spPr/>
        <p:txBody>
          <a:bodyPr/>
          <a:lstStyle/>
          <a:p>
            <a:fld id="{B9574978-9ACB-49EB-9256-9E127C06AD43}" type="slidenum">
              <a:rPr lang="en-IN" smtClean="0"/>
              <a:t>‹#›</a:t>
            </a:fld>
            <a:endParaRPr lang="en-IN"/>
          </a:p>
        </p:txBody>
      </p:sp>
    </p:spTree>
    <p:extLst>
      <p:ext uri="{BB962C8B-B14F-4D97-AF65-F5344CB8AC3E}">
        <p14:creationId xmlns:p14="http://schemas.microsoft.com/office/powerpoint/2010/main" val="390151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76F6-5828-4A81-8141-ADDF44E5DE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AF4F48-D8F2-4552-B691-110106D78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E3B377-9E0B-447B-A3BF-6FEA6A5F5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542809-A80A-4938-A8AA-FCEEF955E7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318855-F238-42CC-B4D8-493817C420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F6F278-B970-43AB-965F-24D272B14F15}"/>
              </a:ext>
            </a:extLst>
          </p:cNvPr>
          <p:cNvSpPr>
            <a:spLocks noGrp="1"/>
          </p:cNvSpPr>
          <p:nvPr>
            <p:ph type="dt" sz="half" idx="10"/>
          </p:nvPr>
        </p:nvSpPr>
        <p:spPr/>
        <p:txBody>
          <a:bodyPr/>
          <a:lstStyle/>
          <a:p>
            <a:fld id="{D75DB2AC-6D55-4CDB-B2B3-40641F78C7F1}" type="datetimeFigureOut">
              <a:rPr lang="en-IN" smtClean="0"/>
              <a:t>07-01-2023</a:t>
            </a:fld>
            <a:endParaRPr lang="en-IN"/>
          </a:p>
        </p:txBody>
      </p:sp>
      <p:sp>
        <p:nvSpPr>
          <p:cNvPr id="8" name="Footer Placeholder 7">
            <a:extLst>
              <a:ext uri="{FF2B5EF4-FFF2-40B4-BE49-F238E27FC236}">
                <a16:creationId xmlns:a16="http://schemas.microsoft.com/office/drawing/2014/main" id="{01060DBD-43BE-4937-BF55-589241D189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37C16A-5357-4518-958A-7BBD68C5346B}"/>
              </a:ext>
            </a:extLst>
          </p:cNvPr>
          <p:cNvSpPr>
            <a:spLocks noGrp="1"/>
          </p:cNvSpPr>
          <p:nvPr>
            <p:ph type="sldNum" sz="quarter" idx="12"/>
          </p:nvPr>
        </p:nvSpPr>
        <p:spPr/>
        <p:txBody>
          <a:bodyPr/>
          <a:lstStyle/>
          <a:p>
            <a:fld id="{B9574978-9ACB-49EB-9256-9E127C06AD43}" type="slidenum">
              <a:rPr lang="en-IN" smtClean="0"/>
              <a:t>‹#›</a:t>
            </a:fld>
            <a:endParaRPr lang="en-IN"/>
          </a:p>
        </p:txBody>
      </p:sp>
    </p:spTree>
    <p:extLst>
      <p:ext uri="{BB962C8B-B14F-4D97-AF65-F5344CB8AC3E}">
        <p14:creationId xmlns:p14="http://schemas.microsoft.com/office/powerpoint/2010/main" val="173451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60C5-CFED-4E22-B9E8-24B2603D6E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B56182-5C93-4171-8F36-2B316330A0ED}"/>
              </a:ext>
            </a:extLst>
          </p:cNvPr>
          <p:cNvSpPr>
            <a:spLocks noGrp="1"/>
          </p:cNvSpPr>
          <p:nvPr>
            <p:ph type="dt" sz="half" idx="10"/>
          </p:nvPr>
        </p:nvSpPr>
        <p:spPr/>
        <p:txBody>
          <a:bodyPr/>
          <a:lstStyle/>
          <a:p>
            <a:fld id="{D75DB2AC-6D55-4CDB-B2B3-40641F78C7F1}" type="datetimeFigureOut">
              <a:rPr lang="en-IN" smtClean="0"/>
              <a:t>07-01-2023</a:t>
            </a:fld>
            <a:endParaRPr lang="en-IN"/>
          </a:p>
        </p:txBody>
      </p:sp>
      <p:sp>
        <p:nvSpPr>
          <p:cNvPr id="4" name="Footer Placeholder 3">
            <a:extLst>
              <a:ext uri="{FF2B5EF4-FFF2-40B4-BE49-F238E27FC236}">
                <a16:creationId xmlns:a16="http://schemas.microsoft.com/office/drawing/2014/main" id="{72849CEE-8CA0-4CDA-9EC9-084CF17B67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C1570C-CE7A-49C8-ADF1-77F04BC179C7}"/>
              </a:ext>
            </a:extLst>
          </p:cNvPr>
          <p:cNvSpPr>
            <a:spLocks noGrp="1"/>
          </p:cNvSpPr>
          <p:nvPr>
            <p:ph type="sldNum" sz="quarter" idx="12"/>
          </p:nvPr>
        </p:nvSpPr>
        <p:spPr/>
        <p:txBody>
          <a:bodyPr/>
          <a:lstStyle/>
          <a:p>
            <a:fld id="{B9574978-9ACB-49EB-9256-9E127C06AD43}" type="slidenum">
              <a:rPr lang="en-IN" smtClean="0"/>
              <a:t>‹#›</a:t>
            </a:fld>
            <a:endParaRPr lang="en-IN"/>
          </a:p>
        </p:txBody>
      </p:sp>
    </p:spTree>
    <p:extLst>
      <p:ext uri="{BB962C8B-B14F-4D97-AF65-F5344CB8AC3E}">
        <p14:creationId xmlns:p14="http://schemas.microsoft.com/office/powerpoint/2010/main" val="172916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7F95F-2BDB-4CA0-B40F-B67F3ECA6855}"/>
              </a:ext>
            </a:extLst>
          </p:cNvPr>
          <p:cNvSpPr>
            <a:spLocks noGrp="1"/>
          </p:cNvSpPr>
          <p:nvPr>
            <p:ph type="dt" sz="half" idx="10"/>
          </p:nvPr>
        </p:nvSpPr>
        <p:spPr/>
        <p:txBody>
          <a:bodyPr/>
          <a:lstStyle/>
          <a:p>
            <a:fld id="{D75DB2AC-6D55-4CDB-B2B3-40641F78C7F1}" type="datetimeFigureOut">
              <a:rPr lang="en-IN" smtClean="0"/>
              <a:t>07-01-2023</a:t>
            </a:fld>
            <a:endParaRPr lang="en-IN"/>
          </a:p>
        </p:txBody>
      </p:sp>
      <p:sp>
        <p:nvSpPr>
          <p:cNvPr id="3" name="Footer Placeholder 2">
            <a:extLst>
              <a:ext uri="{FF2B5EF4-FFF2-40B4-BE49-F238E27FC236}">
                <a16:creationId xmlns:a16="http://schemas.microsoft.com/office/drawing/2014/main" id="{AC59D592-C468-4E69-AE1E-F263DDF53D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6152E4-B0A6-49EC-8F2F-6B7AA617569C}"/>
              </a:ext>
            </a:extLst>
          </p:cNvPr>
          <p:cNvSpPr>
            <a:spLocks noGrp="1"/>
          </p:cNvSpPr>
          <p:nvPr>
            <p:ph type="sldNum" sz="quarter" idx="12"/>
          </p:nvPr>
        </p:nvSpPr>
        <p:spPr/>
        <p:txBody>
          <a:bodyPr/>
          <a:lstStyle/>
          <a:p>
            <a:fld id="{B9574978-9ACB-49EB-9256-9E127C06AD43}" type="slidenum">
              <a:rPr lang="en-IN" smtClean="0"/>
              <a:t>‹#›</a:t>
            </a:fld>
            <a:endParaRPr lang="en-IN"/>
          </a:p>
        </p:txBody>
      </p:sp>
    </p:spTree>
    <p:extLst>
      <p:ext uri="{BB962C8B-B14F-4D97-AF65-F5344CB8AC3E}">
        <p14:creationId xmlns:p14="http://schemas.microsoft.com/office/powerpoint/2010/main" val="364189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5163-04B3-4169-85E2-F114E0D82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1CC4DE-C3E3-45AB-B1C3-074E793212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7E5F86-CCE4-4A83-9A86-869DAAFE2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37EF4-6B99-4AF1-877E-B285FFDBA571}"/>
              </a:ext>
            </a:extLst>
          </p:cNvPr>
          <p:cNvSpPr>
            <a:spLocks noGrp="1"/>
          </p:cNvSpPr>
          <p:nvPr>
            <p:ph type="dt" sz="half" idx="10"/>
          </p:nvPr>
        </p:nvSpPr>
        <p:spPr/>
        <p:txBody>
          <a:bodyPr/>
          <a:lstStyle/>
          <a:p>
            <a:fld id="{D75DB2AC-6D55-4CDB-B2B3-40641F78C7F1}" type="datetimeFigureOut">
              <a:rPr lang="en-IN" smtClean="0"/>
              <a:t>07-01-2023</a:t>
            </a:fld>
            <a:endParaRPr lang="en-IN"/>
          </a:p>
        </p:txBody>
      </p:sp>
      <p:sp>
        <p:nvSpPr>
          <p:cNvPr id="6" name="Footer Placeholder 5">
            <a:extLst>
              <a:ext uri="{FF2B5EF4-FFF2-40B4-BE49-F238E27FC236}">
                <a16:creationId xmlns:a16="http://schemas.microsoft.com/office/drawing/2014/main" id="{6CB02B05-5CE8-4B05-AE11-E0E5688E9E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8ABA6A-0257-4A98-A58D-3B4BED3CF0A0}"/>
              </a:ext>
            </a:extLst>
          </p:cNvPr>
          <p:cNvSpPr>
            <a:spLocks noGrp="1"/>
          </p:cNvSpPr>
          <p:nvPr>
            <p:ph type="sldNum" sz="quarter" idx="12"/>
          </p:nvPr>
        </p:nvSpPr>
        <p:spPr/>
        <p:txBody>
          <a:bodyPr/>
          <a:lstStyle/>
          <a:p>
            <a:fld id="{B9574978-9ACB-49EB-9256-9E127C06AD43}" type="slidenum">
              <a:rPr lang="en-IN" smtClean="0"/>
              <a:t>‹#›</a:t>
            </a:fld>
            <a:endParaRPr lang="en-IN"/>
          </a:p>
        </p:txBody>
      </p:sp>
    </p:spTree>
    <p:extLst>
      <p:ext uri="{BB962C8B-B14F-4D97-AF65-F5344CB8AC3E}">
        <p14:creationId xmlns:p14="http://schemas.microsoft.com/office/powerpoint/2010/main" val="420983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746B-67BD-4DB3-8C73-9B3A53ED74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F44848-020F-4F79-86A2-C0DE32A4EF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A7704F-48A8-434B-AABD-2D242B3E6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B20D3-19CD-4FD7-9054-B9ABE4E9DBC2}"/>
              </a:ext>
            </a:extLst>
          </p:cNvPr>
          <p:cNvSpPr>
            <a:spLocks noGrp="1"/>
          </p:cNvSpPr>
          <p:nvPr>
            <p:ph type="dt" sz="half" idx="10"/>
          </p:nvPr>
        </p:nvSpPr>
        <p:spPr/>
        <p:txBody>
          <a:bodyPr/>
          <a:lstStyle/>
          <a:p>
            <a:fld id="{D75DB2AC-6D55-4CDB-B2B3-40641F78C7F1}" type="datetimeFigureOut">
              <a:rPr lang="en-IN" smtClean="0"/>
              <a:t>07-01-2023</a:t>
            </a:fld>
            <a:endParaRPr lang="en-IN"/>
          </a:p>
        </p:txBody>
      </p:sp>
      <p:sp>
        <p:nvSpPr>
          <p:cNvPr id="6" name="Footer Placeholder 5">
            <a:extLst>
              <a:ext uri="{FF2B5EF4-FFF2-40B4-BE49-F238E27FC236}">
                <a16:creationId xmlns:a16="http://schemas.microsoft.com/office/drawing/2014/main" id="{736D769F-8700-4BF9-85F8-22C3CA2CD7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BD25B8-D2D8-480F-9053-283D41D91F99}"/>
              </a:ext>
            </a:extLst>
          </p:cNvPr>
          <p:cNvSpPr>
            <a:spLocks noGrp="1"/>
          </p:cNvSpPr>
          <p:nvPr>
            <p:ph type="sldNum" sz="quarter" idx="12"/>
          </p:nvPr>
        </p:nvSpPr>
        <p:spPr/>
        <p:txBody>
          <a:bodyPr/>
          <a:lstStyle/>
          <a:p>
            <a:fld id="{B9574978-9ACB-49EB-9256-9E127C06AD43}" type="slidenum">
              <a:rPr lang="en-IN" smtClean="0"/>
              <a:t>‹#›</a:t>
            </a:fld>
            <a:endParaRPr lang="en-IN"/>
          </a:p>
        </p:txBody>
      </p:sp>
    </p:spTree>
    <p:extLst>
      <p:ext uri="{BB962C8B-B14F-4D97-AF65-F5344CB8AC3E}">
        <p14:creationId xmlns:p14="http://schemas.microsoft.com/office/powerpoint/2010/main" val="1951761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F71F69-AFA5-4966-91F8-0EE534E13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39E2AC-7B69-4632-9115-79F8393D3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DA4FD6-73C6-4755-914C-5B2EDCC9FF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DB2AC-6D55-4CDB-B2B3-40641F78C7F1}" type="datetimeFigureOut">
              <a:rPr lang="en-IN" smtClean="0"/>
              <a:t>07-01-2023</a:t>
            </a:fld>
            <a:endParaRPr lang="en-IN"/>
          </a:p>
        </p:txBody>
      </p:sp>
      <p:sp>
        <p:nvSpPr>
          <p:cNvPr id="5" name="Footer Placeholder 4">
            <a:extLst>
              <a:ext uri="{FF2B5EF4-FFF2-40B4-BE49-F238E27FC236}">
                <a16:creationId xmlns:a16="http://schemas.microsoft.com/office/drawing/2014/main" id="{BECCD0DD-F7FD-445A-B0EC-48979DE6D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53DEE7-0176-4014-853F-3DE29B7B3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574978-9ACB-49EB-9256-9E127C06AD43}" type="slidenum">
              <a:rPr lang="en-IN" smtClean="0"/>
              <a:t>‹#›</a:t>
            </a:fld>
            <a:endParaRPr lang="en-IN"/>
          </a:p>
        </p:txBody>
      </p:sp>
    </p:spTree>
    <p:extLst>
      <p:ext uri="{BB962C8B-B14F-4D97-AF65-F5344CB8AC3E}">
        <p14:creationId xmlns:p14="http://schemas.microsoft.com/office/powerpoint/2010/main" val="22626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9890-BA82-4259-88A1-B0F450DD37CA}"/>
              </a:ext>
            </a:extLst>
          </p:cNvPr>
          <p:cNvSpPr>
            <a:spLocks noGrp="1"/>
          </p:cNvSpPr>
          <p:nvPr>
            <p:ph type="ctrTitle"/>
          </p:nvPr>
        </p:nvSpPr>
        <p:spPr/>
        <p:txBody>
          <a:bodyPr/>
          <a:lstStyle/>
          <a:p>
            <a:r>
              <a:rPr lang="en-IN" b="1" dirty="0"/>
              <a:t>String Functions in Python</a:t>
            </a:r>
            <a:r>
              <a:rPr lang="en-IN" dirty="0"/>
              <a:t/>
            </a:r>
            <a:br>
              <a:rPr lang="en-IN" dirty="0"/>
            </a:br>
            <a:endParaRPr lang="en-IN" dirty="0"/>
          </a:p>
        </p:txBody>
      </p:sp>
    </p:spTree>
    <p:extLst>
      <p:ext uri="{BB962C8B-B14F-4D97-AF65-F5344CB8AC3E}">
        <p14:creationId xmlns:p14="http://schemas.microsoft.com/office/powerpoint/2010/main" val="3596172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C4B48-3E2F-49F7-82C8-24675F4EC4F6}"/>
              </a:ext>
            </a:extLst>
          </p:cNvPr>
          <p:cNvSpPr>
            <a:spLocks noGrp="1"/>
          </p:cNvSpPr>
          <p:nvPr>
            <p:ph idx="1"/>
          </p:nvPr>
        </p:nvSpPr>
        <p:spPr>
          <a:xfrm>
            <a:off x="838200" y="321276"/>
            <a:ext cx="10515600" cy="6301946"/>
          </a:xfrm>
        </p:spPr>
        <p:txBody>
          <a:bodyPr>
            <a:normAutofit/>
          </a:bodyPr>
          <a:lstStyle/>
          <a:p>
            <a:r>
              <a:rPr lang="en-IN" b="1" dirty="0"/>
              <a:t>join(), split(), and replace() Methods</a:t>
            </a:r>
          </a:p>
          <a:p>
            <a:pPr marL="0" indent="0">
              <a:buNone/>
            </a:pPr>
            <a:r>
              <a:rPr lang="en-IN" dirty="0"/>
              <a:t>The </a:t>
            </a:r>
            <a:r>
              <a:rPr lang="en-IN" dirty="0" err="1"/>
              <a:t>str.join</a:t>
            </a:r>
            <a:r>
              <a:rPr lang="en-IN" dirty="0"/>
              <a:t>(), </a:t>
            </a:r>
            <a:r>
              <a:rPr lang="en-IN" dirty="0" err="1"/>
              <a:t>str.split</a:t>
            </a:r>
            <a:r>
              <a:rPr lang="en-IN" dirty="0"/>
              <a:t>(), and </a:t>
            </a:r>
            <a:r>
              <a:rPr lang="en-IN" dirty="0" err="1"/>
              <a:t>str.replace</a:t>
            </a:r>
            <a:r>
              <a:rPr lang="en-IN" dirty="0"/>
              <a:t>() methods are a few additional ways to manipulate strings in Python.</a:t>
            </a:r>
          </a:p>
          <a:p>
            <a:pPr marL="0" indent="0">
              <a:buNone/>
            </a:pPr>
            <a:r>
              <a:rPr lang="en-IN" dirty="0"/>
              <a:t>The </a:t>
            </a:r>
            <a:r>
              <a:rPr lang="en-IN" dirty="0" err="1"/>
              <a:t>str.join</a:t>
            </a:r>
            <a:r>
              <a:rPr lang="en-IN" dirty="0"/>
              <a:t>() method will concatenate two strings, but in a way that passes one string through another.</a:t>
            </a:r>
          </a:p>
          <a:p>
            <a:r>
              <a:rPr lang="en-IN" dirty="0"/>
              <a:t>Let’s create a string:</a:t>
            </a:r>
          </a:p>
          <a:p>
            <a:pPr marL="0" indent="0">
              <a:buNone/>
            </a:pPr>
            <a:r>
              <a:rPr lang="en-IN" dirty="0"/>
              <a:t>balloon = "Sammy has a balloon.“</a:t>
            </a:r>
          </a:p>
          <a:p>
            <a:pPr marL="0" indent="0">
              <a:buNone/>
            </a:pPr>
            <a:r>
              <a:rPr lang="en-IN" dirty="0"/>
              <a:t>Now, let’s use the </a:t>
            </a:r>
            <a:r>
              <a:rPr lang="en-IN" dirty="0" err="1"/>
              <a:t>str.join</a:t>
            </a:r>
            <a:r>
              <a:rPr lang="en-IN" dirty="0"/>
              <a:t>() method to add whitespace to that string print(" ".join(balloon))</a:t>
            </a:r>
          </a:p>
          <a:p>
            <a:r>
              <a:rPr lang="en-IN" dirty="0"/>
              <a:t>We will see that in the new string that is returned there is added space throughout the first string:</a:t>
            </a:r>
          </a:p>
          <a:p>
            <a:r>
              <a:rPr lang="en-IN" dirty="0"/>
              <a:t>Output</a:t>
            </a:r>
          </a:p>
          <a:p>
            <a:pPr marL="0" indent="0">
              <a:buNone/>
            </a:pPr>
            <a:r>
              <a:rPr lang="en-IN" dirty="0"/>
              <a:t>S a m </a:t>
            </a:r>
            <a:r>
              <a:rPr lang="en-IN" dirty="0" err="1"/>
              <a:t>m</a:t>
            </a:r>
            <a:r>
              <a:rPr lang="en-IN" dirty="0"/>
              <a:t> y   h a s   a   b a l </a:t>
            </a:r>
            <a:r>
              <a:rPr lang="en-IN" dirty="0" err="1"/>
              <a:t>l</a:t>
            </a:r>
            <a:r>
              <a:rPr lang="en-IN" dirty="0"/>
              <a:t> o </a:t>
            </a:r>
            <a:r>
              <a:rPr lang="en-IN" dirty="0" err="1"/>
              <a:t>o</a:t>
            </a:r>
            <a:r>
              <a:rPr lang="en-IN" dirty="0"/>
              <a:t> n .</a:t>
            </a:r>
          </a:p>
          <a:p>
            <a:endParaRPr lang="en-IN" dirty="0"/>
          </a:p>
        </p:txBody>
      </p:sp>
    </p:spTree>
    <p:extLst>
      <p:ext uri="{BB962C8B-B14F-4D97-AF65-F5344CB8AC3E}">
        <p14:creationId xmlns:p14="http://schemas.microsoft.com/office/powerpoint/2010/main" val="393799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7A68A-BBAF-4F16-8D1A-B97709BF2B72}"/>
              </a:ext>
            </a:extLst>
          </p:cNvPr>
          <p:cNvSpPr>
            <a:spLocks noGrp="1"/>
          </p:cNvSpPr>
          <p:nvPr>
            <p:ph idx="1"/>
          </p:nvPr>
        </p:nvSpPr>
        <p:spPr>
          <a:xfrm>
            <a:off x="838200" y="234778"/>
            <a:ext cx="10515600" cy="6289590"/>
          </a:xfrm>
        </p:spPr>
        <p:txBody>
          <a:bodyPr/>
          <a:lstStyle/>
          <a:p>
            <a:r>
              <a:rPr lang="en-IN" dirty="0"/>
              <a:t>We can also use the </a:t>
            </a:r>
            <a:r>
              <a:rPr lang="en-IN" dirty="0" err="1"/>
              <a:t>str.join</a:t>
            </a:r>
            <a:r>
              <a:rPr lang="en-IN" dirty="0"/>
              <a:t>() method to return a string that is a reversal from the original string:</a:t>
            </a:r>
          </a:p>
          <a:p>
            <a:pPr marL="0" indent="0">
              <a:buNone/>
            </a:pPr>
            <a:r>
              <a:rPr lang="en-IN" dirty="0"/>
              <a:t>print("".join(reversed(balloon)))</a:t>
            </a:r>
          </a:p>
          <a:p>
            <a:r>
              <a:rPr lang="en-IN" dirty="0"/>
              <a:t>Output</a:t>
            </a:r>
          </a:p>
          <a:p>
            <a:pPr marL="0" indent="0">
              <a:buNone/>
            </a:pPr>
            <a:r>
              <a:rPr lang="en-IN" dirty="0"/>
              <a:t>.</a:t>
            </a:r>
            <a:r>
              <a:rPr lang="en-IN" dirty="0" err="1"/>
              <a:t>noollab</a:t>
            </a:r>
            <a:r>
              <a:rPr lang="en-IN" dirty="0"/>
              <a:t> a </a:t>
            </a:r>
            <a:r>
              <a:rPr lang="en-IN" dirty="0" err="1"/>
              <a:t>sah</a:t>
            </a:r>
            <a:r>
              <a:rPr lang="en-IN" dirty="0"/>
              <a:t> </a:t>
            </a:r>
            <a:r>
              <a:rPr lang="en-IN" dirty="0" err="1"/>
              <a:t>ymmaS</a:t>
            </a:r>
            <a:endParaRPr lang="en-IN" dirty="0"/>
          </a:p>
          <a:p>
            <a:r>
              <a:rPr lang="en-IN" dirty="0"/>
              <a:t>We did not want to add any part of another string to the first string, so we kept the quotation marks touching with no space in between.</a:t>
            </a:r>
          </a:p>
          <a:p>
            <a:endParaRPr lang="en-IN" dirty="0"/>
          </a:p>
        </p:txBody>
      </p:sp>
    </p:spTree>
    <p:extLst>
      <p:ext uri="{BB962C8B-B14F-4D97-AF65-F5344CB8AC3E}">
        <p14:creationId xmlns:p14="http://schemas.microsoft.com/office/powerpoint/2010/main" val="312142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D2D2B-DED5-4BAA-AB3D-21FC508A300E}"/>
              </a:ext>
            </a:extLst>
          </p:cNvPr>
          <p:cNvSpPr>
            <a:spLocks noGrp="1"/>
          </p:cNvSpPr>
          <p:nvPr>
            <p:ph idx="1"/>
          </p:nvPr>
        </p:nvSpPr>
        <p:spPr>
          <a:xfrm>
            <a:off x="838200" y="222422"/>
            <a:ext cx="10515600" cy="5954541"/>
          </a:xfrm>
        </p:spPr>
        <p:txBody>
          <a:bodyPr/>
          <a:lstStyle/>
          <a:p>
            <a:r>
              <a:rPr lang="en-IN" dirty="0"/>
              <a:t>The </a:t>
            </a:r>
            <a:r>
              <a:rPr lang="en-IN" dirty="0" err="1"/>
              <a:t>str.join</a:t>
            </a:r>
            <a:r>
              <a:rPr lang="en-IN" dirty="0"/>
              <a:t>() method is also useful to combine a list of strings into a new single string.</a:t>
            </a:r>
          </a:p>
          <a:p>
            <a:r>
              <a:rPr lang="en-IN" dirty="0"/>
              <a:t>Let’s create a comma-separated string from a list of strings:</a:t>
            </a:r>
          </a:p>
          <a:p>
            <a:pPr marL="0" indent="0">
              <a:buNone/>
            </a:pPr>
            <a:r>
              <a:rPr lang="en-IN" dirty="0"/>
              <a:t>print(",".join(["sharks", "crustaceans", "plankton"]))</a:t>
            </a:r>
          </a:p>
          <a:p>
            <a:r>
              <a:rPr lang="en-IN" dirty="0"/>
              <a:t>Output</a:t>
            </a:r>
          </a:p>
          <a:p>
            <a:pPr marL="0" indent="0">
              <a:buNone/>
            </a:pPr>
            <a:r>
              <a:rPr lang="en-IN" dirty="0" err="1"/>
              <a:t>sharks,crustaceans,plankton</a:t>
            </a:r>
            <a:endParaRPr lang="en-IN" dirty="0"/>
          </a:p>
          <a:p>
            <a:r>
              <a:rPr lang="en-IN" dirty="0"/>
              <a:t>If we want to add a comma and a space between string values in our new string, we can simply rewrite our expression with a whitespace after the comma: ", ".join(["sharks", "crustaceans", "plankton"]).</a:t>
            </a:r>
          </a:p>
          <a:p>
            <a:endParaRPr lang="en-IN" dirty="0"/>
          </a:p>
        </p:txBody>
      </p:sp>
    </p:spTree>
    <p:extLst>
      <p:ext uri="{BB962C8B-B14F-4D97-AF65-F5344CB8AC3E}">
        <p14:creationId xmlns:p14="http://schemas.microsoft.com/office/powerpoint/2010/main" val="177517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56472-576D-459B-93DD-8C3D136BEDF1}"/>
              </a:ext>
            </a:extLst>
          </p:cNvPr>
          <p:cNvSpPr>
            <a:spLocks noGrp="1"/>
          </p:cNvSpPr>
          <p:nvPr>
            <p:ph idx="1"/>
          </p:nvPr>
        </p:nvSpPr>
        <p:spPr>
          <a:xfrm>
            <a:off x="617838" y="284204"/>
            <a:ext cx="10735962" cy="6314303"/>
          </a:xfrm>
        </p:spPr>
        <p:txBody>
          <a:bodyPr>
            <a:normAutofit fontScale="92500"/>
          </a:bodyPr>
          <a:lstStyle/>
          <a:p>
            <a:r>
              <a:rPr lang="en-IN" dirty="0"/>
              <a:t>Just as we can join strings together, we can also split strings up. To do this, we will use the </a:t>
            </a:r>
            <a:r>
              <a:rPr lang="en-IN" dirty="0" err="1"/>
              <a:t>str.split</a:t>
            </a:r>
            <a:r>
              <a:rPr lang="en-IN" dirty="0"/>
              <a:t>() method:</a:t>
            </a:r>
          </a:p>
          <a:p>
            <a:pPr marL="0" indent="0">
              <a:buNone/>
            </a:pPr>
            <a:r>
              <a:rPr lang="en-IN" dirty="0"/>
              <a:t>print(</a:t>
            </a:r>
            <a:r>
              <a:rPr lang="en-IN" dirty="0" err="1"/>
              <a:t>balloon.split</a:t>
            </a:r>
            <a:r>
              <a:rPr lang="en-IN" dirty="0"/>
              <a:t>())</a:t>
            </a:r>
          </a:p>
          <a:p>
            <a:r>
              <a:rPr lang="en-IN" dirty="0"/>
              <a:t>Output</a:t>
            </a:r>
          </a:p>
          <a:p>
            <a:pPr marL="0" indent="0">
              <a:buNone/>
            </a:pPr>
            <a:r>
              <a:rPr lang="en-IN" dirty="0"/>
              <a:t>['Sammy', 'has', 'a', 'balloon.']</a:t>
            </a:r>
          </a:p>
          <a:p>
            <a:r>
              <a:rPr lang="en-IN" dirty="0"/>
              <a:t>The </a:t>
            </a:r>
            <a:r>
              <a:rPr lang="en-IN" dirty="0" err="1"/>
              <a:t>str.split</a:t>
            </a:r>
            <a:r>
              <a:rPr lang="en-IN" dirty="0"/>
              <a:t>() method returns a list of strings that are separated by whitespace if no other parameter is given.</a:t>
            </a:r>
          </a:p>
          <a:p>
            <a:r>
              <a:rPr lang="en-IN" dirty="0"/>
              <a:t>We can also use </a:t>
            </a:r>
            <a:r>
              <a:rPr lang="en-IN" dirty="0" err="1"/>
              <a:t>str.split</a:t>
            </a:r>
            <a:r>
              <a:rPr lang="en-IN" dirty="0"/>
              <a:t>() to remove certain parts of an original string. For example, let’s remove the letter a from the string:</a:t>
            </a:r>
          </a:p>
          <a:p>
            <a:pPr marL="0" indent="0">
              <a:buNone/>
            </a:pPr>
            <a:r>
              <a:rPr lang="en-IN" dirty="0"/>
              <a:t>print(</a:t>
            </a:r>
            <a:r>
              <a:rPr lang="en-IN" dirty="0" err="1"/>
              <a:t>balloon.split</a:t>
            </a:r>
            <a:r>
              <a:rPr lang="en-IN" dirty="0"/>
              <a:t>("a"))</a:t>
            </a:r>
          </a:p>
          <a:p>
            <a:r>
              <a:rPr lang="en-IN" dirty="0"/>
              <a:t>Output</a:t>
            </a:r>
          </a:p>
          <a:p>
            <a:pPr marL="0" indent="0">
              <a:buNone/>
            </a:pPr>
            <a:r>
              <a:rPr lang="en-IN" dirty="0"/>
              <a:t>['S', '</a:t>
            </a:r>
            <a:r>
              <a:rPr lang="en-IN" dirty="0" err="1"/>
              <a:t>mmy</a:t>
            </a:r>
            <a:r>
              <a:rPr lang="en-IN" dirty="0"/>
              <a:t> h', 's ', ' b', '</a:t>
            </a:r>
            <a:r>
              <a:rPr lang="en-IN" dirty="0" err="1"/>
              <a:t>lloon</a:t>
            </a:r>
            <a:r>
              <a:rPr lang="en-IN" dirty="0"/>
              <a:t>.']</a:t>
            </a:r>
          </a:p>
          <a:p>
            <a:r>
              <a:rPr lang="en-IN" dirty="0"/>
              <a:t>Now the letter a has been removed and the strings have been separated where each instance of the letter a had been, with whitespace retained.</a:t>
            </a:r>
          </a:p>
          <a:p>
            <a:endParaRPr lang="en-IN" dirty="0"/>
          </a:p>
        </p:txBody>
      </p:sp>
    </p:spTree>
    <p:extLst>
      <p:ext uri="{BB962C8B-B14F-4D97-AF65-F5344CB8AC3E}">
        <p14:creationId xmlns:p14="http://schemas.microsoft.com/office/powerpoint/2010/main" val="83200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6C027-5DBB-43C7-B06E-5DA080156BA1}"/>
              </a:ext>
            </a:extLst>
          </p:cNvPr>
          <p:cNvSpPr>
            <a:spLocks noGrp="1"/>
          </p:cNvSpPr>
          <p:nvPr>
            <p:ph idx="1"/>
          </p:nvPr>
        </p:nvSpPr>
        <p:spPr>
          <a:xfrm>
            <a:off x="838200" y="234778"/>
            <a:ext cx="10515600" cy="6376087"/>
          </a:xfrm>
        </p:spPr>
        <p:txBody>
          <a:bodyPr>
            <a:normAutofit/>
          </a:bodyPr>
          <a:lstStyle/>
          <a:p>
            <a:r>
              <a:rPr lang="en-IN" dirty="0"/>
              <a:t>The </a:t>
            </a:r>
            <a:r>
              <a:rPr lang="en-IN" dirty="0" err="1"/>
              <a:t>str.replace</a:t>
            </a:r>
            <a:r>
              <a:rPr lang="en-IN" dirty="0"/>
              <a:t>() method can take an original string and return an updated string with some replacement.</a:t>
            </a:r>
          </a:p>
          <a:p>
            <a:r>
              <a:rPr lang="en-IN" dirty="0"/>
              <a:t>Let’s say that the balloon that Sammy had, is lost. Since Sammy no longer has this balloon, we will change the substring "has" from the original string balloon to "had" in a new string:</a:t>
            </a:r>
          </a:p>
          <a:p>
            <a:pPr marL="0" indent="0">
              <a:buNone/>
            </a:pPr>
            <a:r>
              <a:rPr lang="en-IN" dirty="0"/>
              <a:t>print(</a:t>
            </a:r>
            <a:r>
              <a:rPr lang="en-IN" dirty="0" err="1"/>
              <a:t>balloon.replace</a:t>
            </a:r>
            <a:r>
              <a:rPr lang="en-IN" dirty="0"/>
              <a:t>("</a:t>
            </a:r>
            <a:r>
              <a:rPr lang="en-IN" dirty="0" err="1"/>
              <a:t>has","had</a:t>
            </a:r>
            <a:r>
              <a:rPr lang="en-IN" dirty="0"/>
              <a:t>"))</a:t>
            </a:r>
          </a:p>
          <a:p>
            <a:r>
              <a:rPr lang="en-IN" dirty="0"/>
              <a:t>Within the parentheses, the first substring is what we want to be replaced, and the second substring is what we are replacing that first substring with. Our output will look like this:</a:t>
            </a:r>
          </a:p>
          <a:p>
            <a:r>
              <a:rPr lang="en-IN" dirty="0"/>
              <a:t>Output</a:t>
            </a:r>
          </a:p>
          <a:p>
            <a:pPr marL="0" indent="0">
              <a:buNone/>
            </a:pPr>
            <a:r>
              <a:rPr lang="en-IN" dirty="0"/>
              <a:t>Sammy had a balloon.</a:t>
            </a:r>
          </a:p>
          <a:p>
            <a:r>
              <a:rPr lang="en-IN" dirty="0"/>
              <a:t>Using the string methods </a:t>
            </a:r>
            <a:r>
              <a:rPr lang="en-IN" dirty="0" err="1"/>
              <a:t>str.join</a:t>
            </a:r>
            <a:r>
              <a:rPr lang="en-IN" dirty="0"/>
              <a:t>(), </a:t>
            </a:r>
            <a:r>
              <a:rPr lang="en-IN" dirty="0" err="1"/>
              <a:t>str.split</a:t>
            </a:r>
            <a:r>
              <a:rPr lang="en-IN" dirty="0"/>
              <a:t>(), and </a:t>
            </a:r>
            <a:r>
              <a:rPr lang="en-IN" dirty="0" err="1"/>
              <a:t>str.replace</a:t>
            </a:r>
            <a:r>
              <a:rPr lang="en-IN" dirty="0"/>
              <a:t>() will provide you with greater control to manipulate strings in Python.</a:t>
            </a:r>
          </a:p>
          <a:p>
            <a:endParaRPr lang="en-IN" dirty="0"/>
          </a:p>
        </p:txBody>
      </p:sp>
    </p:spTree>
    <p:extLst>
      <p:ext uri="{BB962C8B-B14F-4D97-AF65-F5344CB8AC3E}">
        <p14:creationId xmlns:p14="http://schemas.microsoft.com/office/powerpoint/2010/main" val="4257564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ABA5D-2AF7-4A26-89AF-963865555A3D}"/>
              </a:ext>
            </a:extLst>
          </p:cNvPr>
          <p:cNvSpPr>
            <a:spLocks noGrp="1"/>
          </p:cNvSpPr>
          <p:nvPr>
            <p:ph idx="1"/>
          </p:nvPr>
        </p:nvSpPr>
        <p:spPr>
          <a:xfrm>
            <a:off x="358347" y="296562"/>
            <a:ext cx="11479426" cy="6388443"/>
          </a:xfrm>
        </p:spPr>
        <p:txBody>
          <a:bodyPr/>
          <a:lstStyle/>
          <a:p>
            <a:r>
              <a:rPr lang="en-IN" dirty="0"/>
              <a:t>Strings are amongst the most popular types in Python. We can create them simply by enclosing characters in quotes. Python treats single quotes the same as double quotes. Creating strings is as simple as assigning a value to a variable. For example </a:t>
            </a:r>
          </a:p>
          <a:p>
            <a:pPr marL="0" indent="0">
              <a:buNone/>
            </a:pPr>
            <a:r>
              <a:rPr lang="en-IN" dirty="0"/>
              <a:t>var1 = 'Hello World!'</a:t>
            </a:r>
          </a:p>
          <a:p>
            <a:pPr marL="0" indent="0">
              <a:buNone/>
            </a:pPr>
            <a:r>
              <a:rPr lang="en-IN" dirty="0"/>
              <a:t>var2 = "Python Programming"</a:t>
            </a:r>
          </a:p>
          <a:p>
            <a:r>
              <a:rPr lang="en-IN" b="1" dirty="0"/>
              <a:t>Accessing Values in Strings</a:t>
            </a:r>
          </a:p>
          <a:p>
            <a:r>
              <a:rPr lang="en-IN" dirty="0"/>
              <a:t>Python does not support a character type; these are treated as strings of length one, thus also considered a substring.</a:t>
            </a:r>
          </a:p>
          <a:p>
            <a:r>
              <a:rPr lang="en-IN" dirty="0"/>
              <a:t>To access substrings, use the square brackets for slicing along with the index or indices to obtain your substring. For example −</a:t>
            </a:r>
          </a:p>
          <a:p>
            <a:pPr marL="0" indent="0">
              <a:buNone/>
            </a:pPr>
            <a:endParaRPr lang="en-IN" dirty="0"/>
          </a:p>
        </p:txBody>
      </p:sp>
    </p:spTree>
    <p:extLst>
      <p:ext uri="{BB962C8B-B14F-4D97-AF65-F5344CB8AC3E}">
        <p14:creationId xmlns:p14="http://schemas.microsoft.com/office/powerpoint/2010/main" val="3815047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65A11-CE63-4E66-BDF7-6BF5F0BD0C9C}"/>
              </a:ext>
            </a:extLst>
          </p:cNvPr>
          <p:cNvSpPr>
            <a:spLocks noGrp="1"/>
          </p:cNvSpPr>
          <p:nvPr>
            <p:ph idx="1"/>
          </p:nvPr>
        </p:nvSpPr>
        <p:spPr>
          <a:xfrm>
            <a:off x="469557" y="259492"/>
            <a:ext cx="11294075" cy="6314303"/>
          </a:xfrm>
        </p:spPr>
        <p:txBody>
          <a:bodyPr/>
          <a:lstStyle/>
          <a:p>
            <a:pPr marL="0" indent="0">
              <a:buNone/>
            </a:pPr>
            <a:r>
              <a:rPr lang="en-IN" dirty="0"/>
              <a:t>var1 = 'Hello World!'</a:t>
            </a:r>
          </a:p>
          <a:p>
            <a:pPr marL="0" indent="0">
              <a:buNone/>
            </a:pPr>
            <a:r>
              <a:rPr lang="en-IN" dirty="0"/>
              <a:t>var2 = "Python Programming"</a:t>
            </a:r>
          </a:p>
          <a:p>
            <a:pPr marL="0" indent="0">
              <a:buNone/>
            </a:pPr>
            <a:r>
              <a:rPr lang="en-IN" dirty="0"/>
              <a:t>print ("var1[0]: ", var1[0])</a:t>
            </a:r>
          </a:p>
          <a:p>
            <a:pPr marL="0" indent="0">
              <a:buNone/>
            </a:pPr>
            <a:r>
              <a:rPr lang="en-IN" dirty="0"/>
              <a:t>print ("var2[1:5]: ", var2[1:5])</a:t>
            </a:r>
          </a:p>
          <a:p>
            <a:r>
              <a:rPr lang="en-IN" dirty="0"/>
              <a:t>Output</a:t>
            </a:r>
          </a:p>
          <a:p>
            <a:pPr marL="0" indent="0">
              <a:buNone/>
            </a:pPr>
            <a:r>
              <a:rPr lang="en-IN" dirty="0"/>
              <a:t>var1[0]:  H</a:t>
            </a:r>
          </a:p>
          <a:p>
            <a:pPr marL="0" indent="0">
              <a:buNone/>
            </a:pPr>
            <a:r>
              <a:rPr lang="en-IN" dirty="0"/>
              <a:t>var2[1:5]:  </a:t>
            </a:r>
            <a:r>
              <a:rPr lang="en-IN" dirty="0" err="1"/>
              <a:t>ytho</a:t>
            </a:r>
            <a:endParaRPr lang="en-IN" dirty="0"/>
          </a:p>
          <a:p>
            <a:pPr marL="0" indent="0">
              <a:buNone/>
            </a:pPr>
            <a:endParaRPr lang="en-IN" dirty="0"/>
          </a:p>
          <a:p>
            <a:endParaRPr lang="en-IN" dirty="0"/>
          </a:p>
        </p:txBody>
      </p:sp>
    </p:spTree>
    <p:extLst>
      <p:ext uri="{BB962C8B-B14F-4D97-AF65-F5344CB8AC3E}">
        <p14:creationId xmlns:p14="http://schemas.microsoft.com/office/powerpoint/2010/main" val="761794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D26BA-5003-48DB-80CC-68CF580C650C}"/>
              </a:ext>
            </a:extLst>
          </p:cNvPr>
          <p:cNvSpPr>
            <a:spLocks noGrp="1"/>
          </p:cNvSpPr>
          <p:nvPr>
            <p:ph idx="1"/>
          </p:nvPr>
        </p:nvSpPr>
        <p:spPr>
          <a:xfrm>
            <a:off x="358346" y="222422"/>
            <a:ext cx="10995454" cy="6437870"/>
          </a:xfrm>
        </p:spPr>
        <p:txBody>
          <a:bodyPr/>
          <a:lstStyle/>
          <a:p>
            <a:r>
              <a:rPr lang="en-IN" b="1" dirty="0"/>
              <a:t>Updating Strings</a:t>
            </a:r>
          </a:p>
          <a:p>
            <a:r>
              <a:rPr lang="en-IN" dirty="0"/>
              <a:t>You can "update" an existing string by (re)assigning a variable to another string. The new value can be related to its previous value or to a completely different string altogether. For example −</a:t>
            </a:r>
          </a:p>
          <a:p>
            <a:pPr marL="0" indent="0">
              <a:buNone/>
            </a:pPr>
            <a:r>
              <a:rPr lang="en-IN" dirty="0"/>
              <a:t>var1 = 'Hello World!'</a:t>
            </a:r>
          </a:p>
          <a:p>
            <a:pPr marL="0" indent="0">
              <a:buNone/>
            </a:pPr>
            <a:r>
              <a:rPr lang="en-IN" dirty="0"/>
              <a:t>print ("Updated String :- ", var1[:6] + 'Python’)</a:t>
            </a:r>
          </a:p>
          <a:p>
            <a:r>
              <a:rPr lang="en-IN" dirty="0"/>
              <a:t>Output</a:t>
            </a:r>
          </a:p>
          <a:p>
            <a:pPr marL="0" indent="0">
              <a:buNone/>
            </a:pPr>
            <a:r>
              <a:rPr lang="en-IN" dirty="0"/>
              <a:t>Updated String :-  Hello Python</a:t>
            </a:r>
          </a:p>
          <a:p>
            <a:endParaRPr lang="en-IN" dirty="0"/>
          </a:p>
        </p:txBody>
      </p:sp>
    </p:spTree>
    <p:extLst>
      <p:ext uri="{BB962C8B-B14F-4D97-AF65-F5344CB8AC3E}">
        <p14:creationId xmlns:p14="http://schemas.microsoft.com/office/powerpoint/2010/main" val="609840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91E46-E157-4C5A-A32A-045F6EF1610B}"/>
              </a:ext>
            </a:extLst>
          </p:cNvPr>
          <p:cNvSpPr>
            <a:spLocks noGrp="1"/>
          </p:cNvSpPr>
          <p:nvPr>
            <p:ph idx="1"/>
          </p:nvPr>
        </p:nvSpPr>
        <p:spPr>
          <a:xfrm>
            <a:off x="518983" y="247135"/>
            <a:ext cx="11121081" cy="6264876"/>
          </a:xfrm>
        </p:spPr>
        <p:txBody>
          <a:bodyPr/>
          <a:lstStyle/>
          <a:p>
            <a:r>
              <a:rPr lang="en-IN" b="1" u="sng" dirty="0"/>
              <a:t>Escape Characters</a:t>
            </a:r>
          </a:p>
          <a:p>
            <a:r>
              <a:rPr lang="en-IN" dirty="0"/>
              <a:t>Following table is a list of escape or non-printable characters that can be represented with backslash notation.</a:t>
            </a:r>
          </a:p>
          <a:p>
            <a:r>
              <a:rPr lang="en-IN" dirty="0"/>
              <a:t>An escape character gets interpreted; in a single quoted as well as double quoted strings.</a:t>
            </a:r>
          </a:p>
          <a:p>
            <a:pPr marL="0" indent="0">
              <a:buNone/>
            </a:pPr>
            <a:endParaRPr lang="en-IN" dirty="0"/>
          </a:p>
        </p:txBody>
      </p:sp>
    </p:spTree>
    <p:extLst>
      <p:ext uri="{BB962C8B-B14F-4D97-AF65-F5344CB8AC3E}">
        <p14:creationId xmlns:p14="http://schemas.microsoft.com/office/powerpoint/2010/main" val="169399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E88A5-A5A5-4657-9EB3-A3DC757BCABC}"/>
              </a:ext>
            </a:extLst>
          </p:cNvPr>
          <p:cNvPicPr>
            <a:picLocks noChangeAspect="1"/>
          </p:cNvPicPr>
          <p:nvPr/>
        </p:nvPicPr>
        <p:blipFill>
          <a:blip r:embed="rId2"/>
          <a:stretch>
            <a:fillRect/>
          </a:stretch>
        </p:blipFill>
        <p:spPr>
          <a:xfrm>
            <a:off x="1606379" y="241953"/>
            <a:ext cx="7735330" cy="6597512"/>
          </a:xfrm>
          <a:prstGeom prst="rect">
            <a:avLst/>
          </a:prstGeom>
          <a:ln>
            <a:solidFill>
              <a:schemeClr val="tx1"/>
            </a:solidFill>
          </a:ln>
        </p:spPr>
      </p:pic>
    </p:spTree>
    <p:extLst>
      <p:ext uri="{BB962C8B-B14F-4D97-AF65-F5344CB8AC3E}">
        <p14:creationId xmlns:p14="http://schemas.microsoft.com/office/powerpoint/2010/main" val="59840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AE220-0B00-4682-AED2-2956068E9239}"/>
              </a:ext>
            </a:extLst>
          </p:cNvPr>
          <p:cNvSpPr>
            <a:spLocks noGrp="1"/>
          </p:cNvSpPr>
          <p:nvPr>
            <p:ph idx="1"/>
          </p:nvPr>
        </p:nvSpPr>
        <p:spPr>
          <a:xfrm>
            <a:off x="494270" y="259492"/>
            <a:ext cx="11170508" cy="6388443"/>
          </a:xfrm>
        </p:spPr>
        <p:txBody>
          <a:bodyPr/>
          <a:lstStyle/>
          <a:p>
            <a:pPr>
              <a:lnSpc>
                <a:spcPct val="150000"/>
              </a:lnSpc>
            </a:pPr>
            <a:r>
              <a:rPr lang="en-IN" sz="2400" dirty="0">
                <a:latin typeface="Arial" panose="020B0604020202020204" pitchFamily="34" charset="0"/>
                <a:cs typeface="Arial" panose="020B0604020202020204" pitchFamily="34" charset="0"/>
              </a:rPr>
              <a:t>Python has several built-in functions associated with the string data type. These functions let us easily modify and manipulate strings. We can think of functions as being actions that we perform on elements of our code. Built-in functions are those that are defined in the Python programming language and are readily available for us to use.</a:t>
            </a:r>
          </a:p>
          <a:p>
            <a:pPr marL="0" indent="0">
              <a:buNone/>
            </a:pPr>
            <a:r>
              <a:rPr lang="en-IN" dirty="0"/>
              <a:t> </a:t>
            </a:r>
            <a:r>
              <a:rPr lang="en-IN" b="1" u="sng" dirty="0"/>
              <a:t>Making Strings Upper and Lower Case</a:t>
            </a:r>
          </a:p>
          <a:p>
            <a:r>
              <a:rPr lang="en-IN" dirty="0"/>
              <a:t>The functions </a:t>
            </a:r>
            <a:r>
              <a:rPr lang="en-IN" dirty="0" err="1"/>
              <a:t>str.upper</a:t>
            </a:r>
            <a:r>
              <a:rPr lang="en-IN" dirty="0"/>
              <a:t>() and </a:t>
            </a:r>
            <a:r>
              <a:rPr lang="en-IN" dirty="0" err="1"/>
              <a:t>str.lower</a:t>
            </a:r>
            <a:r>
              <a:rPr lang="en-IN" dirty="0"/>
              <a:t>() will return a string with all the letters of an original string converted to upper- or lower-case letters. Because strings are immutable data types, the returned string will be a new string. Any characters in the string that are not letters will not be changed.</a:t>
            </a:r>
          </a:p>
          <a:p>
            <a:endParaRPr lang="en-IN" dirty="0"/>
          </a:p>
        </p:txBody>
      </p:sp>
    </p:spTree>
    <p:extLst>
      <p:ext uri="{BB962C8B-B14F-4D97-AF65-F5344CB8AC3E}">
        <p14:creationId xmlns:p14="http://schemas.microsoft.com/office/powerpoint/2010/main" val="2208140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008931-C848-4916-B195-03D698D71B14}"/>
              </a:ext>
            </a:extLst>
          </p:cNvPr>
          <p:cNvSpPr/>
          <p:nvPr/>
        </p:nvSpPr>
        <p:spPr>
          <a:xfrm>
            <a:off x="181232" y="0"/>
            <a:ext cx="11026345" cy="830997"/>
          </a:xfrm>
          <a:prstGeom prst="rect">
            <a:avLst/>
          </a:prstGeom>
        </p:spPr>
        <p:txBody>
          <a:bodyPr wrap="square">
            <a:spAutoFit/>
          </a:bodyPr>
          <a:lstStyle/>
          <a:p>
            <a:r>
              <a:rPr lang="en-IN" sz="2400" b="1" u="sng" dirty="0"/>
              <a:t>String Special Operators</a:t>
            </a:r>
          </a:p>
          <a:p>
            <a:r>
              <a:rPr lang="en-IN" sz="2400" b="1" dirty="0"/>
              <a:t>Assume string variable a holds 'Hello' and variable b holds 'Python', then −</a:t>
            </a:r>
          </a:p>
        </p:txBody>
      </p:sp>
      <p:pic>
        <p:nvPicPr>
          <p:cNvPr id="4" name="Picture 3">
            <a:extLst>
              <a:ext uri="{FF2B5EF4-FFF2-40B4-BE49-F238E27FC236}">
                <a16:creationId xmlns:a16="http://schemas.microsoft.com/office/drawing/2014/main" id="{A4A54CE5-B7E3-4C24-B3B5-63FF1F3A5383}"/>
              </a:ext>
            </a:extLst>
          </p:cNvPr>
          <p:cNvPicPr>
            <a:picLocks noChangeAspect="1"/>
          </p:cNvPicPr>
          <p:nvPr/>
        </p:nvPicPr>
        <p:blipFill rotWithShape="1">
          <a:blip r:embed="rId2"/>
          <a:srcRect b="33300"/>
          <a:stretch/>
        </p:blipFill>
        <p:spPr>
          <a:xfrm>
            <a:off x="2376466" y="1041747"/>
            <a:ext cx="7416820" cy="5445549"/>
          </a:xfrm>
          <a:prstGeom prst="rect">
            <a:avLst/>
          </a:prstGeom>
        </p:spPr>
      </p:pic>
    </p:spTree>
    <p:extLst>
      <p:ext uri="{BB962C8B-B14F-4D97-AF65-F5344CB8AC3E}">
        <p14:creationId xmlns:p14="http://schemas.microsoft.com/office/powerpoint/2010/main" val="973587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02BD1B-193E-434D-97B2-F5F93E69ACC9}"/>
              </a:ext>
            </a:extLst>
          </p:cNvPr>
          <p:cNvPicPr>
            <a:picLocks noChangeAspect="1"/>
          </p:cNvPicPr>
          <p:nvPr/>
        </p:nvPicPr>
        <p:blipFill rotWithShape="1">
          <a:blip r:embed="rId2"/>
          <a:srcRect t="61576"/>
          <a:stretch/>
        </p:blipFill>
        <p:spPr>
          <a:xfrm>
            <a:off x="1437352" y="976183"/>
            <a:ext cx="8650389" cy="4337222"/>
          </a:xfrm>
          <a:prstGeom prst="rect">
            <a:avLst/>
          </a:prstGeom>
        </p:spPr>
      </p:pic>
    </p:spTree>
    <p:extLst>
      <p:ext uri="{BB962C8B-B14F-4D97-AF65-F5344CB8AC3E}">
        <p14:creationId xmlns:p14="http://schemas.microsoft.com/office/powerpoint/2010/main" val="968623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F7DC8-C00B-41B4-93F7-05D073EA465D}"/>
              </a:ext>
            </a:extLst>
          </p:cNvPr>
          <p:cNvSpPr>
            <a:spLocks noGrp="1"/>
          </p:cNvSpPr>
          <p:nvPr>
            <p:ph idx="1"/>
          </p:nvPr>
        </p:nvSpPr>
        <p:spPr>
          <a:xfrm>
            <a:off x="450937" y="250520"/>
            <a:ext cx="10902863" cy="6375747"/>
          </a:xfrm>
        </p:spPr>
        <p:txBody>
          <a:bodyPr/>
          <a:lstStyle/>
          <a:p>
            <a:pPr algn="l"/>
            <a:r>
              <a:rPr lang="en-IN" b="0" i="0" dirty="0">
                <a:solidFill>
                  <a:srgbClr val="363D50"/>
                </a:solidFill>
                <a:effectLst/>
                <a:latin typeface="Sen"/>
              </a:rPr>
              <a:t>A Python raw string is a normal string, prefixed with a </a:t>
            </a:r>
            <a:r>
              <a:rPr lang="en-IN" b="1" i="0" dirty="0">
                <a:solidFill>
                  <a:srgbClr val="363D50"/>
                </a:solidFill>
                <a:effectLst/>
                <a:latin typeface="Sen"/>
              </a:rPr>
              <a:t>r</a:t>
            </a:r>
            <a:r>
              <a:rPr lang="en-IN" b="0" i="0" dirty="0">
                <a:solidFill>
                  <a:srgbClr val="363D50"/>
                </a:solidFill>
                <a:effectLst/>
                <a:latin typeface="Sen"/>
              </a:rPr>
              <a:t> or </a:t>
            </a:r>
            <a:r>
              <a:rPr lang="en-IN" b="1" i="0" dirty="0">
                <a:solidFill>
                  <a:srgbClr val="363D50"/>
                </a:solidFill>
                <a:effectLst/>
                <a:latin typeface="Sen"/>
              </a:rPr>
              <a:t>R</a:t>
            </a:r>
            <a:r>
              <a:rPr lang="en-IN" b="0" i="0" dirty="0">
                <a:solidFill>
                  <a:srgbClr val="363D50"/>
                </a:solidFill>
                <a:effectLst/>
                <a:latin typeface="Sen"/>
              </a:rPr>
              <a:t>.</a:t>
            </a:r>
          </a:p>
          <a:p>
            <a:pPr algn="l"/>
            <a:r>
              <a:rPr lang="en-IN" b="0" i="0" dirty="0">
                <a:solidFill>
                  <a:srgbClr val="363D50"/>
                </a:solidFill>
                <a:effectLst/>
                <a:latin typeface="Sen"/>
              </a:rPr>
              <a:t>This treats characters such as backslash (‘\’) as a literal character. This also means that this character will not be treated as a escape character.</a:t>
            </a:r>
          </a:p>
          <a:p>
            <a:pPr marL="0" indent="0" algn="l">
              <a:buNone/>
            </a:pPr>
            <a:r>
              <a:rPr lang="en-IN" b="0" i="0" dirty="0">
                <a:solidFill>
                  <a:srgbClr val="363D50"/>
                </a:solidFill>
                <a:effectLst/>
                <a:latin typeface="Sen"/>
              </a:rPr>
              <a:t>s="Hello\</a:t>
            </a:r>
            <a:r>
              <a:rPr lang="en-IN" b="0" i="0" dirty="0" err="1">
                <a:solidFill>
                  <a:srgbClr val="363D50"/>
                </a:solidFill>
                <a:effectLst/>
                <a:latin typeface="Sen"/>
              </a:rPr>
              <a:t>tfrom</a:t>
            </a:r>
            <a:r>
              <a:rPr lang="en-IN" b="0" i="0" dirty="0">
                <a:solidFill>
                  <a:srgbClr val="363D50"/>
                </a:solidFill>
                <a:effectLst/>
                <a:latin typeface="Sen"/>
              </a:rPr>
              <a:t> </a:t>
            </a:r>
            <a:r>
              <a:rPr lang="en-IN" b="0" i="0" dirty="0" err="1">
                <a:solidFill>
                  <a:srgbClr val="363D50"/>
                </a:solidFill>
                <a:effectLst/>
                <a:latin typeface="Sen"/>
              </a:rPr>
              <a:t>AskPython</a:t>
            </a:r>
            <a:r>
              <a:rPr lang="en-IN" b="0" i="0" dirty="0">
                <a:solidFill>
                  <a:srgbClr val="363D50"/>
                </a:solidFill>
                <a:effectLst/>
                <a:latin typeface="Sen"/>
              </a:rPr>
              <a:t>\</a:t>
            </a:r>
            <a:r>
              <a:rPr lang="en-IN" b="0" i="0" dirty="0" err="1">
                <a:solidFill>
                  <a:srgbClr val="363D50"/>
                </a:solidFill>
                <a:effectLst/>
                <a:latin typeface="Sen"/>
              </a:rPr>
              <a:t>nHi</a:t>
            </a:r>
            <a:r>
              <a:rPr lang="en-IN" b="0" i="0" dirty="0">
                <a:solidFill>
                  <a:srgbClr val="363D50"/>
                </a:solidFill>
                <a:effectLst/>
                <a:latin typeface="Sen"/>
              </a:rPr>
              <a:t>"</a:t>
            </a:r>
          </a:p>
          <a:p>
            <a:pPr marL="0" indent="0" algn="l">
              <a:buNone/>
            </a:pPr>
            <a:r>
              <a:rPr lang="en-IN" b="0" i="0" dirty="0">
                <a:solidFill>
                  <a:srgbClr val="363D50"/>
                </a:solidFill>
                <a:effectLst/>
                <a:latin typeface="Sen"/>
              </a:rPr>
              <a:t>print(s)</a:t>
            </a:r>
          </a:p>
          <a:p>
            <a:r>
              <a:rPr lang="en-IN" b="0" i="0" dirty="0">
                <a:solidFill>
                  <a:srgbClr val="1D1F20"/>
                </a:solidFill>
                <a:effectLst/>
                <a:latin typeface="Roboto"/>
              </a:rPr>
              <a:t>Python raw string is created by prefixing a string literal with ‘r’ or ‘R’. Python raw string treats backslash (\) as a literal character. </a:t>
            </a:r>
            <a:r>
              <a:rPr lang="en-IN" b="0" i="0">
                <a:solidFill>
                  <a:srgbClr val="1D1F20"/>
                </a:solidFill>
                <a:effectLst/>
                <a:latin typeface="Roboto"/>
              </a:rPr>
              <a:t>This is useful when we want to have a string that contains backslash and don’t want it to be treated as an escape character.</a:t>
            </a:r>
            <a:endParaRPr lang="en-IN" dirty="0"/>
          </a:p>
        </p:txBody>
      </p:sp>
    </p:spTree>
    <p:extLst>
      <p:ext uri="{BB962C8B-B14F-4D97-AF65-F5344CB8AC3E}">
        <p14:creationId xmlns:p14="http://schemas.microsoft.com/office/powerpoint/2010/main" val="2468649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68C8C-55B9-4836-AF71-F3B1A63D09FF}"/>
              </a:ext>
            </a:extLst>
          </p:cNvPr>
          <p:cNvSpPr/>
          <p:nvPr/>
        </p:nvSpPr>
        <p:spPr>
          <a:xfrm>
            <a:off x="292443" y="218985"/>
            <a:ext cx="11582400" cy="1569660"/>
          </a:xfrm>
          <a:prstGeom prst="rect">
            <a:avLst/>
          </a:prstGeom>
        </p:spPr>
        <p:txBody>
          <a:bodyPr wrap="square">
            <a:spAutoFit/>
          </a:bodyPr>
          <a:lstStyle/>
          <a:p>
            <a:r>
              <a:rPr lang="en-IN" sz="2400" b="1" u="sng" dirty="0"/>
              <a:t>String Formatting Operator</a:t>
            </a:r>
          </a:p>
          <a:p>
            <a:r>
              <a:rPr lang="en-IN" sz="2400" dirty="0"/>
              <a:t>One of Python's coolest features is the string format operator %. This operator is unique to strings and makes up for the pack of having functions from C's </a:t>
            </a:r>
            <a:r>
              <a:rPr lang="en-IN" sz="2400" dirty="0" err="1"/>
              <a:t>printf</a:t>
            </a:r>
            <a:r>
              <a:rPr lang="en-IN" sz="2400" dirty="0"/>
              <a:t>() family. Following is a simple example −</a:t>
            </a:r>
          </a:p>
        </p:txBody>
      </p:sp>
      <p:sp>
        <p:nvSpPr>
          <p:cNvPr id="3" name="Rectangle 2">
            <a:extLst>
              <a:ext uri="{FF2B5EF4-FFF2-40B4-BE49-F238E27FC236}">
                <a16:creationId xmlns:a16="http://schemas.microsoft.com/office/drawing/2014/main" id="{3D3B8543-5E30-41F4-9E18-0AE14585527C}"/>
              </a:ext>
            </a:extLst>
          </p:cNvPr>
          <p:cNvSpPr/>
          <p:nvPr/>
        </p:nvSpPr>
        <p:spPr>
          <a:xfrm>
            <a:off x="292443" y="1897447"/>
            <a:ext cx="5694829" cy="369332"/>
          </a:xfrm>
          <a:prstGeom prst="rect">
            <a:avLst/>
          </a:prstGeom>
        </p:spPr>
        <p:txBody>
          <a:bodyPr wrap="none">
            <a:spAutoFit/>
          </a:bodyPr>
          <a:lstStyle/>
          <a:p>
            <a:r>
              <a:rPr lang="en-IN" dirty="0"/>
              <a:t>print ("My name is %s and weight is %d kg!" % ('Zara', 21)) </a:t>
            </a:r>
          </a:p>
        </p:txBody>
      </p:sp>
      <p:sp>
        <p:nvSpPr>
          <p:cNvPr id="4" name="Rectangle 3">
            <a:extLst>
              <a:ext uri="{FF2B5EF4-FFF2-40B4-BE49-F238E27FC236}">
                <a16:creationId xmlns:a16="http://schemas.microsoft.com/office/drawing/2014/main" id="{8870E9CF-A7D7-4DEA-A4B6-093D03C9098D}"/>
              </a:ext>
            </a:extLst>
          </p:cNvPr>
          <p:cNvSpPr/>
          <p:nvPr/>
        </p:nvSpPr>
        <p:spPr>
          <a:xfrm>
            <a:off x="292443" y="2375581"/>
            <a:ext cx="3643498" cy="369332"/>
          </a:xfrm>
          <a:prstGeom prst="rect">
            <a:avLst/>
          </a:prstGeom>
        </p:spPr>
        <p:txBody>
          <a:bodyPr wrap="none">
            <a:spAutoFit/>
          </a:bodyPr>
          <a:lstStyle/>
          <a:p>
            <a:r>
              <a:rPr lang="en-IN" dirty="0"/>
              <a:t>My name is Zara and weight is 21 kg!</a:t>
            </a:r>
          </a:p>
        </p:txBody>
      </p:sp>
      <p:pic>
        <p:nvPicPr>
          <p:cNvPr id="5" name="Picture 4">
            <a:extLst>
              <a:ext uri="{FF2B5EF4-FFF2-40B4-BE49-F238E27FC236}">
                <a16:creationId xmlns:a16="http://schemas.microsoft.com/office/drawing/2014/main" id="{98E680FA-CE2A-43D5-B50D-1FC5D887E554}"/>
              </a:ext>
            </a:extLst>
          </p:cNvPr>
          <p:cNvPicPr>
            <a:picLocks noChangeAspect="1"/>
          </p:cNvPicPr>
          <p:nvPr/>
        </p:nvPicPr>
        <p:blipFill rotWithShape="1">
          <a:blip r:embed="rId2"/>
          <a:srcRect b="59760"/>
          <a:stretch/>
        </p:blipFill>
        <p:spPr>
          <a:xfrm>
            <a:off x="4542528" y="2375581"/>
            <a:ext cx="6417915" cy="4263434"/>
          </a:xfrm>
          <a:prstGeom prst="rect">
            <a:avLst/>
          </a:prstGeom>
        </p:spPr>
      </p:pic>
    </p:spTree>
    <p:extLst>
      <p:ext uri="{BB962C8B-B14F-4D97-AF65-F5344CB8AC3E}">
        <p14:creationId xmlns:p14="http://schemas.microsoft.com/office/powerpoint/2010/main" val="2455647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499CD7-2F15-4D43-95EB-5C8E03066F47}"/>
              </a:ext>
            </a:extLst>
          </p:cNvPr>
          <p:cNvPicPr>
            <a:picLocks noChangeAspect="1"/>
          </p:cNvPicPr>
          <p:nvPr/>
        </p:nvPicPr>
        <p:blipFill rotWithShape="1">
          <a:blip r:embed="rId2"/>
          <a:srcRect t="39459"/>
          <a:stretch/>
        </p:blipFill>
        <p:spPr>
          <a:xfrm>
            <a:off x="3422821" y="0"/>
            <a:ext cx="6289589" cy="6561438"/>
          </a:xfrm>
          <a:prstGeom prst="rect">
            <a:avLst/>
          </a:prstGeom>
        </p:spPr>
      </p:pic>
    </p:spTree>
    <p:extLst>
      <p:ext uri="{BB962C8B-B14F-4D97-AF65-F5344CB8AC3E}">
        <p14:creationId xmlns:p14="http://schemas.microsoft.com/office/powerpoint/2010/main" val="2783801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344E0A-91A2-482D-9AEB-85F2172C436A}"/>
              </a:ext>
            </a:extLst>
          </p:cNvPr>
          <p:cNvPicPr>
            <a:picLocks noChangeAspect="1"/>
          </p:cNvPicPr>
          <p:nvPr/>
        </p:nvPicPr>
        <p:blipFill>
          <a:blip r:embed="rId2"/>
          <a:stretch>
            <a:fillRect/>
          </a:stretch>
        </p:blipFill>
        <p:spPr>
          <a:xfrm>
            <a:off x="1696845" y="551082"/>
            <a:ext cx="7888632" cy="2402183"/>
          </a:xfrm>
          <a:prstGeom prst="rect">
            <a:avLst/>
          </a:prstGeom>
        </p:spPr>
      </p:pic>
    </p:spTree>
    <p:extLst>
      <p:ext uri="{BB962C8B-B14F-4D97-AF65-F5344CB8AC3E}">
        <p14:creationId xmlns:p14="http://schemas.microsoft.com/office/powerpoint/2010/main" val="3384246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88A780-6C8B-4FB7-A785-491314D6807B}"/>
              </a:ext>
            </a:extLst>
          </p:cNvPr>
          <p:cNvSpPr>
            <a:spLocks noGrp="1"/>
          </p:cNvSpPr>
          <p:nvPr>
            <p:ph idx="1"/>
          </p:nvPr>
        </p:nvSpPr>
        <p:spPr>
          <a:xfrm>
            <a:off x="617838" y="0"/>
            <a:ext cx="10735962" cy="6746789"/>
          </a:xfrm>
        </p:spPr>
        <p:txBody>
          <a:bodyPr>
            <a:normAutofit lnSpcReduction="10000"/>
          </a:bodyPr>
          <a:lstStyle/>
          <a:p>
            <a:r>
              <a:rPr lang="en-IN" b="1" dirty="0"/>
              <a:t>Python String</a:t>
            </a:r>
          </a:p>
          <a:p>
            <a:r>
              <a:rPr lang="en-IN" dirty="0"/>
              <a:t>In Python, Strings are arrays of bytes representing Unicode characters. However, Python does not have a character data type, a single character is simply a string with a length of 1. Square brackets can be used to access elements of the string.</a:t>
            </a:r>
          </a:p>
          <a:p>
            <a:r>
              <a:rPr lang="en-IN" dirty="0"/>
              <a:t>Creating a String</a:t>
            </a:r>
          </a:p>
          <a:p>
            <a:pPr marL="0" indent="0">
              <a:buNone/>
            </a:pPr>
            <a:r>
              <a:rPr lang="en-IN" dirty="0"/>
              <a:t>Strings in Python can be created using single quotes or double quotes or even triple quotes.</a:t>
            </a:r>
          </a:p>
          <a:p>
            <a:r>
              <a:rPr lang="en-IN" dirty="0"/>
              <a:t># Python Program for Creation of String with single Quotes </a:t>
            </a:r>
          </a:p>
          <a:p>
            <a:pPr marL="0" indent="0">
              <a:buNone/>
            </a:pPr>
            <a:r>
              <a:rPr lang="en-IN" dirty="0"/>
              <a:t>String1 = 'Welcome to the Beautiful World'</a:t>
            </a:r>
          </a:p>
          <a:p>
            <a:pPr marL="0" indent="0">
              <a:buNone/>
            </a:pPr>
            <a:r>
              <a:rPr lang="en-IN" dirty="0"/>
              <a:t>print("String with the use of Single Quotes: ") </a:t>
            </a:r>
          </a:p>
          <a:p>
            <a:pPr marL="0" indent="0">
              <a:buNone/>
            </a:pPr>
            <a:r>
              <a:rPr lang="en-IN" dirty="0"/>
              <a:t>print(String1) </a:t>
            </a:r>
          </a:p>
          <a:p>
            <a:r>
              <a:rPr lang="en-IN" dirty="0"/>
              <a:t>Output</a:t>
            </a:r>
          </a:p>
          <a:p>
            <a:pPr marL="0" indent="0">
              <a:buNone/>
            </a:pPr>
            <a:r>
              <a:rPr lang="en-IN" dirty="0"/>
              <a:t>String with the use of Single Quotes: </a:t>
            </a:r>
          </a:p>
          <a:p>
            <a:pPr marL="0" indent="0">
              <a:buNone/>
            </a:pPr>
            <a:r>
              <a:rPr lang="en-IN" dirty="0"/>
              <a:t>Welcome to the Beautiful World</a:t>
            </a:r>
          </a:p>
          <a:p>
            <a:pPr marL="0" indent="0">
              <a:buNone/>
            </a:pPr>
            <a:endParaRPr lang="en-IN" dirty="0"/>
          </a:p>
          <a:p>
            <a:endParaRPr lang="en-IN" dirty="0"/>
          </a:p>
        </p:txBody>
      </p:sp>
    </p:spTree>
    <p:extLst>
      <p:ext uri="{BB962C8B-B14F-4D97-AF65-F5344CB8AC3E}">
        <p14:creationId xmlns:p14="http://schemas.microsoft.com/office/powerpoint/2010/main" val="3052481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47C2B-C2AC-41DB-9007-8DF427FF8D30}"/>
              </a:ext>
            </a:extLst>
          </p:cNvPr>
          <p:cNvSpPr>
            <a:spLocks noGrp="1"/>
          </p:cNvSpPr>
          <p:nvPr>
            <p:ph idx="1"/>
          </p:nvPr>
        </p:nvSpPr>
        <p:spPr>
          <a:xfrm>
            <a:off x="838200" y="247134"/>
            <a:ext cx="10515600" cy="6388443"/>
          </a:xfrm>
        </p:spPr>
        <p:txBody>
          <a:bodyPr>
            <a:normAutofit/>
          </a:bodyPr>
          <a:lstStyle/>
          <a:p>
            <a:pPr marL="0" indent="0">
              <a:buNone/>
            </a:pPr>
            <a:r>
              <a:rPr lang="en-IN" dirty="0"/>
              <a:t># Creating a String </a:t>
            </a:r>
          </a:p>
          <a:p>
            <a:pPr marL="0" indent="0">
              <a:buNone/>
            </a:pPr>
            <a:r>
              <a:rPr lang="en-IN" dirty="0"/>
              <a:t># with double Quotes </a:t>
            </a:r>
          </a:p>
          <a:p>
            <a:pPr marL="0" indent="0">
              <a:buNone/>
            </a:pPr>
            <a:r>
              <a:rPr lang="en-IN" dirty="0"/>
              <a:t>String1 = "I'm a student"</a:t>
            </a:r>
          </a:p>
          <a:p>
            <a:pPr marL="0" indent="0">
              <a:buNone/>
            </a:pPr>
            <a:r>
              <a:rPr lang="en-IN" dirty="0"/>
              <a:t>print("\</a:t>
            </a:r>
            <a:r>
              <a:rPr lang="en-IN" dirty="0" err="1"/>
              <a:t>nString</a:t>
            </a:r>
            <a:r>
              <a:rPr lang="en-IN" dirty="0"/>
              <a:t> with the use of Double Quotes: ") </a:t>
            </a:r>
          </a:p>
          <a:p>
            <a:pPr marL="0" indent="0">
              <a:buNone/>
            </a:pPr>
            <a:r>
              <a:rPr lang="en-IN" dirty="0"/>
              <a:t>print(String1) </a:t>
            </a:r>
          </a:p>
          <a:p>
            <a:r>
              <a:rPr lang="en-IN" dirty="0"/>
              <a:t>Output</a:t>
            </a:r>
          </a:p>
          <a:p>
            <a:pPr marL="0" indent="0">
              <a:buNone/>
            </a:pPr>
            <a:r>
              <a:rPr lang="en-IN" dirty="0"/>
              <a:t>String with the use of Double Quotes: </a:t>
            </a:r>
          </a:p>
          <a:p>
            <a:pPr marL="0" indent="0">
              <a:buNone/>
            </a:pPr>
            <a:r>
              <a:rPr lang="en-IN" dirty="0"/>
              <a:t>I'm a student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2886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AF30A-8C84-4EF7-A261-0E8A1DE24EA7}"/>
              </a:ext>
            </a:extLst>
          </p:cNvPr>
          <p:cNvSpPr>
            <a:spLocks noGrp="1"/>
          </p:cNvSpPr>
          <p:nvPr>
            <p:ph idx="1"/>
          </p:nvPr>
        </p:nvSpPr>
        <p:spPr>
          <a:xfrm>
            <a:off x="838200" y="370703"/>
            <a:ext cx="10515600" cy="5806260"/>
          </a:xfrm>
        </p:spPr>
        <p:txBody>
          <a:bodyPr/>
          <a:lstStyle/>
          <a:p>
            <a:pPr marL="0" indent="0">
              <a:buNone/>
            </a:pPr>
            <a:r>
              <a:rPr lang="en-IN" dirty="0"/>
              <a:t># Creating a String </a:t>
            </a:r>
          </a:p>
          <a:p>
            <a:pPr marL="0" indent="0">
              <a:buNone/>
            </a:pPr>
            <a:r>
              <a:rPr lang="en-IN" dirty="0"/>
              <a:t># with triple Quotes </a:t>
            </a:r>
          </a:p>
          <a:p>
            <a:pPr marL="0" indent="0">
              <a:buNone/>
            </a:pPr>
            <a:r>
              <a:rPr lang="en-IN" dirty="0"/>
              <a:t>String1 = '''I'm a student and I live in a world of “Computer"'''</a:t>
            </a:r>
          </a:p>
          <a:p>
            <a:pPr marL="0" indent="0">
              <a:buNone/>
            </a:pPr>
            <a:r>
              <a:rPr lang="en-IN" dirty="0"/>
              <a:t>print("\</a:t>
            </a:r>
            <a:r>
              <a:rPr lang="en-IN" dirty="0" err="1"/>
              <a:t>nString</a:t>
            </a:r>
            <a:r>
              <a:rPr lang="en-IN" dirty="0"/>
              <a:t> with the use of Triple Quotes: ") </a:t>
            </a:r>
          </a:p>
          <a:p>
            <a:pPr marL="0" indent="0">
              <a:buNone/>
            </a:pPr>
            <a:r>
              <a:rPr lang="en-IN" dirty="0"/>
              <a:t>print(String1) </a:t>
            </a:r>
          </a:p>
          <a:p>
            <a:r>
              <a:rPr lang="en-IN" dirty="0"/>
              <a:t>Output</a:t>
            </a:r>
          </a:p>
          <a:p>
            <a:pPr marL="0" indent="0">
              <a:buNone/>
            </a:pPr>
            <a:r>
              <a:rPr lang="en-IN" dirty="0"/>
              <a:t>String with the use of Triple Quotes: </a:t>
            </a:r>
          </a:p>
          <a:p>
            <a:pPr marL="0" indent="0">
              <a:buNone/>
            </a:pPr>
            <a:r>
              <a:rPr lang="en-IN" dirty="0"/>
              <a:t>I'm a student and I live in a world of “Computer"</a:t>
            </a:r>
          </a:p>
          <a:p>
            <a:endParaRPr lang="en-IN" dirty="0"/>
          </a:p>
        </p:txBody>
      </p:sp>
    </p:spTree>
    <p:extLst>
      <p:ext uri="{BB962C8B-B14F-4D97-AF65-F5344CB8AC3E}">
        <p14:creationId xmlns:p14="http://schemas.microsoft.com/office/powerpoint/2010/main" val="2094212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B405F-77C4-4BA9-8AD4-C42025D28ACD}"/>
              </a:ext>
            </a:extLst>
          </p:cNvPr>
          <p:cNvSpPr>
            <a:spLocks noGrp="1"/>
          </p:cNvSpPr>
          <p:nvPr>
            <p:ph idx="1"/>
          </p:nvPr>
        </p:nvSpPr>
        <p:spPr>
          <a:xfrm>
            <a:off x="838200" y="333632"/>
            <a:ext cx="10515600" cy="5980671"/>
          </a:xfrm>
        </p:spPr>
        <p:txBody>
          <a:bodyPr>
            <a:normAutofit lnSpcReduction="10000"/>
          </a:bodyPr>
          <a:lstStyle/>
          <a:p>
            <a:pPr marL="0" indent="0">
              <a:buNone/>
            </a:pPr>
            <a:r>
              <a:rPr lang="en-IN" dirty="0"/>
              <a:t># Creating String with triple </a:t>
            </a:r>
          </a:p>
          <a:p>
            <a:pPr marL="0" indent="0">
              <a:buNone/>
            </a:pPr>
            <a:r>
              <a:rPr lang="en-IN" dirty="0"/>
              <a:t># Quotes allows multiple lines </a:t>
            </a:r>
          </a:p>
          <a:p>
            <a:pPr marL="0" indent="0">
              <a:buNone/>
            </a:pPr>
            <a:r>
              <a:rPr lang="en-IN" dirty="0"/>
              <a:t>String1 = ‘‘’Student </a:t>
            </a:r>
          </a:p>
          <a:p>
            <a:pPr marL="0" indent="0">
              <a:buNone/>
            </a:pPr>
            <a:r>
              <a:rPr lang="en-IN" dirty="0"/>
              <a:t>            For </a:t>
            </a:r>
          </a:p>
          <a:p>
            <a:pPr marL="0" indent="0">
              <a:buNone/>
            </a:pPr>
            <a:r>
              <a:rPr lang="en-IN" dirty="0"/>
              <a:t>            Life'''</a:t>
            </a:r>
          </a:p>
          <a:p>
            <a:pPr marL="0" indent="0">
              <a:buNone/>
            </a:pPr>
            <a:r>
              <a:rPr lang="en-IN" dirty="0"/>
              <a:t>print("\</a:t>
            </a:r>
            <a:r>
              <a:rPr lang="en-IN" dirty="0" err="1"/>
              <a:t>nCreating</a:t>
            </a:r>
            <a:r>
              <a:rPr lang="en-IN" dirty="0"/>
              <a:t> a multiline String: ") </a:t>
            </a:r>
          </a:p>
          <a:p>
            <a:pPr marL="0" indent="0">
              <a:buNone/>
            </a:pPr>
            <a:r>
              <a:rPr lang="en-IN" dirty="0"/>
              <a:t>print(String1) </a:t>
            </a:r>
          </a:p>
          <a:p>
            <a:r>
              <a:rPr lang="en-IN" dirty="0"/>
              <a:t>Output</a:t>
            </a:r>
          </a:p>
          <a:p>
            <a:pPr marL="0" indent="0">
              <a:buNone/>
            </a:pPr>
            <a:r>
              <a:rPr lang="en-IN" dirty="0"/>
              <a:t>Creating a multiline String: </a:t>
            </a:r>
          </a:p>
          <a:p>
            <a:pPr marL="0" indent="0">
              <a:buNone/>
            </a:pPr>
            <a:r>
              <a:rPr lang="en-IN" dirty="0"/>
              <a:t>Student</a:t>
            </a:r>
          </a:p>
          <a:p>
            <a:pPr marL="0" indent="0">
              <a:buNone/>
            </a:pPr>
            <a:r>
              <a:rPr lang="en-IN" dirty="0"/>
              <a:t>            For</a:t>
            </a:r>
          </a:p>
          <a:p>
            <a:pPr marL="0" indent="0">
              <a:buNone/>
            </a:pPr>
            <a:r>
              <a:rPr lang="en-IN" dirty="0"/>
              <a:t>            Life</a:t>
            </a:r>
          </a:p>
          <a:p>
            <a:endParaRPr lang="en-IN" dirty="0"/>
          </a:p>
        </p:txBody>
      </p:sp>
    </p:spTree>
    <p:extLst>
      <p:ext uri="{BB962C8B-B14F-4D97-AF65-F5344CB8AC3E}">
        <p14:creationId xmlns:p14="http://schemas.microsoft.com/office/powerpoint/2010/main" val="207395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BA431-2BB3-4264-86F8-955F326326CC}"/>
              </a:ext>
            </a:extLst>
          </p:cNvPr>
          <p:cNvSpPr>
            <a:spLocks noGrp="1"/>
          </p:cNvSpPr>
          <p:nvPr>
            <p:ph idx="1"/>
          </p:nvPr>
        </p:nvSpPr>
        <p:spPr>
          <a:xfrm>
            <a:off x="838200" y="284205"/>
            <a:ext cx="10515600" cy="6264876"/>
          </a:xfrm>
        </p:spPr>
        <p:txBody>
          <a:bodyPr/>
          <a:lstStyle/>
          <a:p>
            <a:pPr marL="0" indent="0">
              <a:buNone/>
            </a:pPr>
            <a:r>
              <a:rPr lang="en-IN" dirty="0"/>
              <a:t>ss = "Sammy Shark"</a:t>
            </a:r>
          </a:p>
          <a:p>
            <a:pPr marL="0" indent="0">
              <a:buNone/>
            </a:pPr>
            <a:r>
              <a:rPr lang="en-IN" dirty="0"/>
              <a:t>print(</a:t>
            </a:r>
            <a:r>
              <a:rPr lang="en-IN" dirty="0" err="1"/>
              <a:t>ss.upper</a:t>
            </a:r>
            <a:r>
              <a:rPr lang="en-IN" dirty="0"/>
              <a:t>())</a:t>
            </a:r>
          </a:p>
          <a:p>
            <a:r>
              <a:rPr lang="en-IN" dirty="0" err="1"/>
              <a:t>Ouput</a:t>
            </a:r>
            <a:endParaRPr lang="en-IN" dirty="0"/>
          </a:p>
          <a:p>
            <a:pPr marL="0" indent="0">
              <a:buNone/>
            </a:pPr>
            <a:r>
              <a:rPr lang="en-IN" dirty="0"/>
              <a:t>SAMMY SHARK</a:t>
            </a:r>
          </a:p>
          <a:p>
            <a:r>
              <a:rPr lang="en-IN" dirty="0"/>
              <a:t>Now, let’s convert the string to be all lower case:</a:t>
            </a:r>
          </a:p>
          <a:p>
            <a:pPr marL="0" indent="0">
              <a:buNone/>
            </a:pPr>
            <a:r>
              <a:rPr lang="en-IN" dirty="0"/>
              <a:t>print(</a:t>
            </a:r>
            <a:r>
              <a:rPr lang="en-IN" dirty="0" err="1"/>
              <a:t>ss.lower</a:t>
            </a:r>
            <a:r>
              <a:rPr lang="en-IN" dirty="0"/>
              <a:t>())</a:t>
            </a:r>
          </a:p>
          <a:p>
            <a:r>
              <a:rPr lang="en-IN" dirty="0" err="1"/>
              <a:t>Ouput</a:t>
            </a:r>
            <a:endParaRPr lang="en-IN" dirty="0"/>
          </a:p>
          <a:p>
            <a:pPr marL="0" indent="0">
              <a:buNone/>
            </a:pPr>
            <a:r>
              <a:rPr lang="en-IN" dirty="0" err="1"/>
              <a:t>sammy</a:t>
            </a:r>
            <a:r>
              <a:rPr lang="en-IN" dirty="0"/>
              <a:t> shark</a:t>
            </a:r>
          </a:p>
          <a:p>
            <a:r>
              <a:rPr lang="en-IN" dirty="0"/>
              <a:t>The </a:t>
            </a:r>
            <a:r>
              <a:rPr lang="en-IN" dirty="0" err="1"/>
              <a:t>str.upper</a:t>
            </a:r>
            <a:r>
              <a:rPr lang="en-IN" dirty="0"/>
              <a:t>() and </a:t>
            </a:r>
            <a:r>
              <a:rPr lang="en-IN" dirty="0" err="1"/>
              <a:t>str.lower</a:t>
            </a:r>
            <a:r>
              <a:rPr lang="en-IN" dirty="0"/>
              <a:t>() functions make it easier to evaluate and compare strings by making case consistent throughout. That way if a user writes their name all lower case, we can still determine whether their name is in our database by checking it against all upper-case version.</a:t>
            </a:r>
          </a:p>
          <a:p>
            <a:endParaRPr lang="en-IN" dirty="0"/>
          </a:p>
        </p:txBody>
      </p:sp>
    </p:spTree>
    <p:extLst>
      <p:ext uri="{BB962C8B-B14F-4D97-AF65-F5344CB8AC3E}">
        <p14:creationId xmlns:p14="http://schemas.microsoft.com/office/powerpoint/2010/main" val="1327172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1BC7A-EAD5-49CB-BE87-20F55813C401}"/>
              </a:ext>
            </a:extLst>
          </p:cNvPr>
          <p:cNvSpPr>
            <a:spLocks noGrp="1"/>
          </p:cNvSpPr>
          <p:nvPr>
            <p:ph idx="1"/>
          </p:nvPr>
        </p:nvSpPr>
        <p:spPr>
          <a:xfrm>
            <a:off x="838200" y="271848"/>
            <a:ext cx="10515600" cy="6363729"/>
          </a:xfrm>
        </p:spPr>
        <p:txBody>
          <a:bodyPr/>
          <a:lstStyle/>
          <a:p>
            <a:pPr marL="0" indent="0">
              <a:buNone/>
            </a:pPr>
            <a:r>
              <a:rPr lang="en-IN" b="1" dirty="0"/>
              <a:t>Accessing characters in Python</a:t>
            </a:r>
          </a:p>
          <a:p>
            <a:r>
              <a:rPr lang="en-IN" dirty="0"/>
              <a:t>In Python, individual characters of a String can be accessed by using the method of Indexing. Indexing allows negative address references to access characters from the back of the String, e.g. -1 refers to the last character, -2 refers to the second last character and so on.</a:t>
            </a:r>
          </a:p>
          <a:p>
            <a:r>
              <a:rPr lang="en-IN" dirty="0"/>
              <a:t>While accessing an index out of the range will cause an </a:t>
            </a:r>
            <a:r>
              <a:rPr lang="en-IN" dirty="0" err="1"/>
              <a:t>IndexError</a:t>
            </a:r>
            <a:r>
              <a:rPr lang="en-IN" dirty="0"/>
              <a:t>. Only Integers are allowed to be passed as an index, float or other types will cause a </a:t>
            </a:r>
            <a:r>
              <a:rPr lang="en-IN" dirty="0" err="1"/>
              <a:t>TypeError</a:t>
            </a:r>
            <a:endParaRPr lang="en-IN" dirty="0"/>
          </a:p>
          <a:p>
            <a:endParaRPr lang="en-IN" dirty="0"/>
          </a:p>
        </p:txBody>
      </p:sp>
      <p:graphicFrame>
        <p:nvGraphicFramePr>
          <p:cNvPr id="5" name="Table 5">
            <a:extLst>
              <a:ext uri="{FF2B5EF4-FFF2-40B4-BE49-F238E27FC236}">
                <a16:creationId xmlns:a16="http://schemas.microsoft.com/office/drawing/2014/main" id="{88B442D4-D2EC-42A0-ACD4-61324A36E39D}"/>
              </a:ext>
            </a:extLst>
          </p:cNvPr>
          <p:cNvGraphicFramePr>
            <a:graphicFrameLocks noGrp="1"/>
          </p:cNvGraphicFramePr>
          <p:nvPr>
            <p:extLst>
              <p:ext uri="{D42A27DB-BD31-4B8C-83A1-F6EECF244321}">
                <p14:modId xmlns:p14="http://schemas.microsoft.com/office/powerpoint/2010/main" val="177364024"/>
              </p:ext>
            </p:extLst>
          </p:nvPr>
        </p:nvGraphicFramePr>
        <p:xfrm>
          <a:off x="1537732" y="3994206"/>
          <a:ext cx="4838351" cy="1368624"/>
        </p:xfrm>
        <a:graphic>
          <a:graphicData uri="http://schemas.openxmlformats.org/drawingml/2006/table">
            <a:tbl>
              <a:tblPr firstRow="1" bandRow="1">
                <a:tableStyleId>{5C22544A-7EE6-4342-B048-85BDC9FD1C3A}</a:tableStyleId>
              </a:tblPr>
              <a:tblGrid>
                <a:gridCol w="691193">
                  <a:extLst>
                    <a:ext uri="{9D8B030D-6E8A-4147-A177-3AD203B41FA5}">
                      <a16:colId xmlns:a16="http://schemas.microsoft.com/office/drawing/2014/main" val="4046377753"/>
                    </a:ext>
                  </a:extLst>
                </a:gridCol>
                <a:gridCol w="691193">
                  <a:extLst>
                    <a:ext uri="{9D8B030D-6E8A-4147-A177-3AD203B41FA5}">
                      <a16:colId xmlns:a16="http://schemas.microsoft.com/office/drawing/2014/main" val="1843301683"/>
                    </a:ext>
                  </a:extLst>
                </a:gridCol>
                <a:gridCol w="691193">
                  <a:extLst>
                    <a:ext uri="{9D8B030D-6E8A-4147-A177-3AD203B41FA5}">
                      <a16:colId xmlns:a16="http://schemas.microsoft.com/office/drawing/2014/main" val="1200818315"/>
                    </a:ext>
                  </a:extLst>
                </a:gridCol>
                <a:gridCol w="691193">
                  <a:extLst>
                    <a:ext uri="{9D8B030D-6E8A-4147-A177-3AD203B41FA5}">
                      <a16:colId xmlns:a16="http://schemas.microsoft.com/office/drawing/2014/main" val="1016663652"/>
                    </a:ext>
                  </a:extLst>
                </a:gridCol>
                <a:gridCol w="691193">
                  <a:extLst>
                    <a:ext uri="{9D8B030D-6E8A-4147-A177-3AD203B41FA5}">
                      <a16:colId xmlns:a16="http://schemas.microsoft.com/office/drawing/2014/main" val="3188953335"/>
                    </a:ext>
                  </a:extLst>
                </a:gridCol>
                <a:gridCol w="691193">
                  <a:extLst>
                    <a:ext uri="{9D8B030D-6E8A-4147-A177-3AD203B41FA5}">
                      <a16:colId xmlns:a16="http://schemas.microsoft.com/office/drawing/2014/main" val="2240886303"/>
                    </a:ext>
                  </a:extLst>
                </a:gridCol>
                <a:gridCol w="691193">
                  <a:extLst>
                    <a:ext uri="{9D8B030D-6E8A-4147-A177-3AD203B41FA5}">
                      <a16:colId xmlns:a16="http://schemas.microsoft.com/office/drawing/2014/main" val="3772605341"/>
                    </a:ext>
                  </a:extLst>
                </a:gridCol>
              </a:tblGrid>
              <a:tr h="456208">
                <a:tc>
                  <a:txBody>
                    <a:bodyPr/>
                    <a:lstStyle/>
                    <a:p>
                      <a:r>
                        <a:rPr lang="en-IN" dirty="0"/>
                        <a:t>W</a:t>
                      </a:r>
                    </a:p>
                  </a:txBody>
                  <a:tcPr/>
                </a:tc>
                <a:tc>
                  <a:txBody>
                    <a:bodyPr/>
                    <a:lstStyle/>
                    <a:p>
                      <a:r>
                        <a:rPr lang="en-IN" dirty="0"/>
                        <a:t>E</a:t>
                      </a:r>
                    </a:p>
                  </a:txBody>
                  <a:tcPr/>
                </a:tc>
                <a:tc>
                  <a:txBody>
                    <a:bodyPr/>
                    <a:lstStyle/>
                    <a:p>
                      <a:r>
                        <a:rPr lang="en-IN" dirty="0"/>
                        <a:t>L</a:t>
                      </a:r>
                    </a:p>
                  </a:txBody>
                  <a:tcPr/>
                </a:tc>
                <a:tc>
                  <a:txBody>
                    <a:bodyPr/>
                    <a:lstStyle/>
                    <a:p>
                      <a:r>
                        <a:rPr lang="en-IN" dirty="0"/>
                        <a:t>C</a:t>
                      </a:r>
                    </a:p>
                  </a:txBody>
                  <a:tcPr/>
                </a:tc>
                <a:tc>
                  <a:txBody>
                    <a:bodyPr/>
                    <a:lstStyle/>
                    <a:p>
                      <a:r>
                        <a:rPr lang="en-IN" dirty="0"/>
                        <a:t>O</a:t>
                      </a:r>
                    </a:p>
                  </a:txBody>
                  <a:tcPr/>
                </a:tc>
                <a:tc>
                  <a:txBody>
                    <a:bodyPr/>
                    <a:lstStyle/>
                    <a:p>
                      <a:r>
                        <a:rPr lang="en-IN" dirty="0"/>
                        <a:t>M</a:t>
                      </a:r>
                    </a:p>
                  </a:txBody>
                  <a:tcPr/>
                </a:tc>
                <a:tc>
                  <a:txBody>
                    <a:bodyPr/>
                    <a:lstStyle/>
                    <a:p>
                      <a:r>
                        <a:rPr lang="en-IN" dirty="0"/>
                        <a:t>E</a:t>
                      </a:r>
                    </a:p>
                  </a:txBody>
                  <a:tcPr/>
                </a:tc>
                <a:extLst>
                  <a:ext uri="{0D108BD9-81ED-4DB2-BD59-A6C34878D82A}">
                    <a16:rowId xmlns:a16="http://schemas.microsoft.com/office/drawing/2014/main" val="2864177574"/>
                  </a:ext>
                </a:extLst>
              </a:tr>
              <a:tr h="456208">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6</a:t>
                      </a:r>
                    </a:p>
                  </a:txBody>
                  <a:tcPr/>
                </a:tc>
                <a:extLst>
                  <a:ext uri="{0D108BD9-81ED-4DB2-BD59-A6C34878D82A}">
                    <a16:rowId xmlns:a16="http://schemas.microsoft.com/office/drawing/2014/main" val="992066456"/>
                  </a:ext>
                </a:extLst>
              </a:tr>
              <a:tr h="456208">
                <a:tc>
                  <a:txBody>
                    <a:bodyPr/>
                    <a:lstStyle/>
                    <a:p>
                      <a:r>
                        <a:rPr lang="en-IN" dirty="0"/>
                        <a:t>-7</a:t>
                      </a:r>
                    </a:p>
                  </a:txBody>
                  <a:tcPr/>
                </a:tc>
                <a:tc>
                  <a:txBody>
                    <a:bodyPr/>
                    <a:lstStyle/>
                    <a:p>
                      <a:r>
                        <a:rPr lang="en-IN" dirty="0"/>
                        <a:t>-6</a:t>
                      </a:r>
                    </a:p>
                  </a:txBody>
                  <a:tcPr/>
                </a:tc>
                <a:tc>
                  <a:txBody>
                    <a:bodyPr/>
                    <a:lstStyle/>
                    <a:p>
                      <a:r>
                        <a:rPr lang="en-IN" dirty="0"/>
                        <a:t>-5</a:t>
                      </a:r>
                    </a:p>
                  </a:txBody>
                  <a:tcPr/>
                </a:tc>
                <a:tc>
                  <a:txBody>
                    <a:bodyPr/>
                    <a:lstStyle/>
                    <a:p>
                      <a:r>
                        <a:rPr lang="en-IN" dirty="0"/>
                        <a:t>-4</a:t>
                      </a:r>
                    </a:p>
                  </a:txBody>
                  <a:tcPr/>
                </a:tc>
                <a:tc>
                  <a:txBody>
                    <a:bodyPr/>
                    <a:lstStyle/>
                    <a:p>
                      <a:r>
                        <a:rPr lang="en-IN" dirty="0"/>
                        <a:t>-3</a:t>
                      </a:r>
                    </a:p>
                  </a:txBody>
                  <a:tcPr/>
                </a:tc>
                <a:tc>
                  <a:txBody>
                    <a:bodyPr/>
                    <a:lstStyle/>
                    <a:p>
                      <a:r>
                        <a:rPr lang="en-IN" dirty="0"/>
                        <a:t>-2</a:t>
                      </a:r>
                    </a:p>
                  </a:txBody>
                  <a:tcPr/>
                </a:tc>
                <a:tc>
                  <a:txBody>
                    <a:bodyPr/>
                    <a:lstStyle/>
                    <a:p>
                      <a:r>
                        <a:rPr lang="en-IN" dirty="0"/>
                        <a:t>-1</a:t>
                      </a:r>
                    </a:p>
                  </a:txBody>
                  <a:tcPr/>
                </a:tc>
                <a:extLst>
                  <a:ext uri="{0D108BD9-81ED-4DB2-BD59-A6C34878D82A}">
                    <a16:rowId xmlns:a16="http://schemas.microsoft.com/office/drawing/2014/main" val="2322903759"/>
                  </a:ext>
                </a:extLst>
              </a:tr>
            </a:tbl>
          </a:graphicData>
        </a:graphic>
      </p:graphicFrame>
    </p:spTree>
    <p:extLst>
      <p:ext uri="{BB962C8B-B14F-4D97-AF65-F5344CB8AC3E}">
        <p14:creationId xmlns:p14="http://schemas.microsoft.com/office/powerpoint/2010/main" val="2839301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64E90-F135-4AE1-A694-1B1E8C25ED5C}"/>
              </a:ext>
            </a:extLst>
          </p:cNvPr>
          <p:cNvSpPr>
            <a:spLocks noGrp="1"/>
          </p:cNvSpPr>
          <p:nvPr>
            <p:ph idx="1"/>
          </p:nvPr>
        </p:nvSpPr>
        <p:spPr>
          <a:xfrm>
            <a:off x="838200" y="271849"/>
            <a:ext cx="10515600" cy="6314302"/>
          </a:xfrm>
        </p:spPr>
        <p:txBody>
          <a:bodyPr>
            <a:normAutofit/>
          </a:bodyPr>
          <a:lstStyle/>
          <a:p>
            <a:pPr marL="0" indent="0">
              <a:buNone/>
            </a:pPr>
            <a:r>
              <a:rPr lang="en-IN" dirty="0"/>
              <a:t># Printing First character </a:t>
            </a:r>
          </a:p>
          <a:p>
            <a:pPr marL="0" indent="0">
              <a:buNone/>
            </a:pPr>
            <a:r>
              <a:rPr lang="en-IN" dirty="0"/>
              <a:t>String1 = “WELCOME"</a:t>
            </a:r>
          </a:p>
          <a:p>
            <a:pPr marL="0" indent="0">
              <a:buNone/>
            </a:pPr>
            <a:r>
              <a:rPr lang="en-IN" dirty="0"/>
              <a:t>print("\</a:t>
            </a:r>
            <a:r>
              <a:rPr lang="en-IN" dirty="0" err="1"/>
              <a:t>nFirst</a:t>
            </a:r>
            <a:r>
              <a:rPr lang="en-IN" dirty="0"/>
              <a:t> character of String is: ") </a:t>
            </a:r>
          </a:p>
          <a:p>
            <a:pPr marL="0" indent="0">
              <a:buNone/>
            </a:pPr>
            <a:r>
              <a:rPr lang="en-IN" dirty="0"/>
              <a:t>print(String1[0]) </a:t>
            </a:r>
          </a:p>
          <a:p>
            <a:r>
              <a:rPr lang="en-IN" dirty="0"/>
              <a:t>Output</a:t>
            </a:r>
          </a:p>
          <a:p>
            <a:pPr marL="0" indent="0">
              <a:buNone/>
            </a:pPr>
            <a:r>
              <a:rPr lang="en-IN" dirty="0"/>
              <a:t>  W</a:t>
            </a:r>
          </a:p>
          <a:p>
            <a:pPr marL="0" indent="0">
              <a:buNone/>
            </a:pPr>
            <a:r>
              <a:rPr lang="en-IN" dirty="0"/>
              <a:t># Printing Last character </a:t>
            </a:r>
          </a:p>
          <a:p>
            <a:pPr marL="0" indent="0">
              <a:buNone/>
            </a:pPr>
            <a:r>
              <a:rPr lang="en-IN" dirty="0"/>
              <a:t>print("\</a:t>
            </a:r>
            <a:r>
              <a:rPr lang="en-IN" dirty="0" err="1"/>
              <a:t>nLast</a:t>
            </a:r>
            <a:r>
              <a:rPr lang="en-IN" dirty="0"/>
              <a:t> character of String is: ") </a:t>
            </a:r>
          </a:p>
          <a:p>
            <a:pPr marL="0" indent="0">
              <a:buNone/>
            </a:pPr>
            <a:r>
              <a:rPr lang="en-IN" dirty="0"/>
              <a:t>print(String1[-1]) </a:t>
            </a:r>
          </a:p>
          <a:p>
            <a:r>
              <a:rPr lang="en-IN" dirty="0"/>
              <a:t>Output</a:t>
            </a:r>
          </a:p>
          <a:p>
            <a:pPr marL="0" indent="0">
              <a:buNone/>
            </a:pPr>
            <a:r>
              <a:rPr lang="en-IN" dirty="0"/>
              <a:t>E</a:t>
            </a:r>
          </a:p>
          <a:p>
            <a:endParaRPr lang="en-IN" dirty="0"/>
          </a:p>
        </p:txBody>
      </p:sp>
    </p:spTree>
    <p:extLst>
      <p:ext uri="{BB962C8B-B14F-4D97-AF65-F5344CB8AC3E}">
        <p14:creationId xmlns:p14="http://schemas.microsoft.com/office/powerpoint/2010/main" val="1601143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D8DE1E-AB1D-449B-ADB2-81051B493A6E}"/>
              </a:ext>
            </a:extLst>
          </p:cNvPr>
          <p:cNvSpPr>
            <a:spLocks noGrp="1"/>
          </p:cNvSpPr>
          <p:nvPr>
            <p:ph idx="1"/>
          </p:nvPr>
        </p:nvSpPr>
        <p:spPr>
          <a:xfrm>
            <a:off x="287054" y="184715"/>
            <a:ext cx="11524989" cy="6504184"/>
          </a:xfrm>
        </p:spPr>
        <p:txBody>
          <a:bodyPr>
            <a:normAutofit/>
          </a:bodyPr>
          <a:lstStyle/>
          <a:p>
            <a:r>
              <a:rPr lang="en-IN" sz="2400" b="1" i="0" dirty="0">
                <a:solidFill>
                  <a:srgbClr val="273239"/>
                </a:solidFill>
                <a:effectLst/>
                <a:latin typeface="urw-din"/>
              </a:rPr>
              <a:t>Python </a:t>
            </a:r>
            <a:r>
              <a:rPr lang="en-IN" sz="2400" b="1" i="0" dirty="0" err="1">
                <a:solidFill>
                  <a:srgbClr val="273239"/>
                </a:solidFill>
                <a:effectLst/>
                <a:latin typeface="urw-din"/>
              </a:rPr>
              <a:t>ord</a:t>
            </a:r>
            <a:r>
              <a:rPr lang="en-IN" sz="2400" b="1" i="0" dirty="0">
                <a:solidFill>
                  <a:srgbClr val="273239"/>
                </a:solidFill>
                <a:effectLst/>
                <a:latin typeface="urw-din"/>
              </a:rPr>
              <a:t>() function </a:t>
            </a:r>
            <a:r>
              <a:rPr lang="en-IN" sz="2400" b="0" i="0" dirty="0">
                <a:solidFill>
                  <a:srgbClr val="273239"/>
                </a:solidFill>
                <a:effectLst/>
                <a:latin typeface="urw-din"/>
              </a:rPr>
              <a:t>returns the Unicode code from a given character. This function accepts a string of unit length as an argument and returns the Unicode equivalence of the passed argument. In other words, given a string of length 1, the </a:t>
            </a:r>
            <a:r>
              <a:rPr lang="en-IN" sz="2400" b="0" i="0" dirty="0" err="1">
                <a:solidFill>
                  <a:srgbClr val="273239"/>
                </a:solidFill>
                <a:effectLst/>
                <a:latin typeface="urw-din"/>
              </a:rPr>
              <a:t>ord</a:t>
            </a:r>
            <a:r>
              <a:rPr lang="en-IN" sz="2400" b="0" i="0" dirty="0">
                <a:solidFill>
                  <a:srgbClr val="273239"/>
                </a:solidFill>
                <a:effectLst/>
                <a:latin typeface="urw-din"/>
              </a:rPr>
              <a:t>() function returns an integer representing the Unicode code point of the character when an argument is a Unicode object, or the value of the byte when the argument is an 8-bit string.</a:t>
            </a:r>
          </a:p>
          <a:p>
            <a:r>
              <a:rPr lang="en-IN" sz="2400" b="0" i="0" dirty="0">
                <a:solidFill>
                  <a:srgbClr val="273239"/>
                </a:solidFill>
                <a:effectLst/>
                <a:latin typeface="urw-din"/>
              </a:rPr>
              <a:t>The </a:t>
            </a:r>
            <a:r>
              <a:rPr lang="en-IN" sz="2400" b="1" i="0" dirty="0">
                <a:solidFill>
                  <a:srgbClr val="273239"/>
                </a:solidFill>
                <a:effectLst/>
                <a:latin typeface="urw-din"/>
              </a:rPr>
              <a:t>chr()</a:t>
            </a:r>
            <a:r>
              <a:rPr lang="en-IN" sz="2400" b="0" i="0" dirty="0">
                <a:solidFill>
                  <a:srgbClr val="273239"/>
                </a:solidFill>
                <a:effectLst/>
                <a:latin typeface="urw-din"/>
              </a:rPr>
              <a:t> method returns a string representing a character whose Unicode code point is an integer.</a:t>
            </a:r>
          </a:p>
          <a:p>
            <a:pPr algn="l" fontAlgn="base">
              <a:buFont typeface="Arial" panose="020B0604020202020204" pitchFamily="34" charset="0"/>
              <a:buChar char="•"/>
            </a:pPr>
            <a:r>
              <a:rPr lang="en-IN" sz="2400" dirty="0">
                <a:solidFill>
                  <a:srgbClr val="273239"/>
                </a:solidFill>
                <a:latin typeface="urw-din"/>
              </a:rPr>
              <a:t>The chr() method takes only one integer as argument.</a:t>
            </a:r>
          </a:p>
          <a:p>
            <a:pPr algn="l" fontAlgn="base">
              <a:buFont typeface="Arial" panose="020B0604020202020204" pitchFamily="34" charset="0"/>
              <a:buChar char="•"/>
            </a:pPr>
            <a:r>
              <a:rPr lang="en-IN" sz="2400" dirty="0">
                <a:solidFill>
                  <a:srgbClr val="273239"/>
                </a:solidFill>
                <a:latin typeface="urw-din"/>
              </a:rPr>
              <a:t>The chr() method returns a character whose </a:t>
            </a:r>
            <a:r>
              <a:rPr lang="en-IN" sz="2400" dirty="0" err="1">
                <a:solidFill>
                  <a:srgbClr val="273239"/>
                </a:solidFill>
                <a:latin typeface="urw-din"/>
              </a:rPr>
              <a:t>unicode</a:t>
            </a:r>
            <a:r>
              <a:rPr lang="en-IN" sz="2400" dirty="0">
                <a:solidFill>
                  <a:srgbClr val="273239"/>
                </a:solidFill>
                <a:latin typeface="urw-din"/>
              </a:rPr>
              <a:t> point is </a:t>
            </a:r>
            <a:r>
              <a:rPr lang="en-IN" sz="2400" dirty="0" err="1">
                <a:solidFill>
                  <a:srgbClr val="273239"/>
                </a:solidFill>
                <a:latin typeface="urw-din"/>
              </a:rPr>
              <a:t>num</a:t>
            </a:r>
            <a:r>
              <a:rPr lang="en-IN" sz="2400" dirty="0">
                <a:solidFill>
                  <a:srgbClr val="273239"/>
                </a:solidFill>
                <a:latin typeface="urw-din"/>
              </a:rPr>
              <a:t>, an integer.</a:t>
            </a:r>
          </a:p>
          <a:p>
            <a:pPr algn="l" fontAlgn="base">
              <a:buFont typeface="Arial" panose="020B0604020202020204" pitchFamily="34" charset="0"/>
              <a:buChar char="•"/>
            </a:pPr>
            <a:r>
              <a:rPr lang="en-IN" sz="2400" dirty="0">
                <a:solidFill>
                  <a:srgbClr val="273239"/>
                </a:solidFill>
                <a:latin typeface="urw-din"/>
              </a:rPr>
              <a:t>If an integer is passed that is outside the range then the method returns a </a:t>
            </a:r>
            <a:r>
              <a:rPr lang="en-IN" sz="2400" dirty="0" err="1">
                <a:solidFill>
                  <a:srgbClr val="273239"/>
                </a:solidFill>
                <a:latin typeface="urw-din"/>
              </a:rPr>
              <a:t>ValueError</a:t>
            </a:r>
            <a:r>
              <a:rPr lang="en-IN" sz="2400" dirty="0">
                <a:solidFill>
                  <a:srgbClr val="273239"/>
                </a:solidFill>
                <a:latin typeface="urw-din"/>
              </a:rPr>
              <a:t>.</a:t>
            </a:r>
          </a:p>
          <a:p>
            <a:r>
              <a:rPr lang="en-IN" sz="2400" dirty="0"/>
              <a:t>str="Welcome to the world of python"</a:t>
            </a:r>
          </a:p>
          <a:p>
            <a:r>
              <a:rPr lang="en-IN" sz="2400" dirty="0" err="1"/>
              <a:t>ch</a:t>
            </a:r>
            <a:r>
              <a:rPr lang="en-IN" sz="2400" dirty="0"/>
              <a:t>='R'</a:t>
            </a:r>
          </a:p>
          <a:p>
            <a:r>
              <a:rPr lang="en-IN" sz="2400" dirty="0"/>
              <a:t>print(</a:t>
            </a:r>
            <a:r>
              <a:rPr lang="en-IN" sz="2400" dirty="0" err="1"/>
              <a:t>ord</a:t>
            </a:r>
            <a:r>
              <a:rPr lang="en-IN" sz="2400" dirty="0"/>
              <a:t>(</a:t>
            </a:r>
            <a:r>
              <a:rPr lang="en-IN" sz="2400" dirty="0" err="1"/>
              <a:t>ch</a:t>
            </a:r>
            <a:r>
              <a:rPr lang="en-IN" sz="2400" dirty="0"/>
              <a:t>))</a:t>
            </a:r>
          </a:p>
          <a:p>
            <a:r>
              <a:rPr lang="en-IN" sz="2400" dirty="0"/>
              <a:t>print(chr(82))</a:t>
            </a:r>
          </a:p>
        </p:txBody>
      </p:sp>
    </p:spTree>
    <p:extLst>
      <p:ext uri="{BB962C8B-B14F-4D97-AF65-F5344CB8AC3E}">
        <p14:creationId xmlns:p14="http://schemas.microsoft.com/office/powerpoint/2010/main" val="1533313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DCCEB-5720-47FF-A7F2-EFE7FEC7BBBA}"/>
              </a:ext>
            </a:extLst>
          </p:cNvPr>
          <p:cNvSpPr>
            <a:spLocks noGrp="1"/>
          </p:cNvSpPr>
          <p:nvPr>
            <p:ph idx="1"/>
          </p:nvPr>
        </p:nvSpPr>
        <p:spPr>
          <a:xfrm>
            <a:off x="413359" y="237994"/>
            <a:ext cx="11448789" cy="6350695"/>
          </a:xfrm>
        </p:spPr>
        <p:txBody>
          <a:bodyPr/>
          <a:lstStyle/>
          <a:p>
            <a:pPr algn="l" fontAlgn="base"/>
            <a:r>
              <a:rPr lang="en-IN" b="1" i="0" dirty="0">
                <a:solidFill>
                  <a:srgbClr val="273239"/>
                </a:solidFill>
                <a:effectLst/>
                <a:latin typeface="urw-din"/>
              </a:rPr>
              <a:t>Membership Operators</a:t>
            </a:r>
          </a:p>
          <a:p>
            <a:pPr algn="l" fontAlgn="base"/>
            <a:r>
              <a:rPr lang="en-IN" b="0" i="0" dirty="0">
                <a:solidFill>
                  <a:srgbClr val="273239"/>
                </a:solidFill>
                <a:effectLst/>
                <a:latin typeface="urw-din"/>
              </a:rPr>
              <a:t>Membership operators are operators used to validate the membership of a value. It tests for membership in a sequence, such as strings, lists, or tuples. </a:t>
            </a:r>
          </a:p>
          <a:p>
            <a:pPr algn="l" fontAlgn="base">
              <a:buFont typeface="Arial" panose="020B0604020202020204" pitchFamily="34" charset="0"/>
              <a:buChar char="•"/>
            </a:pPr>
            <a:r>
              <a:rPr lang="en-IN" b="1" i="0" dirty="0">
                <a:solidFill>
                  <a:srgbClr val="273239"/>
                </a:solidFill>
                <a:effectLst/>
                <a:latin typeface="urw-din"/>
              </a:rPr>
              <a:t>in operator: </a:t>
            </a:r>
            <a:r>
              <a:rPr lang="en-IN" b="0" i="0" dirty="0">
                <a:solidFill>
                  <a:srgbClr val="273239"/>
                </a:solidFill>
                <a:effectLst/>
                <a:latin typeface="urw-din"/>
              </a:rPr>
              <a:t>The ‘in’ operator is used to check if a value exists in a sequence or not. Evaluate to true if it finds a variable in the specified sequence and false otherwise.</a:t>
            </a:r>
          </a:p>
          <a:p>
            <a:endParaRPr lang="en-IN" dirty="0"/>
          </a:p>
        </p:txBody>
      </p:sp>
    </p:spTree>
    <p:extLst>
      <p:ext uri="{BB962C8B-B14F-4D97-AF65-F5344CB8AC3E}">
        <p14:creationId xmlns:p14="http://schemas.microsoft.com/office/powerpoint/2010/main" val="221047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240BBF-32E1-4E51-971E-045EAD5D3A72}"/>
              </a:ext>
            </a:extLst>
          </p:cNvPr>
          <p:cNvSpPr>
            <a:spLocks noGrp="1"/>
          </p:cNvSpPr>
          <p:nvPr>
            <p:ph idx="1"/>
          </p:nvPr>
        </p:nvSpPr>
        <p:spPr>
          <a:xfrm>
            <a:off x="838200" y="296562"/>
            <a:ext cx="10515600" cy="6203092"/>
          </a:xfrm>
        </p:spPr>
        <p:txBody>
          <a:bodyPr/>
          <a:lstStyle/>
          <a:p>
            <a:r>
              <a:rPr lang="en-IN" dirty="0"/>
              <a:t>Boolean Methods</a:t>
            </a:r>
          </a:p>
          <a:p>
            <a:r>
              <a:rPr lang="en-IN" dirty="0"/>
              <a:t>Python has some string methods that will evaluate to a Boolean value. These methods are useful when we are creating forms for users to fill in, for example. If we are asking for a post code we will only want to accept a numeric string, but when we are asking for a name, we will only want to accept an alphabetic string.</a:t>
            </a:r>
          </a:p>
          <a:p>
            <a:r>
              <a:rPr lang="en-IN" dirty="0"/>
              <a:t>There are a number of string methods that will return Boolean values:</a:t>
            </a:r>
          </a:p>
          <a:p>
            <a:endParaRPr lang="en-IN" dirty="0"/>
          </a:p>
        </p:txBody>
      </p:sp>
    </p:spTree>
    <p:extLst>
      <p:ext uri="{BB962C8B-B14F-4D97-AF65-F5344CB8AC3E}">
        <p14:creationId xmlns:p14="http://schemas.microsoft.com/office/powerpoint/2010/main" val="53799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81B2A-4D6F-4D11-BE84-4E7559DF6F8C}"/>
              </a:ext>
            </a:extLst>
          </p:cNvPr>
          <p:cNvSpPr>
            <a:spLocks noGrp="1"/>
          </p:cNvSpPr>
          <p:nvPr>
            <p:ph idx="1"/>
          </p:nvPr>
        </p:nvSpPr>
        <p:spPr>
          <a:xfrm>
            <a:off x="654908" y="259492"/>
            <a:ext cx="10698892" cy="6363730"/>
          </a:xfrm>
        </p:spPr>
        <p:txBody>
          <a:bodyPr/>
          <a:lstStyle/>
          <a:p>
            <a:r>
              <a:rPr lang="en-IN" u="sng" dirty="0"/>
              <a:t>Method</a:t>
            </a:r>
            <a:r>
              <a:rPr lang="en-IN" dirty="0"/>
              <a:t>			</a:t>
            </a:r>
            <a:r>
              <a:rPr lang="en-IN" u="sng" dirty="0"/>
              <a:t>True if</a:t>
            </a:r>
          </a:p>
          <a:p>
            <a:r>
              <a:rPr lang="en-IN" dirty="0" err="1"/>
              <a:t>str.isalnum</a:t>
            </a:r>
            <a:r>
              <a:rPr lang="en-IN" dirty="0"/>
              <a:t>()	String consists of only alphanumeric characters (no 			symbols)</a:t>
            </a:r>
          </a:p>
          <a:p>
            <a:r>
              <a:rPr lang="en-IN" dirty="0" err="1"/>
              <a:t>str.isalpha</a:t>
            </a:r>
            <a:r>
              <a:rPr lang="en-IN" dirty="0"/>
              <a:t>()	String consists of only alphabetic characters (no 				symbols)</a:t>
            </a:r>
          </a:p>
          <a:p>
            <a:r>
              <a:rPr lang="en-IN" dirty="0" err="1"/>
              <a:t>str.islower</a:t>
            </a:r>
            <a:r>
              <a:rPr lang="en-IN" dirty="0"/>
              <a:t>()	String’s alphabetic characters are all lower case</a:t>
            </a:r>
          </a:p>
          <a:p>
            <a:r>
              <a:rPr lang="en-IN" dirty="0" err="1"/>
              <a:t>str.isnumeric</a:t>
            </a:r>
            <a:r>
              <a:rPr lang="en-IN" dirty="0"/>
              <a:t>()	String consists of only numeric characters</a:t>
            </a:r>
          </a:p>
          <a:p>
            <a:r>
              <a:rPr lang="en-IN" dirty="0" err="1"/>
              <a:t>str.isspace</a:t>
            </a:r>
            <a:r>
              <a:rPr lang="en-IN" dirty="0"/>
              <a:t>()	String consists of only whitespace characters</a:t>
            </a:r>
          </a:p>
          <a:p>
            <a:r>
              <a:rPr lang="en-IN" dirty="0" err="1"/>
              <a:t>str.istitle</a:t>
            </a:r>
            <a:r>
              <a:rPr lang="en-IN" dirty="0"/>
              <a:t>()		String is in title case</a:t>
            </a:r>
          </a:p>
          <a:p>
            <a:r>
              <a:rPr lang="en-IN" dirty="0" err="1"/>
              <a:t>str.isupper</a:t>
            </a:r>
            <a:r>
              <a:rPr lang="en-IN" dirty="0"/>
              <a:t>()	String’s alphabetic characters are all upper case</a:t>
            </a:r>
          </a:p>
          <a:p>
            <a:endParaRPr lang="en-IN" dirty="0"/>
          </a:p>
        </p:txBody>
      </p:sp>
    </p:spTree>
    <p:extLst>
      <p:ext uri="{BB962C8B-B14F-4D97-AF65-F5344CB8AC3E}">
        <p14:creationId xmlns:p14="http://schemas.microsoft.com/office/powerpoint/2010/main" val="622458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5043A-6B13-4D35-9647-ACCF9710E5A6}"/>
              </a:ext>
            </a:extLst>
          </p:cNvPr>
          <p:cNvSpPr>
            <a:spLocks noGrp="1"/>
          </p:cNvSpPr>
          <p:nvPr>
            <p:ph idx="1"/>
          </p:nvPr>
        </p:nvSpPr>
        <p:spPr>
          <a:xfrm>
            <a:off x="838200" y="308919"/>
            <a:ext cx="10515600" cy="6277232"/>
          </a:xfrm>
        </p:spPr>
        <p:txBody>
          <a:bodyPr/>
          <a:lstStyle/>
          <a:p>
            <a:pPr marL="0" indent="0">
              <a:buNone/>
            </a:pPr>
            <a:r>
              <a:rPr lang="en-IN" dirty="0"/>
              <a:t>number = "5"</a:t>
            </a:r>
          </a:p>
          <a:p>
            <a:pPr marL="0" indent="0">
              <a:buNone/>
            </a:pPr>
            <a:r>
              <a:rPr lang="en-IN" dirty="0"/>
              <a:t>letters = "</a:t>
            </a:r>
            <a:r>
              <a:rPr lang="en-IN" dirty="0" err="1"/>
              <a:t>abcdef</a:t>
            </a:r>
            <a:r>
              <a:rPr lang="en-IN" dirty="0"/>
              <a:t>"</a:t>
            </a:r>
          </a:p>
          <a:p>
            <a:pPr marL="0" indent="0">
              <a:buNone/>
            </a:pPr>
            <a:r>
              <a:rPr lang="en-IN" dirty="0"/>
              <a:t>print(</a:t>
            </a:r>
            <a:r>
              <a:rPr lang="en-IN" dirty="0" err="1"/>
              <a:t>number.isnumeric</a:t>
            </a:r>
            <a:r>
              <a:rPr lang="en-IN" dirty="0"/>
              <a:t>())</a:t>
            </a:r>
          </a:p>
          <a:p>
            <a:pPr marL="0" indent="0">
              <a:buNone/>
            </a:pPr>
            <a:r>
              <a:rPr lang="en-IN" dirty="0"/>
              <a:t>print(</a:t>
            </a:r>
            <a:r>
              <a:rPr lang="en-IN" dirty="0" err="1"/>
              <a:t>letters.isnumeric</a:t>
            </a:r>
            <a:r>
              <a:rPr lang="en-IN" dirty="0"/>
              <a:t>())</a:t>
            </a:r>
          </a:p>
          <a:p>
            <a:r>
              <a:rPr lang="en-IN" dirty="0"/>
              <a:t>Output</a:t>
            </a:r>
          </a:p>
          <a:p>
            <a:pPr marL="0" indent="0">
              <a:buNone/>
            </a:pPr>
            <a:r>
              <a:rPr lang="en-IN" dirty="0"/>
              <a:t>True</a:t>
            </a:r>
          </a:p>
          <a:p>
            <a:pPr marL="0" indent="0">
              <a:buNone/>
            </a:pPr>
            <a:r>
              <a:rPr lang="en-IN" dirty="0"/>
              <a:t>False</a:t>
            </a:r>
          </a:p>
          <a:p>
            <a:endParaRPr lang="en-IN" dirty="0"/>
          </a:p>
        </p:txBody>
      </p:sp>
    </p:spTree>
    <p:extLst>
      <p:ext uri="{BB962C8B-B14F-4D97-AF65-F5344CB8AC3E}">
        <p14:creationId xmlns:p14="http://schemas.microsoft.com/office/powerpoint/2010/main" val="322023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90F87-EC8C-4410-9496-FF3BB027D9E7}"/>
              </a:ext>
            </a:extLst>
          </p:cNvPr>
          <p:cNvSpPr>
            <a:spLocks noGrp="1"/>
          </p:cNvSpPr>
          <p:nvPr>
            <p:ph idx="1"/>
          </p:nvPr>
        </p:nvSpPr>
        <p:spPr>
          <a:xfrm>
            <a:off x="543697" y="86497"/>
            <a:ext cx="10810103" cy="6549081"/>
          </a:xfrm>
        </p:spPr>
        <p:txBody>
          <a:bodyPr>
            <a:normAutofit/>
          </a:bodyPr>
          <a:lstStyle/>
          <a:p>
            <a:r>
              <a:rPr lang="en-IN" dirty="0"/>
              <a:t>We can query whether a string’s alphabetic characters are in title case, upper case, or lower case. Let’s create a few strings:</a:t>
            </a:r>
          </a:p>
          <a:p>
            <a:pPr marL="0" indent="0">
              <a:buNone/>
            </a:pPr>
            <a:r>
              <a:rPr lang="en-IN" dirty="0"/>
              <a:t>movie = "2001: A SAMMY ODYSSEY"</a:t>
            </a:r>
          </a:p>
          <a:p>
            <a:pPr marL="0" indent="0">
              <a:buNone/>
            </a:pPr>
            <a:r>
              <a:rPr lang="en-IN" dirty="0"/>
              <a:t>book = "A Thousand Splendid Sharks"</a:t>
            </a:r>
          </a:p>
          <a:p>
            <a:pPr marL="0" indent="0">
              <a:buNone/>
            </a:pPr>
            <a:r>
              <a:rPr lang="en-IN" dirty="0"/>
              <a:t>poem = "</a:t>
            </a:r>
            <a:r>
              <a:rPr lang="en-IN" dirty="0" err="1"/>
              <a:t>sammy</a:t>
            </a:r>
            <a:r>
              <a:rPr lang="en-IN" dirty="0"/>
              <a:t> lived in a pretty how town"</a:t>
            </a:r>
          </a:p>
          <a:p>
            <a:r>
              <a:rPr lang="en-IN" dirty="0"/>
              <a:t>Now let’s try the Boolean methods that check for case:</a:t>
            </a:r>
          </a:p>
          <a:p>
            <a:pPr marL="0" indent="0">
              <a:buNone/>
            </a:pPr>
            <a:r>
              <a:rPr lang="en-IN" dirty="0"/>
              <a:t>print(</a:t>
            </a:r>
            <a:r>
              <a:rPr lang="en-IN" dirty="0" err="1"/>
              <a:t>movie.islower</a:t>
            </a:r>
            <a:r>
              <a:rPr lang="en-IN" dirty="0"/>
              <a:t>())</a:t>
            </a:r>
          </a:p>
          <a:p>
            <a:pPr marL="0" indent="0">
              <a:buNone/>
            </a:pPr>
            <a:r>
              <a:rPr lang="en-IN" dirty="0"/>
              <a:t>print(</a:t>
            </a:r>
            <a:r>
              <a:rPr lang="en-IN" dirty="0" err="1"/>
              <a:t>movie.isupper</a:t>
            </a:r>
            <a:r>
              <a:rPr lang="en-IN" dirty="0"/>
              <a:t>())</a:t>
            </a:r>
          </a:p>
          <a:p>
            <a:pPr marL="0" indent="0">
              <a:buNone/>
            </a:pPr>
            <a:r>
              <a:rPr lang="en-IN" dirty="0"/>
              <a:t>print(</a:t>
            </a:r>
            <a:r>
              <a:rPr lang="en-IN" dirty="0" err="1"/>
              <a:t>book.istitle</a:t>
            </a:r>
            <a:r>
              <a:rPr lang="en-IN" dirty="0"/>
              <a:t>())</a:t>
            </a:r>
          </a:p>
          <a:p>
            <a:pPr marL="0" indent="0">
              <a:buNone/>
            </a:pPr>
            <a:r>
              <a:rPr lang="en-IN" dirty="0"/>
              <a:t>print(</a:t>
            </a:r>
            <a:r>
              <a:rPr lang="en-IN" dirty="0" err="1"/>
              <a:t>book.isupper</a:t>
            </a:r>
            <a:r>
              <a:rPr lang="en-IN" dirty="0"/>
              <a:t>())</a:t>
            </a:r>
          </a:p>
          <a:p>
            <a:pPr marL="0" indent="0">
              <a:buNone/>
            </a:pPr>
            <a:r>
              <a:rPr lang="en-IN" dirty="0"/>
              <a:t>print(</a:t>
            </a:r>
            <a:r>
              <a:rPr lang="en-IN" dirty="0" err="1"/>
              <a:t>poem.istitle</a:t>
            </a:r>
            <a:r>
              <a:rPr lang="en-IN" dirty="0"/>
              <a:t>())</a:t>
            </a:r>
          </a:p>
          <a:p>
            <a:pPr marL="0" indent="0">
              <a:buNone/>
            </a:pPr>
            <a:r>
              <a:rPr lang="en-IN" dirty="0"/>
              <a:t>print(</a:t>
            </a:r>
            <a:r>
              <a:rPr lang="en-IN" dirty="0" err="1"/>
              <a:t>poem.islower</a:t>
            </a:r>
            <a:r>
              <a:rPr lang="en-IN" dirty="0"/>
              <a:t>())</a:t>
            </a:r>
          </a:p>
          <a:p>
            <a:endParaRPr lang="en-IN" dirty="0"/>
          </a:p>
        </p:txBody>
      </p:sp>
    </p:spTree>
    <p:extLst>
      <p:ext uri="{BB962C8B-B14F-4D97-AF65-F5344CB8AC3E}">
        <p14:creationId xmlns:p14="http://schemas.microsoft.com/office/powerpoint/2010/main" val="91141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94CD4-5FE2-4598-AD2A-F20F64E8A29C}"/>
              </a:ext>
            </a:extLst>
          </p:cNvPr>
          <p:cNvSpPr>
            <a:spLocks noGrp="1"/>
          </p:cNvSpPr>
          <p:nvPr>
            <p:ph idx="1"/>
          </p:nvPr>
        </p:nvSpPr>
        <p:spPr>
          <a:xfrm>
            <a:off x="838200" y="407773"/>
            <a:ext cx="10515600" cy="5769190"/>
          </a:xfrm>
        </p:spPr>
        <p:txBody>
          <a:bodyPr>
            <a:normAutofit/>
          </a:bodyPr>
          <a:lstStyle/>
          <a:p>
            <a:r>
              <a:rPr lang="en-IN" dirty="0"/>
              <a:t>Now we can run these small programs and see the output:</a:t>
            </a:r>
          </a:p>
          <a:p>
            <a:r>
              <a:rPr lang="en-IN" dirty="0"/>
              <a:t>Output of movie string</a:t>
            </a:r>
          </a:p>
          <a:p>
            <a:pPr marL="0" indent="0">
              <a:buNone/>
            </a:pPr>
            <a:r>
              <a:rPr lang="en-IN" dirty="0"/>
              <a:t>False</a:t>
            </a:r>
          </a:p>
          <a:p>
            <a:pPr marL="0" indent="0">
              <a:buNone/>
            </a:pPr>
            <a:r>
              <a:rPr lang="en-IN" dirty="0"/>
              <a:t>True</a:t>
            </a:r>
          </a:p>
          <a:p>
            <a:r>
              <a:rPr lang="en-IN" dirty="0"/>
              <a:t>Output of book string</a:t>
            </a:r>
          </a:p>
          <a:p>
            <a:pPr marL="0" indent="0">
              <a:buNone/>
            </a:pPr>
            <a:r>
              <a:rPr lang="en-IN" dirty="0"/>
              <a:t>True</a:t>
            </a:r>
          </a:p>
          <a:p>
            <a:pPr marL="0" indent="0">
              <a:buNone/>
            </a:pPr>
            <a:r>
              <a:rPr lang="en-IN" dirty="0"/>
              <a:t>False</a:t>
            </a:r>
          </a:p>
          <a:p>
            <a:r>
              <a:rPr lang="en-IN" dirty="0"/>
              <a:t>Output of poem string</a:t>
            </a:r>
          </a:p>
          <a:p>
            <a:pPr marL="0" indent="0">
              <a:buNone/>
            </a:pPr>
            <a:r>
              <a:rPr lang="en-IN" dirty="0"/>
              <a:t>False</a:t>
            </a:r>
          </a:p>
          <a:p>
            <a:pPr marL="0" indent="0">
              <a:buNone/>
            </a:pPr>
            <a:r>
              <a:rPr lang="en-IN" dirty="0"/>
              <a:t>True</a:t>
            </a:r>
          </a:p>
          <a:p>
            <a:endParaRPr lang="en-IN" dirty="0"/>
          </a:p>
        </p:txBody>
      </p:sp>
    </p:spTree>
    <p:extLst>
      <p:ext uri="{BB962C8B-B14F-4D97-AF65-F5344CB8AC3E}">
        <p14:creationId xmlns:p14="http://schemas.microsoft.com/office/powerpoint/2010/main" val="234887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C49BE-67CE-4250-BD51-7DF395D446A7}"/>
              </a:ext>
            </a:extLst>
          </p:cNvPr>
          <p:cNvSpPr>
            <a:spLocks noGrp="1"/>
          </p:cNvSpPr>
          <p:nvPr>
            <p:ph idx="1"/>
          </p:nvPr>
        </p:nvSpPr>
        <p:spPr>
          <a:xfrm>
            <a:off x="838200" y="308919"/>
            <a:ext cx="10515600" cy="6240162"/>
          </a:xfrm>
        </p:spPr>
        <p:txBody>
          <a:bodyPr/>
          <a:lstStyle/>
          <a:p>
            <a:r>
              <a:rPr lang="en-IN" dirty="0"/>
              <a:t>Determining String Length</a:t>
            </a:r>
          </a:p>
          <a:p>
            <a:pPr marL="0" indent="0">
              <a:buNone/>
            </a:pPr>
            <a:r>
              <a:rPr lang="en-IN" dirty="0"/>
              <a:t>The string function </a:t>
            </a:r>
            <a:r>
              <a:rPr lang="en-IN" dirty="0" err="1"/>
              <a:t>len</a:t>
            </a:r>
            <a:r>
              <a:rPr lang="en-IN" dirty="0"/>
              <a:t>() returns the number of characters in a string. This method is useful for when you need to enforce minimum or maximum password lengths, or to truncate larger strings to be within certain limits for use as abbreviations.</a:t>
            </a:r>
          </a:p>
          <a:p>
            <a:r>
              <a:rPr lang="en-IN" dirty="0" err="1"/>
              <a:t>open_source</a:t>
            </a:r>
            <a:r>
              <a:rPr lang="en-IN" dirty="0"/>
              <a:t> = "Sammy contributes to open source."</a:t>
            </a:r>
          </a:p>
          <a:p>
            <a:pPr marL="0" indent="0">
              <a:buNone/>
            </a:pPr>
            <a:r>
              <a:rPr lang="en-IN" dirty="0"/>
              <a:t>print(</a:t>
            </a:r>
            <a:r>
              <a:rPr lang="en-IN" dirty="0" err="1"/>
              <a:t>len</a:t>
            </a:r>
            <a:r>
              <a:rPr lang="en-IN" dirty="0"/>
              <a:t>(</a:t>
            </a:r>
            <a:r>
              <a:rPr lang="en-IN" dirty="0" err="1"/>
              <a:t>open_source</a:t>
            </a:r>
            <a:r>
              <a:rPr lang="en-IN" dirty="0"/>
              <a:t>))</a:t>
            </a:r>
          </a:p>
          <a:p>
            <a:r>
              <a:rPr lang="en-IN" dirty="0"/>
              <a:t>Output</a:t>
            </a:r>
          </a:p>
          <a:p>
            <a:pPr marL="0" indent="0">
              <a:buNone/>
            </a:pPr>
            <a:r>
              <a:rPr lang="en-IN" dirty="0"/>
              <a:t>33</a:t>
            </a:r>
          </a:p>
          <a:p>
            <a:endParaRPr lang="en-IN" dirty="0"/>
          </a:p>
        </p:txBody>
      </p:sp>
    </p:spTree>
    <p:extLst>
      <p:ext uri="{BB962C8B-B14F-4D97-AF65-F5344CB8AC3E}">
        <p14:creationId xmlns:p14="http://schemas.microsoft.com/office/powerpoint/2010/main" val="2015417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TotalTime>
  <Words>2206</Words>
  <Application>Microsoft Office PowerPoint</Application>
  <PresentationFormat>Widescreen</PresentationFormat>
  <Paragraphs>214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Roboto</vt:lpstr>
      <vt:lpstr>Sen</vt:lpstr>
      <vt:lpstr>urw-din</vt:lpstr>
      <vt:lpstr>Office Theme</vt:lpstr>
      <vt:lpstr>String Functions in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Functions in Python </dc:title>
  <dc:creator>Bageshree</dc:creator>
  <cp:lastModifiedBy>Admin</cp:lastModifiedBy>
  <cp:revision>53</cp:revision>
  <dcterms:created xsi:type="dcterms:W3CDTF">2020-01-05T12:58:35Z</dcterms:created>
  <dcterms:modified xsi:type="dcterms:W3CDTF">2023-01-07T14:51:39Z</dcterms:modified>
</cp:coreProperties>
</file>