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3.png" ContentType="image/png"/>
  <Override PartName="/ppt/media/image50.png" ContentType="image/png"/>
  <Override PartName="/ppt/media/image4.jpeg" ContentType="image/jpeg"/>
  <Override PartName="/ppt/media/image40.png" ContentType="image/png"/>
  <Override PartName="/ppt/media/image34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C61AB5-8CE9-42B5-961F-6811706AE7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0EC128-342A-454C-8E30-C6785489F3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BD545D-B825-402B-AB7E-46D2AACC56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B4ABFA-9A90-4574-AA67-5E06443A1C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BB3C97-0A68-49E7-A37E-476824508B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C60C72-0E82-494E-BF66-9E6D537A81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7E3131-F4AD-4A76-BA08-94C73FD9FB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5392BB-38FE-4439-A925-96E25C4F8F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32B85F-8D59-439C-819E-5BC31781D6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EE26AE-3393-4DF9-BB05-3AFFD7810F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E9C309-A965-49AA-B568-53A0E66251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9629B3-3B75-4271-BC1B-B0BEBD9B8B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7491F8-4BFE-42E4-B072-E02E1620E6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6670C0-1E03-4A61-A1E7-C63EC8DDC4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95A3B7-7FBC-4D1B-BFBD-F0E1C541BB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C3D6D5-9BAF-4D50-8907-70FE8E8C0A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9344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949160" y="194940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83808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9344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7949160" y="4140720"/>
            <a:ext cx="338580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E87D0F-081F-425B-BB91-91F17BD76F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EF5D23-2413-4C54-87B3-185CADF563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6592B4-5CBB-4996-A876-ACDBD72210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5C343B-88C3-402E-8895-9339E1DC2A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BD00E-2782-4A9E-89DE-43AFC62C7B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BB390B-B7A9-4385-B9FE-44A7FC4F4D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414072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B6EE5A-413C-4F5C-8CA9-084A94BBB7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949400"/>
            <a:ext cx="513108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4140720"/>
            <a:ext cx="1051524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303BAF-D078-4285-BD50-E51DCBAD9A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Click to edit Master title </a:t>
            </a: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54628C-82B9-47F6-99B2-CAB696A948D1}" type="slidenum"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760" cy="13921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ffffff"/>
              </a:solidFill>
              <a:latin typeface="Avenir Next LT Pro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ffffff"/>
              </a:solidFill>
              <a:latin typeface="Avenir Next LT Pro"/>
            </a:endParaRPr>
          </a:p>
          <a:p>
            <a:pPr lvl="3" marL="1600200" indent="-228600">
              <a:lnSpc>
                <a:spcPct val="110000"/>
              </a:lnSpc>
              <a:spcBef>
                <a:spcPts val="499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  <a:p>
            <a:pPr lvl="4" marL="2057400" indent="-228600">
              <a:lnSpc>
                <a:spcPct val="110000"/>
              </a:lnSpc>
              <a:spcBef>
                <a:spcPts val="499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</a:rPr>
              <a:t>Fifth level</a:t>
            </a:r>
            <a:endParaRPr b="0" lang="en-US" sz="1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8380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4038480" y="63244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8610480" y="632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8E9BFD-ABB8-4C54-B190-0CBC90A3760F}" type="slidenum">
              <a:rPr b="0" lang="en-US" sz="900" spc="-1" strike="noStrike">
                <a:solidFill>
                  <a:srgbClr val="ffffff">
                    <a:alpha val="60000"/>
                  </a:srgbClr>
                </a:solidFill>
                <a:latin typeface="Avenir Next LT Pro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arxiv.org/abs/1801.07698" TargetMode="External"/><Relationship Id="rId3" Type="http://schemas.openxmlformats.org/officeDocument/2006/relationships/hyperlink" Target="https://arxiv.org/abs/1801.07698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10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12"/>
          <p:cNvSpPr/>
          <p:nvPr/>
        </p:nvSpPr>
        <p:spPr>
          <a:xfrm>
            <a:off x="0" y="0"/>
            <a:ext cx="12179520" cy="6857640"/>
          </a:xfrm>
          <a:prstGeom prst="rect">
            <a:avLst/>
          </a:prstGeom>
          <a:blipFill rotWithShape="0">
            <a:blip r:embed="rId1">
              <a:alphaModFix amt="20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3" descr=""/>
          <p:cNvPicPr/>
          <p:nvPr/>
        </p:nvPicPr>
        <p:blipFill>
          <a:blip r:embed="rId2">
            <a:alphaModFix amt="70000"/>
          </a:blip>
          <a:srcRect l="0" t="11903" r="6" b="3702"/>
          <a:stretch/>
        </p:blipFill>
        <p:spPr>
          <a:xfrm>
            <a:off x="0" y="0"/>
            <a:ext cx="12188520" cy="685620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96120" y="744840"/>
            <a:ext cx="10189800" cy="3145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5200" spc="-1" strike="noStrike">
                <a:solidFill>
                  <a:srgbClr val="ffffff"/>
                </a:solidFill>
                <a:latin typeface="Avenir Next LT Pro"/>
              </a:rPr>
              <a:t>ArcFace</a:t>
            </a:r>
            <a:endParaRPr b="0" lang="en-US" sz="52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218600" y="4069800"/>
            <a:ext cx="9780840" cy="205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venir Next LT Pro"/>
              </a:rPr>
              <a:t>AI-ML Project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Rectangle 13"/>
          <p:cNvSpPr/>
          <p:nvPr/>
        </p:nvSpPr>
        <p:spPr>
          <a:xfrm>
            <a:off x="-128520" y="-1764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17" descr=""/>
          <p:cNvPicPr/>
          <p:nvPr/>
        </p:nvPicPr>
        <p:blipFill>
          <a:blip r:embed="rId2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737280" y="156852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40" name="Picture 9" descr="Shape, square&#10;&#10;Description automatically generated"/>
          <p:cNvPicPr/>
          <p:nvPr/>
        </p:nvPicPr>
        <p:blipFill>
          <a:blip r:embed="rId3"/>
          <a:stretch/>
        </p:blipFill>
        <p:spPr>
          <a:xfrm>
            <a:off x="1557000" y="180000"/>
            <a:ext cx="3303000" cy="330876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10" descr=""/>
          <p:cNvPicPr/>
          <p:nvPr/>
        </p:nvPicPr>
        <p:blipFill>
          <a:blip r:embed="rId4"/>
          <a:stretch/>
        </p:blipFill>
        <p:spPr>
          <a:xfrm>
            <a:off x="1557000" y="3488760"/>
            <a:ext cx="3303000" cy="329760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12" descr="A picture containing graphical user interface&#10;&#10;Description automatically generated"/>
          <p:cNvPicPr/>
          <p:nvPr/>
        </p:nvPicPr>
        <p:blipFill>
          <a:blip r:embed="rId5"/>
          <a:stretch/>
        </p:blipFill>
        <p:spPr>
          <a:xfrm>
            <a:off x="7020000" y="172800"/>
            <a:ext cx="3359160" cy="329940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14" descr="A picture containing graphical user interface&#10;&#10;Description automatically generated"/>
          <p:cNvPicPr/>
          <p:nvPr/>
        </p:nvPicPr>
        <p:blipFill>
          <a:blip r:embed="rId6"/>
          <a:stretch/>
        </p:blipFill>
        <p:spPr>
          <a:xfrm>
            <a:off x="7378560" y="3472200"/>
            <a:ext cx="3241440" cy="323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Rectangle 1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6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71920" y="-263880"/>
            <a:ext cx="9549000" cy="161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c2f32"/>
                </a:solidFill>
                <a:latin typeface="Avenir Next LT Pro"/>
              </a:rPr>
              <a:t>The Better Optimizer</a:t>
            </a:r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48" name="Picture 17" descr=""/>
          <p:cNvPicPr/>
          <p:nvPr/>
        </p:nvPicPr>
        <p:blipFill>
          <a:blip r:embed="rId2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737280" y="156852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50" name="Picture 6" descr="Shape, square&#10;&#10;Description automatically generated"/>
          <p:cNvPicPr/>
          <p:nvPr/>
        </p:nvPicPr>
        <p:blipFill>
          <a:blip r:embed="rId3"/>
          <a:stretch/>
        </p:blipFill>
        <p:spPr>
          <a:xfrm>
            <a:off x="40320" y="1029240"/>
            <a:ext cx="5846760" cy="582444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7" descr="Shape, square&#10;&#10;Description automatically generated"/>
          <p:cNvPicPr/>
          <p:nvPr/>
        </p:nvPicPr>
        <p:blipFill>
          <a:blip r:embed="rId4"/>
          <a:stretch/>
        </p:blipFill>
        <p:spPr>
          <a:xfrm>
            <a:off x="6024240" y="1087560"/>
            <a:ext cx="5863680" cy="5775480"/>
          </a:xfrm>
          <a:prstGeom prst="rect">
            <a:avLst/>
          </a:prstGeom>
          <a:ln w="0">
            <a:noFill/>
          </a:ln>
        </p:spPr>
      </p:pic>
      <p:sp>
        <p:nvSpPr>
          <p:cNvPr id="152" name="Content Placeholder 2"/>
          <p:cNvSpPr/>
          <p:nvPr/>
        </p:nvSpPr>
        <p:spPr>
          <a:xfrm>
            <a:off x="2363400" y="3463200"/>
            <a:ext cx="4077360" cy="13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Adam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3" name="Content Placeholder 2"/>
          <p:cNvSpPr/>
          <p:nvPr/>
        </p:nvSpPr>
        <p:spPr>
          <a:xfrm>
            <a:off x="8705880" y="3429720"/>
            <a:ext cx="4077360" cy="13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SGD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1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6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71920" y="-263880"/>
            <a:ext cx="9549000" cy="161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c2f32"/>
                </a:solidFill>
                <a:latin typeface="Avenir Next LT Pro"/>
              </a:rPr>
              <a:t>The Better Optimizer</a:t>
            </a:r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58" name="Picture 17" descr=""/>
          <p:cNvPicPr/>
          <p:nvPr/>
        </p:nvPicPr>
        <p:blipFill>
          <a:blip r:embed="rId2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37280" y="156852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pic>
        <p:nvPicPr>
          <p:cNvPr id="160" name="Picture 4" descr="Chart&#10;&#10;Description automatically generated"/>
          <p:cNvPicPr/>
          <p:nvPr/>
        </p:nvPicPr>
        <p:blipFill>
          <a:blip r:embed="rId3"/>
          <a:stretch/>
        </p:blipFill>
        <p:spPr>
          <a:xfrm>
            <a:off x="-38160" y="1101960"/>
            <a:ext cx="5745960" cy="5729400"/>
          </a:xfrm>
          <a:prstGeom prst="rect">
            <a:avLst/>
          </a:prstGeom>
          <a:ln w="0">
            <a:noFill/>
          </a:ln>
        </p:spPr>
      </p:pic>
      <p:sp>
        <p:nvSpPr>
          <p:cNvPr id="161" name="Content Placeholder 2"/>
          <p:cNvSpPr/>
          <p:nvPr/>
        </p:nvSpPr>
        <p:spPr>
          <a:xfrm>
            <a:off x="2363400" y="3463200"/>
            <a:ext cx="4077360" cy="13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Adam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62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5833800" y="1087200"/>
            <a:ext cx="5807520" cy="5714640"/>
          </a:xfrm>
          <a:prstGeom prst="rect">
            <a:avLst/>
          </a:prstGeom>
          <a:ln w="0">
            <a:noFill/>
          </a:ln>
        </p:spPr>
      </p:pic>
      <p:sp>
        <p:nvSpPr>
          <p:cNvPr id="163" name="Content Placeholder 2"/>
          <p:cNvSpPr/>
          <p:nvPr/>
        </p:nvSpPr>
        <p:spPr>
          <a:xfrm>
            <a:off x="8705880" y="3429720"/>
            <a:ext cx="4077360" cy="13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SGD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Rectangle 1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6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52800" y="-454320"/>
            <a:ext cx="11174040" cy="162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c2f32"/>
                </a:solidFill>
                <a:latin typeface="Avenir Next LT Pro"/>
              </a:rPr>
              <a:t>Performance as Epochs Progress</a:t>
            </a:r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68" name="Picture 17" descr=""/>
          <p:cNvPicPr/>
          <p:nvPr/>
        </p:nvPicPr>
        <p:blipFill>
          <a:blip r:embed="rId2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737280" y="156852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70" name="Content Placeholder 2"/>
          <p:cNvSpPr/>
          <p:nvPr/>
        </p:nvSpPr>
        <p:spPr>
          <a:xfrm>
            <a:off x="693720" y="6169680"/>
            <a:ext cx="4077360" cy="13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ontent Placeholder 2"/>
          <p:cNvSpPr/>
          <p:nvPr/>
        </p:nvSpPr>
        <p:spPr>
          <a:xfrm>
            <a:off x="491760" y="6320880"/>
            <a:ext cx="9030600" cy="13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Cos Method, SGD, 16 dimensional embeddings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72" name="Picture 8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258840" y="868680"/>
            <a:ext cx="2742840" cy="270000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9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3004200" y="868680"/>
            <a:ext cx="2742840" cy="2700000"/>
          </a:xfrm>
          <a:prstGeom prst="rect">
            <a:avLst/>
          </a:prstGeom>
          <a:ln w="0">
            <a:noFill/>
          </a:ln>
        </p:spPr>
      </p:pic>
      <p:pic>
        <p:nvPicPr>
          <p:cNvPr id="174" name="Picture 10" descr="Chart, scatter chart&#10;&#10;Description automatically generated"/>
          <p:cNvPicPr/>
          <p:nvPr/>
        </p:nvPicPr>
        <p:blipFill>
          <a:blip r:embed="rId5"/>
          <a:stretch/>
        </p:blipFill>
        <p:spPr>
          <a:xfrm>
            <a:off x="5749560" y="846000"/>
            <a:ext cx="2742840" cy="270000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6" descr="Chart, scatter chart&#10;&#10;Description automatically generated"/>
          <p:cNvPicPr/>
          <p:nvPr/>
        </p:nvPicPr>
        <p:blipFill>
          <a:blip r:embed="rId6"/>
          <a:stretch/>
        </p:blipFill>
        <p:spPr>
          <a:xfrm>
            <a:off x="8495280" y="870480"/>
            <a:ext cx="2742840" cy="267408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18" descr="Chart, scatter chart&#10;&#10;Description automatically generated"/>
          <p:cNvPicPr/>
          <p:nvPr/>
        </p:nvPicPr>
        <p:blipFill>
          <a:blip r:embed="rId7"/>
          <a:stretch/>
        </p:blipFill>
        <p:spPr>
          <a:xfrm>
            <a:off x="3004200" y="3651480"/>
            <a:ext cx="2742840" cy="273744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19" descr="Chart, scatter chart&#10;&#10;Description automatically generated"/>
          <p:cNvPicPr/>
          <p:nvPr/>
        </p:nvPicPr>
        <p:blipFill>
          <a:blip r:embed="rId8"/>
          <a:stretch/>
        </p:blipFill>
        <p:spPr>
          <a:xfrm>
            <a:off x="5749560" y="3651480"/>
            <a:ext cx="2742840" cy="273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Rectangle 1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36480" y="1932480"/>
            <a:ext cx="11005920" cy="225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c2f32"/>
                </a:solidFill>
                <a:latin typeface="Avenir Next LT Pro"/>
              </a:rPr>
              <a:t>Best Model in Our Arsenal: </a:t>
            </a:r>
            <a:br>
              <a:rPr sz="4800"/>
            </a:br>
            <a:r>
              <a:rPr b="1" lang="en-US" sz="4800" spc="-1" strike="noStrike">
                <a:solidFill>
                  <a:srgbClr val="ff0000"/>
                </a:solidFill>
                <a:latin typeface="Avenir Next LT Pro"/>
              </a:rPr>
              <a:t>arccos, Adam, 16 dim embedding, 800 epoch model</a:t>
            </a:r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82" name="Picture 17" descr=""/>
          <p:cNvPicPr/>
          <p:nvPr/>
        </p:nvPicPr>
        <p:blipFill>
          <a:blip r:embed="rId2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7280" y="156852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 1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71920" y="-286200"/>
            <a:ext cx="5178960" cy="225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1c2f32"/>
                </a:solidFill>
                <a:latin typeface="Avenir Next LT Pro"/>
              </a:rPr>
              <a:t>Using The Model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88" name="Picture 17" descr=""/>
          <p:cNvPicPr/>
          <p:nvPr/>
        </p:nvPicPr>
        <p:blipFill>
          <a:blip r:embed="rId2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737280" y="156852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Face Recognition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Face Verification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Calculating Threshold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Code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Rectangle 1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2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871920" y="-286200"/>
            <a:ext cx="5178960" cy="225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1c2f32"/>
                </a:solidFill>
                <a:latin typeface="Avenir Next LT Pro"/>
              </a:rPr>
              <a:t>Deployment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94" name="Picture 17" descr=""/>
          <p:cNvPicPr/>
          <p:nvPr/>
        </p:nvPicPr>
        <p:blipFill>
          <a:blip r:embed="rId2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737280" y="156852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Using Gradio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Simple Interface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Demo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Initial Stages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Problem Statement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Existing Techniques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Search for Papers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Arcface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287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Arcface Paper &amp; Performance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95" name="Picture 4" descr="Text, letter&#10;&#10;Description automatically generated"/>
          <p:cNvPicPr/>
          <p:nvPr/>
        </p:nvPicPr>
        <p:blipFill>
          <a:blip r:embed="rId1"/>
          <a:stretch/>
        </p:blipFill>
        <p:spPr>
          <a:xfrm>
            <a:off x="433800" y="1613160"/>
            <a:ext cx="3858120" cy="5003280"/>
          </a:xfrm>
          <a:prstGeom prst="rect">
            <a:avLst/>
          </a:prstGeom>
          <a:ln w="0">
            <a:noFill/>
          </a:ln>
        </p:spPr>
      </p:pic>
      <p:sp>
        <p:nvSpPr>
          <p:cNvPr id="96" name="TextBox 4"/>
          <p:cNvSpPr/>
          <p:nvPr/>
        </p:nvSpPr>
        <p:spPr>
          <a:xfrm>
            <a:off x="4293000" y="6248520"/>
            <a:ext cx="78415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349e6f"/>
                </a:solidFill>
                <a:uFillTx/>
                <a:latin typeface="Lucida Grande"/>
                <a:hlinkClick r:id="rId2"/>
              </a:rPr>
              <a:t>ArcFace</a:t>
            </a:r>
            <a:r>
              <a:rPr b="1" lang="en-US" sz="1800" spc="-1" strike="noStrike" u="sng">
                <a:solidFill>
                  <a:srgbClr val="ffffff"/>
                </a:solidFill>
                <a:uFillTx/>
                <a:latin typeface="Lucida Grande"/>
                <a:hlinkClick r:id="rId3"/>
              </a:rPr>
              <a:t>: Additive Angular Margin Loss for Deep Face Recognition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7" name="Picture 6" descr="Table&#10;&#10;Description automatically generated"/>
          <p:cNvPicPr/>
          <p:nvPr/>
        </p:nvPicPr>
        <p:blipFill>
          <a:blip r:embed="rId4"/>
          <a:stretch/>
        </p:blipFill>
        <p:spPr>
          <a:xfrm>
            <a:off x="8456040" y="2764440"/>
            <a:ext cx="3504960" cy="16984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7" descr=""/>
          <p:cNvPicPr/>
          <p:nvPr/>
        </p:nvPicPr>
        <p:blipFill>
          <a:blip r:embed="rId5"/>
          <a:stretch/>
        </p:blipFill>
        <p:spPr>
          <a:xfrm>
            <a:off x="4718880" y="1611000"/>
            <a:ext cx="3616920" cy="44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Rectangle 1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71920" y="-286200"/>
            <a:ext cx="5178960" cy="225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1c2f32"/>
                </a:solidFill>
                <a:latin typeface="Avenir Next LT Pro"/>
              </a:rPr>
              <a:t>Arcface Loss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3" name="Picture 4" descr="Chart&#10;&#10;Description automatically generated"/>
          <p:cNvPicPr/>
          <p:nvPr/>
        </p:nvPicPr>
        <p:blipFill>
          <a:blip r:embed="rId2"/>
          <a:stretch/>
        </p:blipFill>
        <p:spPr>
          <a:xfrm>
            <a:off x="356400" y="1420920"/>
            <a:ext cx="10669680" cy="271548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5" descr="A picture containing text&#10;&#10;Description automatically generated"/>
          <p:cNvPicPr/>
          <p:nvPr/>
        </p:nvPicPr>
        <p:blipFill>
          <a:blip r:embed="rId3"/>
          <a:stretch/>
        </p:blipFill>
        <p:spPr>
          <a:xfrm>
            <a:off x="1776600" y="4313160"/>
            <a:ext cx="7548840" cy="164160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17" descr=""/>
          <p:cNvPicPr/>
          <p:nvPr/>
        </p:nvPicPr>
        <p:blipFill>
          <a:blip r:embed="rId4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4800" y="1191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Comparison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7" name="Picture 4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434520" y="1977480"/>
            <a:ext cx="4733640" cy="343332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5" descr=""/>
          <p:cNvPicPr/>
          <p:nvPr/>
        </p:nvPicPr>
        <p:blipFill>
          <a:blip r:embed="rId2"/>
          <a:stretch/>
        </p:blipFill>
        <p:spPr>
          <a:xfrm>
            <a:off x="5909760" y="1383480"/>
            <a:ext cx="5533200" cy="180720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6" descr="Chart, line chart&#10;&#10;Description automatically generated"/>
          <p:cNvPicPr/>
          <p:nvPr/>
        </p:nvPicPr>
        <p:blipFill>
          <a:blip r:embed="rId3"/>
          <a:stretch/>
        </p:blipFill>
        <p:spPr>
          <a:xfrm>
            <a:off x="5948640" y="3694680"/>
            <a:ext cx="5527440" cy="236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Rectangle 1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71920" y="-286200"/>
            <a:ext cx="5178960" cy="225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1c2f32"/>
                </a:solidFill>
                <a:latin typeface="Avenir Next LT Pro"/>
              </a:rPr>
              <a:t>Training 1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14" name="Picture 17" descr=""/>
          <p:cNvPicPr/>
          <p:nvPr/>
        </p:nvPicPr>
        <p:blipFill>
          <a:blip r:embed="rId2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37280" y="156852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Dataset: Preprocessed LFW dataset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arccos: Method suggested in paper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Optimizer: Adam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Custom Training Loop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Saving formats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1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71920" y="-286200"/>
            <a:ext cx="5178960" cy="225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1c2f32"/>
                </a:solidFill>
                <a:latin typeface="Avenir Next LT Pro"/>
              </a:rPr>
              <a:t>Training 2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20" name="Picture 17" descr=""/>
          <p:cNvPicPr/>
          <p:nvPr/>
        </p:nvPicPr>
        <p:blipFill>
          <a:blip r:embed="rId2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737280" y="156852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Dataset: Preprocessed LFW dataset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Cos: Method seen in third party implementations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Optimizer: SGD</a:t>
            </a: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1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36480" y="1932480"/>
            <a:ext cx="10019880" cy="225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c2f32"/>
                </a:solidFill>
                <a:latin typeface="Avenir Next LT Pro"/>
              </a:rPr>
              <a:t>VISUALIZATION &amp; INFERENCE</a:t>
            </a:r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26" name="Picture 17" descr=""/>
          <p:cNvPicPr/>
          <p:nvPr/>
        </p:nvPicPr>
        <p:blipFill>
          <a:blip r:embed="rId2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37280" y="156852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Rectangle 1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Picture 15" descr=""/>
          <p:cNvPicPr/>
          <p:nvPr/>
        </p:nvPicPr>
        <p:blipFill>
          <a:blip r:embed="rId1"/>
          <a:srcRect l="52995" t="54836" r="0" b="0"/>
          <a:stretch/>
        </p:blipFill>
        <p:spPr>
          <a:xfrm>
            <a:off x="0" y="0"/>
            <a:ext cx="871920" cy="83772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71920" y="-50760"/>
            <a:ext cx="9549000" cy="1614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c2f32"/>
                </a:solidFill>
                <a:latin typeface="Avenir Next LT Pro"/>
              </a:rPr>
              <a:t>The Best Distance Metric</a:t>
            </a:r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32" name="Picture 17" descr=""/>
          <p:cNvPicPr/>
          <p:nvPr/>
        </p:nvPicPr>
        <p:blipFill>
          <a:blip r:embed="rId2"/>
          <a:srcRect l="0" t="0" r="73970" b="0"/>
          <a:stretch/>
        </p:blipFill>
        <p:spPr>
          <a:xfrm>
            <a:off x="11527200" y="3144600"/>
            <a:ext cx="661680" cy="254808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7280" y="1568520"/>
            <a:ext cx="10515240" cy="419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Avenir Next LT Pro"/>
            </a:endParaRPr>
          </a:p>
        </p:txBody>
      </p:sp>
      <p:sp>
        <p:nvSpPr>
          <p:cNvPr id="134" name="Content Placeholder 2"/>
          <p:cNvSpPr/>
          <p:nvPr/>
        </p:nvSpPr>
        <p:spPr>
          <a:xfrm>
            <a:off x="553680" y="1496880"/>
            <a:ext cx="10515240" cy="41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  <a:ea typeface="Avenir Next LT Pro"/>
              </a:rPr>
              <a:t>Cosine Distance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  <a:ea typeface="Avenir Next LT Pro"/>
              </a:rPr>
              <a:t>Normalized Embeddings' Cosine Distance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  <a:ea typeface="Avenir Next LT Pro"/>
              </a:rPr>
              <a:t>Euclidean Distance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453be9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1145a0"/>
                </a:solidFill>
                <a:latin typeface="Avenir Next LT Pro"/>
                <a:ea typeface="Avenir Next LT Pro"/>
              </a:rPr>
              <a:t>Normalized Embeddings' Euclidean Distance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f32"/>
      </a:dk2>
      <a:lt2>
        <a:srgbClr val="f3f3f0"/>
      </a:lt2>
      <a:accent1>
        <a:srgbClr val="453be9"/>
      </a:accent1>
      <a:accent2>
        <a:srgbClr val="175c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bc816"/>
      </a:accent6>
      <a:hlink>
        <a:srgbClr val="349e6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c2f32"/>
      </a:dk2>
      <a:lt2>
        <a:srgbClr val="f3f3f0"/>
      </a:lt2>
      <a:accent1>
        <a:srgbClr val="453be9"/>
      </a:accent1>
      <a:accent2>
        <a:srgbClr val="175cd5"/>
      </a:accent2>
      <a:accent3>
        <a:srgbClr val="27bae4"/>
      </a:accent3>
      <a:accent4>
        <a:srgbClr val="15c2a1"/>
      </a:accent4>
      <a:accent5>
        <a:srgbClr val="23c562"/>
      </a:accent5>
      <a:accent6>
        <a:srgbClr val="1bc816"/>
      </a:accent6>
      <a:hlink>
        <a:srgbClr val="349e6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8</TotalTime>
  <Application>LibreOffice/7.3.6.2$Linux_X86_64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2021-11-22T05:30:21Z</dcterms:created>
  <dc:creator/>
  <dc:description/>
  <dc:language>en-IN</dc:language>
  <cp:lastModifiedBy/>
  <dcterms:modified xsi:type="dcterms:W3CDTF">2022-11-24T19:04:12Z</dcterms:modified>
  <cp:revision>266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