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03" r:id="rId2"/>
    <p:sldId id="404" r:id="rId3"/>
    <p:sldId id="406" r:id="rId4"/>
    <p:sldId id="405" r:id="rId5"/>
    <p:sldId id="414" r:id="rId6"/>
    <p:sldId id="430" r:id="rId7"/>
    <p:sldId id="428" r:id="rId8"/>
    <p:sldId id="429" r:id="rId9"/>
    <p:sldId id="431" r:id="rId10"/>
    <p:sldId id="425" r:id="rId11"/>
    <p:sldId id="426" r:id="rId12"/>
    <p:sldId id="419" r:id="rId13"/>
    <p:sldId id="427" r:id="rId14"/>
    <p:sldId id="421" r:id="rId15"/>
    <p:sldId id="424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8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00" y="138"/>
      </p:cViewPr>
      <p:guideLst>
        <p:guide pos="415"/>
        <p:guide pos="7265"/>
        <p:guide orient="horz" pos="648"/>
        <p:guide orient="horz" pos="712"/>
        <p:guide orient="horz" pos="3952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92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fld id="{97E8D515-B67C-5945-AC63-D9DE9148964F}" type="datetimeFigureOut">
              <a:rPr kumimoji="1" lang="zh-CN" altLang="en-US" smtClean="0"/>
              <a:t>2024/7/12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fld id="{DFB170CA-E503-5044-9648-FB0B74E2E8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24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840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43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154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80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452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20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90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08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29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56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89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19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28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35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24A2CF-831D-F04F-A55B-2C0DD90D5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25278" y="-220088"/>
            <a:ext cx="1640460" cy="10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2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5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7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reurl.cc/0vALgk" TargetMode="External"/><Relationship Id="rId7" Type="http://schemas.openxmlformats.org/officeDocument/2006/relationships/hyperlink" Target="https://x.com/ngntrt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www.csdn.net/" TargetMode="External"/><Relationship Id="rId4" Type="http://schemas.openxmlformats.org/officeDocument/2006/relationships/hyperlink" Target="https://heho.com.tw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36695CE-C13F-7C42-97D4-79ECB6EA18F5}"/>
              </a:ext>
            </a:extLst>
          </p:cNvPr>
          <p:cNvSpPr txBox="1"/>
          <p:nvPr/>
        </p:nvSpPr>
        <p:spPr>
          <a:xfrm>
            <a:off x="2010686" y="2698988"/>
            <a:ext cx="8271234" cy="1158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7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營養餐盤</a:t>
            </a:r>
            <a:endParaRPr kumimoji="1" lang="zh-TW" altLang="zh-TW" sz="7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6DFD2B-8093-4743-B25E-D3FE22E9CF93}"/>
              </a:ext>
            </a:extLst>
          </p:cNvPr>
          <p:cNvSpPr txBox="1"/>
          <p:nvPr/>
        </p:nvSpPr>
        <p:spPr>
          <a:xfrm>
            <a:off x="3196927" y="2125729"/>
            <a:ext cx="5898753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期中專題發表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048CE1AF-A0DA-CD4D-9F3B-B4AD43C274F4}"/>
              </a:ext>
            </a:extLst>
          </p:cNvPr>
          <p:cNvSpPr/>
          <p:nvPr/>
        </p:nvSpPr>
        <p:spPr>
          <a:xfrm>
            <a:off x="4998687" y="4563845"/>
            <a:ext cx="2194625" cy="49471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B974E6-10EB-2943-82D6-9E86DDC717BD}"/>
              </a:ext>
            </a:extLst>
          </p:cNvPr>
          <p:cNvSpPr txBox="1"/>
          <p:nvPr/>
        </p:nvSpPr>
        <p:spPr>
          <a:xfrm>
            <a:off x="5239840" y="4649122"/>
            <a:ext cx="2718939" cy="65341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kumimoji="1"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kumimoji="1"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kumimoji="1"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吳建宏</a:t>
            </a:r>
            <a:endParaRPr kumimoji="1"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DE4976-455F-4A4E-8EFF-10C9C8B99481}"/>
              </a:ext>
            </a:extLst>
          </p:cNvPr>
          <p:cNvSpPr txBox="1"/>
          <p:nvPr/>
        </p:nvSpPr>
        <p:spPr>
          <a:xfrm>
            <a:off x="2832122" y="2839242"/>
            <a:ext cx="7299011" cy="1188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kumimoji="1" lang="zh-TW" altLang="zh-TW" sz="7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ED8401-449B-1D40-8AB9-7C7E338570A7}"/>
              </a:ext>
            </a:extLst>
          </p:cNvPr>
          <p:cNvSpPr txBox="1"/>
          <p:nvPr/>
        </p:nvSpPr>
        <p:spPr>
          <a:xfrm>
            <a:off x="5667141" y="2202740"/>
            <a:ext cx="1399426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02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19EA5-8DCE-C34E-A5D3-6018EA31F0C1}"/>
              </a:ext>
            </a:extLst>
          </p:cNvPr>
          <p:cNvSpPr txBox="1"/>
          <p:nvPr/>
        </p:nvSpPr>
        <p:spPr>
          <a:xfrm>
            <a:off x="3037638" y="4092578"/>
            <a:ext cx="6887978" cy="2329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04000"/>
              </a:lnSpc>
            </a:pPr>
            <a:endParaRPr lang="zh-TW" altLang="zh-TW" sz="9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55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DE4976-455F-4A4E-8EFF-10C9C8B99481}"/>
              </a:ext>
            </a:extLst>
          </p:cNvPr>
          <p:cNvSpPr txBox="1"/>
          <p:nvPr/>
        </p:nvSpPr>
        <p:spPr>
          <a:xfrm>
            <a:off x="2832122" y="2839242"/>
            <a:ext cx="7299011" cy="1188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ED8401-449B-1D40-8AB9-7C7E338570A7}"/>
              </a:ext>
            </a:extLst>
          </p:cNvPr>
          <p:cNvSpPr txBox="1"/>
          <p:nvPr/>
        </p:nvSpPr>
        <p:spPr>
          <a:xfrm>
            <a:off x="5667141" y="2202740"/>
            <a:ext cx="1399426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03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2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A15230-1C63-BB4F-9C57-16CEADC0120A}"/>
              </a:ext>
            </a:extLst>
          </p:cNvPr>
          <p:cNvSpPr txBox="1"/>
          <p:nvPr/>
        </p:nvSpPr>
        <p:spPr>
          <a:xfrm>
            <a:off x="1457592" y="1977787"/>
            <a:ext cx="3656165" cy="76944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匯入檔案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A238C2-4391-AE40-9EDF-5BA44304ED75}"/>
              </a:ext>
            </a:extLst>
          </p:cNvPr>
          <p:cNvSpPr/>
          <p:nvPr/>
        </p:nvSpPr>
        <p:spPr>
          <a:xfrm>
            <a:off x="1578837" y="2763068"/>
            <a:ext cx="2115851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FC739-3BD4-3247-9D54-0C59BD514539}"/>
              </a:ext>
            </a:extLst>
          </p:cNvPr>
          <p:cNvSpPr txBox="1"/>
          <p:nvPr/>
        </p:nvSpPr>
        <p:spPr>
          <a:xfrm>
            <a:off x="1276927" y="3074554"/>
            <a:ext cx="3836831" cy="15403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4000"/>
              </a:lnSpc>
            </a:pPr>
            <a:r>
              <a:rPr kumimoji="1"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ea"/>
                <a:sym typeface="+mn-lt"/>
              </a:rPr>
              <a:t>● </a:t>
            </a:r>
            <a:r>
              <a:rPr kumimoji="1"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ea"/>
                <a:sym typeface="+mn-lt"/>
              </a:rPr>
              <a:t>eval()  vs. </a:t>
            </a:r>
            <a:r>
              <a:rPr kumimoji="1"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ea"/>
                <a:sym typeface="+mn-lt"/>
              </a:rPr>
              <a:t>JSON.parse</a:t>
            </a:r>
            <a:r>
              <a:rPr kumimoji="1"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+mn-ea"/>
                <a:sym typeface="+mn-lt"/>
              </a:rPr>
              <a:t>() 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D7F474-E8DC-AC4E-9352-B2C54A8CD67A}"/>
              </a:ext>
            </a:extLst>
          </p:cNvPr>
          <p:cNvSpPr txBox="1"/>
          <p:nvPr/>
        </p:nvSpPr>
        <p:spPr>
          <a:xfrm>
            <a:off x="5451960" y="1774006"/>
            <a:ext cx="5282448" cy="3727774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>
              <a:lnSpc>
                <a:spcPct val="104000"/>
              </a:lnSpc>
            </a:pPr>
            <a:r>
              <a:rPr kumimoji="1"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eval() </a:t>
            </a:r>
          </a:p>
          <a:p>
            <a:pPr>
              <a:lnSpc>
                <a:spcPct val="104000"/>
              </a:lnSpc>
            </a:pP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將字符串當成 </a:t>
            </a:r>
            <a:r>
              <a:rPr kumimoji="1"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JavaScript</a:t>
            </a: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的程式碼來</a:t>
            </a:r>
            <a:r>
              <a:rPr kumimoji="1"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執行</a:t>
            </a:r>
            <a:endParaRPr kumimoji="1"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kumimoji="1" lang="en-US" altLang="zh-TW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JSON.parse</a:t>
            </a:r>
            <a:r>
              <a:rPr kumimoji="1"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()</a:t>
            </a: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將</a:t>
            </a:r>
            <a:r>
              <a:rPr kumimoji="1"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JSON</a:t>
            </a: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格式的字符串轉化為</a:t>
            </a:r>
            <a:r>
              <a:rPr kumimoji="1"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JavaScript</a:t>
            </a:r>
            <a:r>
              <a:rPr kumimoji="1"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編寫格式</a:t>
            </a:r>
            <a:endParaRPr kumimoji="1"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endParaRPr kumimoji="1" lang="en-US" altLang="zh-TW" sz="1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04000"/>
              </a:lnSpc>
            </a:pPr>
            <a:endParaRPr kumimoji="1" lang="zh-TW" altLang="zh-TW" sz="1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586D57-BE0C-EB47-B0BC-6FDE01FD8144}"/>
              </a:ext>
            </a:extLst>
          </p:cNvPr>
          <p:cNvSpPr txBox="1"/>
          <p:nvPr/>
        </p:nvSpPr>
        <p:spPr>
          <a:xfrm>
            <a:off x="5632625" y="1376827"/>
            <a:ext cx="1620685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endParaRPr kumimoji="1" lang="zh-TW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Freeform 25">
            <a:extLst>
              <a:ext uri="{FF2B5EF4-FFF2-40B4-BE49-F238E27FC236}">
                <a16:creationId xmlns:a16="http://schemas.microsoft.com/office/drawing/2014/main" id="{2249A706-F795-D143-9474-0CAD95B5E3CC}"/>
              </a:ext>
            </a:extLst>
          </p:cNvPr>
          <p:cNvSpPr>
            <a:spLocks noEditPoints="1"/>
          </p:cNvSpPr>
          <p:nvPr/>
        </p:nvSpPr>
        <p:spPr bwMode="auto">
          <a:xfrm>
            <a:off x="9564960" y="4152428"/>
            <a:ext cx="349250" cy="365125"/>
          </a:xfrm>
          <a:custGeom>
            <a:avLst/>
            <a:gdLst>
              <a:gd name="T0" fmla="*/ 26 w 196"/>
              <a:gd name="T1" fmla="*/ 0 h 205"/>
              <a:gd name="T2" fmla="*/ 101 w 196"/>
              <a:gd name="T3" fmla="*/ 0 h 205"/>
              <a:gd name="T4" fmla="*/ 128 w 196"/>
              <a:gd name="T5" fmla="*/ 27 h 205"/>
              <a:gd name="T6" fmla="*/ 128 w 196"/>
              <a:gd name="T7" fmla="*/ 67 h 205"/>
              <a:gd name="T8" fmla="*/ 116 w 196"/>
              <a:gd name="T9" fmla="*/ 67 h 205"/>
              <a:gd name="T10" fmla="*/ 116 w 196"/>
              <a:gd name="T11" fmla="*/ 37 h 205"/>
              <a:gd name="T12" fmla="*/ 104 w 196"/>
              <a:gd name="T13" fmla="*/ 24 h 205"/>
              <a:gd name="T14" fmla="*/ 23 w 196"/>
              <a:gd name="T15" fmla="*/ 24 h 205"/>
              <a:gd name="T16" fmla="*/ 12 w 196"/>
              <a:gd name="T17" fmla="*/ 36 h 205"/>
              <a:gd name="T18" fmla="*/ 12 w 196"/>
              <a:gd name="T19" fmla="*/ 151 h 205"/>
              <a:gd name="T20" fmla="*/ 23 w 196"/>
              <a:gd name="T21" fmla="*/ 163 h 205"/>
              <a:gd name="T22" fmla="*/ 104 w 196"/>
              <a:gd name="T23" fmla="*/ 163 h 205"/>
              <a:gd name="T24" fmla="*/ 116 w 196"/>
              <a:gd name="T25" fmla="*/ 151 h 205"/>
              <a:gd name="T26" fmla="*/ 116 w 196"/>
              <a:gd name="T27" fmla="*/ 112 h 205"/>
              <a:gd name="T28" fmla="*/ 128 w 196"/>
              <a:gd name="T29" fmla="*/ 112 h 205"/>
              <a:gd name="T30" fmla="*/ 128 w 196"/>
              <a:gd name="T31" fmla="*/ 178 h 205"/>
              <a:gd name="T32" fmla="*/ 101 w 196"/>
              <a:gd name="T33" fmla="*/ 205 h 205"/>
              <a:gd name="T34" fmla="*/ 26 w 196"/>
              <a:gd name="T35" fmla="*/ 205 h 205"/>
              <a:gd name="T36" fmla="*/ 0 w 196"/>
              <a:gd name="T37" fmla="*/ 178 h 205"/>
              <a:gd name="T38" fmla="*/ 0 w 196"/>
              <a:gd name="T39" fmla="*/ 27 h 205"/>
              <a:gd name="T40" fmla="*/ 26 w 196"/>
              <a:gd name="T41" fmla="*/ 0 h 205"/>
              <a:gd name="T42" fmla="*/ 138 w 196"/>
              <a:gd name="T43" fmla="*/ 118 h 205"/>
              <a:gd name="T44" fmla="*/ 157 w 196"/>
              <a:gd name="T45" fmla="*/ 100 h 205"/>
              <a:gd name="T46" fmla="*/ 102 w 196"/>
              <a:gd name="T47" fmla="*/ 100 h 205"/>
              <a:gd name="T48" fmla="*/ 91 w 196"/>
              <a:gd name="T49" fmla="*/ 89 h 205"/>
              <a:gd name="T50" fmla="*/ 91 w 196"/>
              <a:gd name="T51" fmla="*/ 89 h 205"/>
              <a:gd name="T52" fmla="*/ 102 w 196"/>
              <a:gd name="T53" fmla="*/ 78 h 205"/>
              <a:gd name="T54" fmla="*/ 157 w 196"/>
              <a:gd name="T55" fmla="*/ 78 h 205"/>
              <a:gd name="T56" fmla="*/ 138 w 196"/>
              <a:gd name="T57" fmla="*/ 59 h 205"/>
              <a:gd name="T58" fmla="*/ 138 w 196"/>
              <a:gd name="T59" fmla="*/ 44 h 205"/>
              <a:gd name="T60" fmla="*/ 138 w 196"/>
              <a:gd name="T61" fmla="*/ 44 h 205"/>
              <a:gd name="T62" fmla="*/ 154 w 196"/>
              <a:gd name="T63" fmla="*/ 44 h 205"/>
              <a:gd name="T64" fmla="*/ 190 w 196"/>
              <a:gd name="T65" fmla="*/ 80 h 205"/>
              <a:gd name="T66" fmla="*/ 191 w 196"/>
              <a:gd name="T67" fmla="*/ 81 h 205"/>
              <a:gd name="T68" fmla="*/ 191 w 196"/>
              <a:gd name="T69" fmla="*/ 81 h 205"/>
              <a:gd name="T70" fmla="*/ 191 w 196"/>
              <a:gd name="T71" fmla="*/ 97 h 205"/>
              <a:gd name="T72" fmla="*/ 154 w 196"/>
              <a:gd name="T73" fmla="*/ 134 h 205"/>
              <a:gd name="T74" fmla="*/ 138 w 196"/>
              <a:gd name="T75" fmla="*/ 134 h 205"/>
              <a:gd name="T76" fmla="*/ 138 w 196"/>
              <a:gd name="T77" fmla="*/ 134 h 205"/>
              <a:gd name="T78" fmla="*/ 138 w 196"/>
              <a:gd name="T79" fmla="*/ 118 h 205"/>
              <a:gd name="T80" fmla="*/ 64 w 196"/>
              <a:gd name="T81" fmla="*/ 173 h 205"/>
              <a:gd name="T82" fmla="*/ 74 w 196"/>
              <a:gd name="T83" fmla="*/ 183 h 205"/>
              <a:gd name="T84" fmla="*/ 64 w 196"/>
              <a:gd name="T85" fmla="*/ 194 h 205"/>
              <a:gd name="T86" fmla="*/ 53 w 196"/>
              <a:gd name="T87" fmla="*/ 183 h 205"/>
              <a:gd name="T88" fmla="*/ 64 w 196"/>
              <a:gd name="T89" fmla="*/ 173 h 205"/>
              <a:gd name="T90" fmla="*/ 49 w 196"/>
              <a:gd name="T91" fmla="*/ 9 h 205"/>
              <a:gd name="T92" fmla="*/ 78 w 196"/>
              <a:gd name="T93" fmla="*/ 9 h 205"/>
              <a:gd name="T94" fmla="*/ 83 w 196"/>
              <a:gd name="T95" fmla="*/ 13 h 205"/>
              <a:gd name="T96" fmla="*/ 83 w 196"/>
              <a:gd name="T97" fmla="*/ 13 h 205"/>
              <a:gd name="T98" fmla="*/ 78 w 196"/>
              <a:gd name="T99" fmla="*/ 16 h 205"/>
              <a:gd name="T100" fmla="*/ 49 w 196"/>
              <a:gd name="T101" fmla="*/ 16 h 205"/>
              <a:gd name="T102" fmla="*/ 44 w 196"/>
              <a:gd name="T103" fmla="*/ 13 h 205"/>
              <a:gd name="T104" fmla="*/ 44 w 196"/>
              <a:gd name="T105" fmla="*/ 13 h 205"/>
              <a:gd name="T106" fmla="*/ 49 w 196"/>
              <a:gd name="T107" fmla="*/ 9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6" h="205">
                <a:moveTo>
                  <a:pt x="26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16" y="0"/>
                  <a:pt x="128" y="12"/>
                  <a:pt x="128" y="2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16" y="67"/>
                  <a:pt x="116" y="67"/>
                  <a:pt x="116" y="67"/>
                </a:cubicBezTo>
                <a:cubicBezTo>
                  <a:pt x="116" y="37"/>
                  <a:pt x="116" y="37"/>
                  <a:pt x="116" y="37"/>
                </a:cubicBezTo>
                <a:cubicBezTo>
                  <a:pt x="116" y="31"/>
                  <a:pt x="111" y="24"/>
                  <a:pt x="10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17" y="24"/>
                  <a:pt x="12" y="29"/>
                  <a:pt x="12" y="36"/>
                </a:cubicBezTo>
                <a:cubicBezTo>
                  <a:pt x="12" y="151"/>
                  <a:pt x="12" y="151"/>
                  <a:pt x="12" y="151"/>
                </a:cubicBezTo>
                <a:cubicBezTo>
                  <a:pt x="12" y="157"/>
                  <a:pt x="17" y="163"/>
                  <a:pt x="23" y="163"/>
                </a:cubicBezTo>
                <a:cubicBezTo>
                  <a:pt x="104" y="163"/>
                  <a:pt x="104" y="163"/>
                  <a:pt x="104" y="163"/>
                </a:cubicBezTo>
                <a:cubicBezTo>
                  <a:pt x="111" y="163"/>
                  <a:pt x="116" y="157"/>
                  <a:pt x="116" y="151"/>
                </a:cubicBezTo>
                <a:cubicBezTo>
                  <a:pt x="116" y="112"/>
                  <a:pt x="116" y="112"/>
                  <a:pt x="116" y="112"/>
                </a:cubicBezTo>
                <a:cubicBezTo>
                  <a:pt x="128" y="112"/>
                  <a:pt x="128" y="112"/>
                  <a:pt x="128" y="112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28" y="193"/>
                  <a:pt x="116" y="205"/>
                  <a:pt x="101" y="205"/>
                </a:cubicBezTo>
                <a:cubicBezTo>
                  <a:pt x="26" y="205"/>
                  <a:pt x="26" y="205"/>
                  <a:pt x="26" y="205"/>
                </a:cubicBezTo>
                <a:cubicBezTo>
                  <a:pt x="11" y="205"/>
                  <a:pt x="0" y="193"/>
                  <a:pt x="0" y="17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1" y="0"/>
                  <a:pt x="26" y="0"/>
                </a:cubicBezTo>
                <a:close/>
                <a:moveTo>
                  <a:pt x="138" y="118"/>
                </a:moveTo>
                <a:cubicBezTo>
                  <a:pt x="157" y="100"/>
                  <a:pt x="157" y="100"/>
                  <a:pt x="157" y="100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96" y="100"/>
                  <a:pt x="91" y="95"/>
                  <a:pt x="91" y="89"/>
                </a:cubicBezTo>
                <a:cubicBezTo>
                  <a:pt x="91" y="89"/>
                  <a:pt x="91" y="89"/>
                  <a:pt x="91" y="89"/>
                </a:cubicBezTo>
                <a:cubicBezTo>
                  <a:pt x="91" y="83"/>
                  <a:pt x="96" y="78"/>
                  <a:pt x="102" y="78"/>
                </a:cubicBezTo>
                <a:cubicBezTo>
                  <a:pt x="157" y="78"/>
                  <a:pt x="157" y="78"/>
                  <a:pt x="157" y="78"/>
                </a:cubicBezTo>
                <a:cubicBezTo>
                  <a:pt x="138" y="59"/>
                  <a:pt x="138" y="59"/>
                  <a:pt x="138" y="59"/>
                </a:cubicBezTo>
                <a:cubicBezTo>
                  <a:pt x="134" y="55"/>
                  <a:pt x="134" y="48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43" y="40"/>
                  <a:pt x="150" y="40"/>
                  <a:pt x="154" y="44"/>
                </a:cubicBezTo>
                <a:cubicBezTo>
                  <a:pt x="190" y="80"/>
                  <a:pt x="190" y="80"/>
                  <a:pt x="190" y="80"/>
                </a:cubicBezTo>
                <a:cubicBezTo>
                  <a:pt x="190" y="80"/>
                  <a:pt x="191" y="81"/>
                  <a:pt x="191" y="81"/>
                </a:cubicBezTo>
                <a:cubicBezTo>
                  <a:pt x="191" y="81"/>
                  <a:pt x="191" y="81"/>
                  <a:pt x="191" y="81"/>
                </a:cubicBezTo>
                <a:cubicBezTo>
                  <a:pt x="196" y="85"/>
                  <a:pt x="196" y="92"/>
                  <a:pt x="191" y="97"/>
                </a:cubicBezTo>
                <a:cubicBezTo>
                  <a:pt x="154" y="134"/>
                  <a:pt x="154" y="134"/>
                  <a:pt x="154" y="134"/>
                </a:cubicBezTo>
                <a:cubicBezTo>
                  <a:pt x="150" y="138"/>
                  <a:pt x="143" y="138"/>
                  <a:pt x="138" y="134"/>
                </a:cubicBezTo>
                <a:cubicBezTo>
                  <a:pt x="138" y="134"/>
                  <a:pt x="138" y="134"/>
                  <a:pt x="138" y="134"/>
                </a:cubicBezTo>
                <a:cubicBezTo>
                  <a:pt x="134" y="130"/>
                  <a:pt x="134" y="123"/>
                  <a:pt x="138" y="118"/>
                </a:cubicBezTo>
                <a:close/>
                <a:moveTo>
                  <a:pt x="64" y="173"/>
                </a:moveTo>
                <a:cubicBezTo>
                  <a:pt x="69" y="173"/>
                  <a:pt x="74" y="178"/>
                  <a:pt x="74" y="183"/>
                </a:cubicBezTo>
                <a:cubicBezTo>
                  <a:pt x="74" y="189"/>
                  <a:pt x="69" y="194"/>
                  <a:pt x="64" y="194"/>
                </a:cubicBezTo>
                <a:cubicBezTo>
                  <a:pt x="58" y="194"/>
                  <a:pt x="53" y="189"/>
                  <a:pt x="53" y="183"/>
                </a:cubicBezTo>
                <a:cubicBezTo>
                  <a:pt x="53" y="178"/>
                  <a:pt x="58" y="173"/>
                  <a:pt x="64" y="173"/>
                </a:cubicBezTo>
                <a:close/>
                <a:moveTo>
                  <a:pt x="49" y="9"/>
                </a:moveTo>
                <a:cubicBezTo>
                  <a:pt x="78" y="9"/>
                  <a:pt x="78" y="9"/>
                  <a:pt x="78" y="9"/>
                </a:cubicBezTo>
                <a:cubicBezTo>
                  <a:pt x="81" y="9"/>
                  <a:pt x="83" y="10"/>
                  <a:pt x="83" y="13"/>
                </a:cubicBezTo>
                <a:cubicBezTo>
                  <a:pt x="83" y="13"/>
                  <a:pt x="83" y="13"/>
                  <a:pt x="83" y="13"/>
                </a:cubicBezTo>
                <a:cubicBezTo>
                  <a:pt x="83" y="15"/>
                  <a:pt x="81" y="16"/>
                  <a:pt x="78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7" y="16"/>
                  <a:pt x="44" y="15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0"/>
                  <a:pt x="47" y="9"/>
                  <a:pt x="4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9F3FE2-64B5-BC4C-8A24-95C11733318B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</p:spTree>
    <p:extLst>
      <p:ext uri="{BB962C8B-B14F-4D97-AF65-F5344CB8AC3E}">
        <p14:creationId xmlns:p14="http://schemas.microsoft.com/office/powerpoint/2010/main" val="21063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DE4976-455F-4A4E-8EFF-10C9C8B99481}"/>
              </a:ext>
            </a:extLst>
          </p:cNvPr>
          <p:cNvSpPr txBox="1"/>
          <p:nvPr/>
        </p:nvSpPr>
        <p:spPr>
          <a:xfrm>
            <a:off x="2832122" y="2839242"/>
            <a:ext cx="7299011" cy="1188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kumimoji="1" lang="zh-TW" altLang="zh-TW" sz="7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ED8401-449B-1D40-8AB9-7C7E338570A7}"/>
              </a:ext>
            </a:extLst>
          </p:cNvPr>
          <p:cNvSpPr txBox="1"/>
          <p:nvPr/>
        </p:nvSpPr>
        <p:spPr>
          <a:xfrm>
            <a:off x="5667141" y="2202740"/>
            <a:ext cx="1399426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04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5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16B8CE-D402-B947-9298-71C0CFF79B99}"/>
              </a:ext>
            </a:extLst>
          </p:cNvPr>
          <p:cNvSpPr txBox="1"/>
          <p:nvPr/>
        </p:nvSpPr>
        <p:spPr>
          <a:xfrm>
            <a:off x="4937534" y="597363"/>
            <a:ext cx="5599039" cy="604116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衛生福利部食品藥物管理署</a:t>
            </a:r>
            <a:endParaRPr kumimoji="1"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https://reurl.cc/0vALgk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健康小幫手</a:t>
            </a:r>
            <a:endParaRPr kumimoji="1"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https://heho.com.tw/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CSDN</a:t>
            </a:r>
          </a:p>
          <a:p>
            <a:r>
              <a:rPr kumimoji="1"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https://www.csdn.net/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Vue.js</a:t>
            </a:r>
          </a:p>
          <a:p>
            <a:r>
              <a:rPr kumimoji="1"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https://vuejs.org/</a:t>
            </a:r>
            <a:endParaRPr kumimoji="1"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E069E2-8AB6-6E4D-A2D8-098CD8E86445}"/>
              </a:ext>
            </a:extLst>
          </p:cNvPr>
          <p:cNvSpPr txBox="1"/>
          <p:nvPr/>
        </p:nvSpPr>
        <p:spPr>
          <a:xfrm>
            <a:off x="476421" y="1317682"/>
            <a:ext cx="3900870" cy="2507697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圖源：</a:t>
            </a:r>
            <a:r>
              <a:rPr kumimoji="1"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kumimoji="1"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nagano</a:t>
            </a:r>
            <a:endParaRPr kumimoji="1"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https://x.com/ngntrtr</a:t>
            </a:r>
            <a:endParaRPr kumimoji="1" lang="zh-TW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4DB709-43C4-9B41-80A6-05B1286D2409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10D982A-24A1-4E6E-8FEE-885CAD87D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6" y="2880994"/>
            <a:ext cx="3329407" cy="33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36695CE-C13F-7C42-97D4-79ECB6EA18F5}"/>
              </a:ext>
            </a:extLst>
          </p:cNvPr>
          <p:cNvSpPr txBox="1"/>
          <p:nvPr/>
        </p:nvSpPr>
        <p:spPr>
          <a:xfrm>
            <a:off x="2010686" y="2698988"/>
            <a:ext cx="8271234" cy="1158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7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報告結束，感謝觀看</a:t>
            </a:r>
          </a:p>
        </p:txBody>
      </p:sp>
    </p:spTree>
    <p:extLst>
      <p:ext uri="{BB962C8B-B14F-4D97-AF65-F5344CB8AC3E}">
        <p14:creationId xmlns:p14="http://schemas.microsoft.com/office/powerpoint/2010/main" val="340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ABDD383-AE38-3146-8B36-A45186287C00}"/>
              </a:ext>
            </a:extLst>
          </p:cNvPr>
          <p:cNvSpPr txBox="1"/>
          <p:nvPr/>
        </p:nvSpPr>
        <p:spPr>
          <a:xfrm>
            <a:off x="961376" y="3481088"/>
            <a:ext cx="2314367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C60E2A-23A7-DC45-99EC-BC0C6CD456D8}"/>
              </a:ext>
            </a:extLst>
          </p:cNvPr>
          <p:cNvSpPr txBox="1"/>
          <p:nvPr/>
        </p:nvSpPr>
        <p:spPr>
          <a:xfrm>
            <a:off x="1423297" y="2467806"/>
            <a:ext cx="1852446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C28A29-6F7B-9345-9BFD-C982D854944A}"/>
              </a:ext>
            </a:extLst>
          </p:cNvPr>
          <p:cNvSpPr txBox="1"/>
          <p:nvPr/>
        </p:nvSpPr>
        <p:spPr>
          <a:xfrm>
            <a:off x="4048158" y="2037395"/>
            <a:ext cx="3324292" cy="23843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14350" indent="-514350" algn="dist">
              <a:lnSpc>
                <a:spcPct val="200000"/>
              </a:lnSpc>
              <a:buFont typeface="+mj-ea"/>
              <a:buAutoNum type="circleNumDbPlain"/>
            </a:pPr>
            <a:r>
              <a:rPr kumimoji="1"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dist">
              <a:lnSpc>
                <a:spcPct val="200000"/>
              </a:lnSpc>
              <a:buFont typeface="+mj-ea"/>
              <a:buAutoNum type="circleNumDbPlain"/>
            </a:pPr>
            <a:r>
              <a:rPr kumimoji="1"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kumimoji="1" lang="zh-TW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12A273B-811C-2944-BCC9-BFF76FDB91DC}"/>
              </a:ext>
            </a:extLst>
          </p:cNvPr>
          <p:cNvSpPr txBox="1"/>
          <p:nvPr/>
        </p:nvSpPr>
        <p:spPr>
          <a:xfrm>
            <a:off x="7760268" y="2037395"/>
            <a:ext cx="3324292" cy="23843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14350" indent="-514350" algn="dist">
              <a:lnSpc>
                <a:spcPct val="200000"/>
              </a:lnSpc>
              <a:buFont typeface="+mj-ea"/>
              <a:buAutoNum type="circleNumDbPlain" startAt="3"/>
            </a:pPr>
            <a:r>
              <a:rPr kumimoji="1"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  <a:endParaRPr kumimoji="1"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dist">
              <a:lnSpc>
                <a:spcPct val="200000"/>
              </a:lnSpc>
              <a:buFont typeface="+mj-ea"/>
              <a:buAutoNum type="circleNumDbPlain" startAt="3"/>
            </a:pPr>
            <a:r>
              <a:rPr kumimoji="1"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kumimoji="1" lang="zh-TW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25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DE4976-455F-4A4E-8EFF-10C9C8B99481}"/>
              </a:ext>
            </a:extLst>
          </p:cNvPr>
          <p:cNvSpPr txBox="1"/>
          <p:nvPr/>
        </p:nvSpPr>
        <p:spPr>
          <a:xfrm>
            <a:off x="2832122" y="2839242"/>
            <a:ext cx="7299011" cy="1188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7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ED8401-449B-1D40-8AB9-7C7E338570A7}"/>
              </a:ext>
            </a:extLst>
          </p:cNvPr>
          <p:cNvSpPr txBox="1"/>
          <p:nvPr/>
        </p:nvSpPr>
        <p:spPr>
          <a:xfrm>
            <a:off x="5667141" y="2202740"/>
            <a:ext cx="1399426" cy="46177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01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58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A7C419-FEB7-B541-B5CB-718649631D52}"/>
              </a:ext>
            </a:extLst>
          </p:cNvPr>
          <p:cNvSpPr txBox="1"/>
          <p:nvPr/>
        </p:nvSpPr>
        <p:spPr>
          <a:xfrm>
            <a:off x="3150801" y="1958210"/>
            <a:ext cx="2642990" cy="68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的模板語法開發，讓使用者獲得較好的體驗，也可以讓設計者較好的去表達、修改出每項功能以及需求。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686E98-20D4-6D41-A6FA-40FA95E65588}"/>
              </a:ext>
            </a:extLst>
          </p:cNvPr>
          <p:cNvSpPr txBox="1"/>
          <p:nvPr/>
        </p:nvSpPr>
        <p:spPr>
          <a:xfrm>
            <a:off x="3127450" y="3128392"/>
            <a:ext cx="2642990" cy="68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1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標準標記語言去讓網頁作呈現。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4172ED-79F0-914F-942E-624E87B8867A}"/>
              </a:ext>
            </a:extLst>
          </p:cNvPr>
          <p:cNvSpPr txBox="1"/>
          <p:nvPr/>
        </p:nvSpPr>
        <p:spPr>
          <a:xfrm>
            <a:off x="3127450" y="4608270"/>
            <a:ext cx="2642990" cy="68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去對網頁各容器組件添加樣式，讓網頁在用戶視覺上較為舒適。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0FC992-0242-7E42-B809-96225E1CE880}"/>
              </a:ext>
            </a:extLst>
          </p:cNvPr>
          <p:cNvSpPr txBox="1"/>
          <p:nvPr/>
        </p:nvSpPr>
        <p:spPr>
          <a:xfrm>
            <a:off x="7719705" y="2450906"/>
            <a:ext cx="3451556" cy="17028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1">
              <a:lnSpc>
                <a:spcPct val="104000"/>
              </a:lnSpc>
            </a:pPr>
            <a:endParaRPr kumimoji="1" lang="zh-TW" altLang="zh-TW" sz="11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CD791B-B7F9-5B45-AB4D-4032731153B0}"/>
              </a:ext>
            </a:extLst>
          </p:cNvPr>
          <p:cNvSpPr txBox="1"/>
          <p:nvPr/>
        </p:nvSpPr>
        <p:spPr>
          <a:xfrm>
            <a:off x="7993007" y="4803256"/>
            <a:ext cx="1642192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請輸入題文字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0944F5-D06C-FB4B-BCC0-52DE6B4C51D9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97D1B05-D1BD-4AC0-B3B6-BCB0D4B21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90" y="1839545"/>
            <a:ext cx="822260" cy="92560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72863D5-812C-454C-A234-5FDE35B6A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987" y="3064529"/>
            <a:ext cx="934665" cy="93466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DEB19109-08B3-423B-A202-29F415E34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847" y="4298574"/>
            <a:ext cx="1031959" cy="10093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CC50B9A-9B33-4CEA-B72D-51039EF75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789" y="2500183"/>
            <a:ext cx="261974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8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76BD19-D3B2-AC43-81DB-EA966E64B057}"/>
              </a:ext>
            </a:extLst>
          </p:cNvPr>
          <p:cNvSpPr txBox="1"/>
          <p:nvPr/>
        </p:nvSpPr>
        <p:spPr>
          <a:xfrm>
            <a:off x="3447781" y="1802443"/>
            <a:ext cx="7596403" cy="36923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Vue.js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是一項漸進式的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框架，在這個框架下去開發所需的話，我們跟使用者可以獲得更好的互動體驗，藉著框架的模板語法，我們可以實現：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更直覺的視圖渲染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更簡潔的程式碼，更易於維護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8F618A-4C6F-1F4F-82A2-D027BFED479A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BEFF925E-8F7C-4D96-8964-D5DBB208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04" y="2530991"/>
            <a:ext cx="1759442" cy="19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538F618A-4C6F-1F4F-82A2-D027BFED479A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docs.f5ezcode.in/~gitbook/image?url=https%3A%2F%2F3362868160-files.gitbook.io%2F%7E%2Ffiles%2Fv0%2Fb%2Fgitbook-legacy-files%2Fo%2Fassets%252F-L_r09305cCOiVsKX4GC%252F-LdgPOCSWkLJZrbvwITY%252F-LdgQP3al66E9w1lmL0_%252F8.2.png%3Falt%3Dmedia%26token%3D87227123-ef9a-449d-924f-f5a1037da194&amp;width=768&amp;dpr=4&amp;quality=100&amp;sign=ebee5154&amp;sv=1">
            <a:extLst>
              <a:ext uri="{FF2B5EF4-FFF2-40B4-BE49-F238E27FC236}">
                <a16:creationId xmlns:a16="http://schemas.microsoft.com/office/drawing/2014/main" id="{6C1689F0-3058-410F-9AE8-BAE20117A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136" y="1761078"/>
            <a:ext cx="6483727" cy="385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E3CED79-C66B-4D25-8556-99B316716267}"/>
              </a:ext>
            </a:extLst>
          </p:cNvPr>
          <p:cNvSpPr txBox="1"/>
          <p:nvPr/>
        </p:nvSpPr>
        <p:spPr>
          <a:xfrm>
            <a:off x="2854136" y="717555"/>
            <a:ext cx="546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spc="6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框架是什麼？</a:t>
            </a:r>
          </a:p>
        </p:txBody>
      </p:sp>
    </p:spTree>
    <p:extLst>
      <p:ext uri="{BB962C8B-B14F-4D97-AF65-F5344CB8AC3E}">
        <p14:creationId xmlns:p14="http://schemas.microsoft.com/office/powerpoint/2010/main" val="20871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76BD19-D3B2-AC43-81DB-EA966E64B057}"/>
              </a:ext>
            </a:extLst>
          </p:cNvPr>
          <p:cNvSpPr txBox="1"/>
          <p:nvPr/>
        </p:nvSpPr>
        <p:spPr>
          <a:xfrm>
            <a:off x="3447781" y="1802443"/>
            <a:ext cx="7596403" cy="36923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>
              <a:lnSpc>
                <a:spcPct val="104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更直覺的視圖渲染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比起原生的</a:t>
            </a:r>
            <a:r>
              <a:rPr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&amp; jQuery</a:t>
            </a:r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語法，</a:t>
            </a:r>
            <a:r>
              <a:rPr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框架有雙向綁定的功能，讓開發者可以更直覺更簡單的取得使用者想要更改、新增的資料，搭配上特定的內建語法，藉此可以在視圖渲染上獲得較好的表現。</a:t>
            </a:r>
            <a:endParaRPr lang="en-US" altLang="zh-TW" sz="3000" u="sng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>
              <a:lnSpc>
                <a:spcPct val="104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8F618A-4C6F-1F4F-82A2-D027BFED479A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BEFF925E-8F7C-4D96-8964-D5DBB208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04" y="2530991"/>
            <a:ext cx="1759442" cy="19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76BD19-D3B2-AC43-81DB-EA966E64B057}"/>
              </a:ext>
            </a:extLst>
          </p:cNvPr>
          <p:cNvSpPr txBox="1"/>
          <p:nvPr/>
        </p:nvSpPr>
        <p:spPr>
          <a:xfrm>
            <a:off x="3447781" y="1802443"/>
            <a:ext cx="7596403" cy="36923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4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更簡潔的代碼，更易於維護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在原生的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&amp; jQuery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語法中，想要實現需求，需要手動更新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去做更改，而在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中，只需要重點關注在數據資料的更改、邏輯是否合適，開發者可以省略許多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的手動操作。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8F618A-4C6F-1F4F-82A2-D027BFED479A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BEFF925E-8F7C-4D96-8964-D5DBB208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04" y="2530991"/>
            <a:ext cx="1759442" cy="19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76BD19-D3B2-AC43-81DB-EA966E64B057}"/>
              </a:ext>
            </a:extLst>
          </p:cNvPr>
          <p:cNvSpPr txBox="1"/>
          <p:nvPr/>
        </p:nvSpPr>
        <p:spPr>
          <a:xfrm>
            <a:off x="804791" y="1143538"/>
            <a:ext cx="6577063" cy="806532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pPr>
              <a:lnSpc>
                <a:spcPct val="104000"/>
              </a:lnSpc>
            </a:pPr>
            <a:r>
              <a:rPr lang="zh-TW" altLang="en-US" sz="59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更簡潔的代碼，更易於維護</a:t>
            </a:r>
            <a:endParaRPr lang="en-US" altLang="zh-TW" sz="59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4000"/>
              </a:lnSpc>
            </a:pP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8F618A-4C6F-1F4F-82A2-D027BFED479A}"/>
              </a:ext>
            </a:extLst>
          </p:cNvPr>
          <p:cNvSpPr txBox="1"/>
          <p:nvPr/>
        </p:nvSpPr>
        <p:spPr>
          <a:xfrm>
            <a:off x="804791" y="79203"/>
            <a:ext cx="2642990" cy="518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kumimoji="1" lang="zh-TW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62F7D65-A7D2-4209-9C24-F6D0567F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13" y="2606492"/>
            <a:ext cx="4620270" cy="275781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1620B5A-109A-4892-9E24-887DE2B8B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215" y="2606492"/>
            <a:ext cx="5605971" cy="2757814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5DA6766D-FA5D-41BC-BE93-CD5855C20CC0}"/>
              </a:ext>
            </a:extLst>
          </p:cNvPr>
          <p:cNvSpPr/>
          <p:nvPr/>
        </p:nvSpPr>
        <p:spPr>
          <a:xfrm>
            <a:off x="917813" y="3556415"/>
            <a:ext cx="3414871" cy="1351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4D6428D-9AA6-4364-B6D7-6C71BE2C9E18}"/>
              </a:ext>
            </a:extLst>
          </p:cNvPr>
          <p:cNvSpPr/>
          <p:nvPr/>
        </p:nvSpPr>
        <p:spPr>
          <a:xfrm>
            <a:off x="6167303" y="4342803"/>
            <a:ext cx="1777071" cy="396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582FCC7-A949-49F7-9962-7ABA67FB68B8}"/>
              </a:ext>
            </a:extLst>
          </p:cNvPr>
          <p:cNvSpPr/>
          <p:nvPr/>
        </p:nvSpPr>
        <p:spPr>
          <a:xfrm>
            <a:off x="6986657" y="2698942"/>
            <a:ext cx="1400963" cy="396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3AA5"/>
      </a:accent1>
      <a:accent2>
        <a:srgbClr val="6F55B8"/>
      </a:accent2>
      <a:accent3>
        <a:srgbClr val="793AA5"/>
      </a:accent3>
      <a:accent4>
        <a:srgbClr val="6F55B8"/>
      </a:accent4>
      <a:accent5>
        <a:srgbClr val="793AA5"/>
      </a:accent5>
      <a:accent6>
        <a:srgbClr val="6F55B8"/>
      </a:accent6>
      <a:hlink>
        <a:srgbClr val="0563C1"/>
      </a:hlink>
      <a:folHlink>
        <a:srgbClr val="954F72"/>
      </a:folHlink>
    </a:clrScheme>
    <a:fontScheme name="自定义 4">
      <a:majorFont>
        <a:latin typeface="OPPOSans M"/>
        <a:ea typeface="OPPOSans M"/>
        <a:cs typeface="Arial"/>
      </a:majorFont>
      <a:minorFont>
        <a:latin typeface="OPPOSans M"/>
        <a:ea typeface="OPPOSans 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430</Words>
  <Application>Microsoft Office PowerPoint</Application>
  <PresentationFormat>寬螢幕</PresentationFormat>
  <Paragraphs>88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微软雅黑</vt:lpstr>
      <vt:lpstr>OPPOSans M</vt:lpstr>
      <vt:lpstr>Source Han Sans CN Regular</vt:lpstr>
      <vt:lpstr>思源宋体 CN Heavy</vt:lpstr>
      <vt:lpstr>思源黑体 CN Regular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丹 邱</dc:creator>
  <cp:lastModifiedBy>User</cp:lastModifiedBy>
  <cp:revision>53</cp:revision>
  <dcterms:created xsi:type="dcterms:W3CDTF">2022-10-11T13:05:26Z</dcterms:created>
  <dcterms:modified xsi:type="dcterms:W3CDTF">2024-07-12T03:57:35Z</dcterms:modified>
</cp:coreProperties>
</file>