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Lexend SemiBold"/>
      <p:regular r:id="rId16"/>
      <p:bold r:id="rId17"/>
    </p:embeddedFont>
    <p:embeddedFont>
      <p:font typeface="Montserrat SemiBold"/>
      <p:regular r:id="rId18"/>
      <p:bold r:id="rId19"/>
      <p:italic r:id="rId20"/>
      <p:boldItalic r:id="rId21"/>
    </p:embeddedFont>
    <p:embeddedFont>
      <p:font typeface="Montserrat"/>
      <p:regular r:id="rId22"/>
      <p:bold r:id="rId23"/>
      <p:italic r:id="rId24"/>
      <p:boldItalic r:id="rId25"/>
    </p:embeddedFont>
    <p:embeddedFont>
      <p:font typeface="Montserrat Medium"/>
      <p:regular r:id="rId26"/>
      <p:bold r:id="rId27"/>
      <p:italic r:id="rId28"/>
      <p:boldItalic r:id="rId29"/>
    </p:embeddedFont>
    <p:embeddedFont>
      <p:font typeface="Lexend"/>
      <p:regular r:id="rId30"/>
      <p:bold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SemiBold-italic.fntdata"/><Relationship Id="rId22" Type="http://schemas.openxmlformats.org/officeDocument/2006/relationships/font" Target="fonts/Montserrat-regular.fntdata"/><Relationship Id="rId21" Type="http://schemas.openxmlformats.org/officeDocument/2006/relationships/font" Target="fonts/MontserratSemiBold-boldItalic.fntdata"/><Relationship Id="rId24" Type="http://schemas.openxmlformats.org/officeDocument/2006/relationships/font" Target="fonts/Montserrat-italic.fntdata"/><Relationship Id="rId23" Type="http://schemas.openxmlformats.org/officeDocument/2006/relationships/font" Target="fonts/Montserrat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Medium-regular.fntdata"/><Relationship Id="rId25" Type="http://schemas.openxmlformats.org/officeDocument/2006/relationships/font" Target="fonts/Montserrat-boldItalic.fntdata"/><Relationship Id="rId28" Type="http://schemas.openxmlformats.org/officeDocument/2006/relationships/font" Target="fonts/MontserratMedium-italic.fntdata"/><Relationship Id="rId27" Type="http://schemas.openxmlformats.org/officeDocument/2006/relationships/font" Target="fonts/MontserratMedium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Medium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exend-bold.fntdata"/><Relationship Id="rId30" Type="http://schemas.openxmlformats.org/officeDocument/2006/relationships/font" Target="fonts/Lexend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LexendSemiBold-bold.fntdata"/><Relationship Id="rId16" Type="http://schemas.openxmlformats.org/officeDocument/2006/relationships/font" Target="fonts/LexendSemiBold-regular.fntdata"/><Relationship Id="rId19" Type="http://schemas.openxmlformats.org/officeDocument/2006/relationships/font" Target="fonts/MontserratSemiBold-bold.fntdata"/><Relationship Id="rId18" Type="http://schemas.openxmlformats.org/officeDocument/2006/relationships/font" Target="fonts/MontserratSemiBold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f59656ca29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f59656ca29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f59656ca2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f59656ca2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6e6852f77d352c0a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6e6852f77d352c0a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f59656ca2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f59656ca2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3238ae55e20c3a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3238ae55e20c3a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f7c969f50a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f7c969f50a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f59656ca29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f59656ca29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f7c969f50a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f7c969f50a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f59656ca29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f59656ca29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70000" y="109650"/>
            <a:ext cx="8909700" cy="4924200"/>
          </a:xfrm>
          <a:prstGeom prst="roundRect">
            <a:avLst>
              <a:gd fmla="val 7231" name="adj"/>
            </a:avLst>
          </a:prstGeom>
          <a:solidFill>
            <a:srgbClr val="F3F3F3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type="ctrTitle"/>
          </p:nvPr>
        </p:nvSpPr>
        <p:spPr>
          <a:xfrm>
            <a:off x="288133" y="3980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Lexend"/>
                <a:ea typeface="Lexend"/>
                <a:cs typeface="Lexend"/>
                <a:sym typeface="Lexend"/>
              </a:rPr>
              <a:t>Direito autoral nas inteligências artificiais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240975" y="2609125"/>
            <a:ext cx="8520600" cy="21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Montserrat"/>
                <a:ea typeface="Montserrat"/>
                <a:cs typeface="Montserrat"/>
                <a:sym typeface="Montserrat"/>
              </a:rPr>
              <a:t>Bek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Montserrat"/>
                <a:ea typeface="Montserrat"/>
                <a:cs typeface="Montserrat"/>
                <a:sym typeface="Montserrat"/>
              </a:rPr>
              <a:t>Gustavo Ian G. do Nascimento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Montserrat"/>
                <a:ea typeface="Montserrat"/>
                <a:cs typeface="Montserrat"/>
                <a:sym typeface="Montserrat"/>
              </a:rPr>
              <a:t>Higor Gabriel de Freitas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Montserrat"/>
                <a:ea typeface="Montserrat"/>
                <a:cs typeface="Montserrat"/>
                <a:sym typeface="Montserrat"/>
              </a:rPr>
              <a:t>João de Melo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>
                <a:latin typeface="Montserrat"/>
                <a:ea typeface="Montserrat"/>
                <a:cs typeface="Montserrat"/>
                <a:sym typeface="Montserrat"/>
              </a:rPr>
              <a:t>Tutor: </a:t>
            </a:r>
            <a:r>
              <a:rPr lang="pt-BR">
                <a:latin typeface="Montserrat"/>
                <a:ea typeface="Montserrat"/>
                <a:cs typeface="Montserrat"/>
                <a:sym typeface="Montserrat"/>
              </a:rPr>
              <a:t>Roberto Ortiz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2"/>
          <p:cNvSpPr/>
          <p:nvPr/>
        </p:nvSpPr>
        <p:spPr>
          <a:xfrm>
            <a:off x="117150" y="109650"/>
            <a:ext cx="8909700" cy="4924200"/>
          </a:xfrm>
          <a:prstGeom prst="roundRect">
            <a:avLst>
              <a:gd fmla="val 7231" name="adj"/>
            </a:avLst>
          </a:prstGeom>
          <a:solidFill>
            <a:srgbClr val="F3F3F3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chemeClr val="dk1"/>
                </a:solidFill>
              </a:rPr>
              <a:t>JIANG, Harry H. et al. AI Art and Its Impact on Artists. In: Proceedings of the 2023 AAAI/ACM Conference on AI, Ethics, and Society, AIES 2023, Montréal, QC, Canada, August 8-10, 2023. New York: ACM, 2023.</a:t>
            </a:r>
            <a:endParaRPr sz="12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chemeClr val="dk1"/>
                </a:solidFill>
              </a:rPr>
              <a:t>OVANOVIC, Mladan; CAMPBELL, Mark. Generative Artificial Intelligence: Trends and Prospects. Computer, v. 55, n. 10, p. 107-112, out. 2022.</a:t>
            </a:r>
            <a:endParaRPr sz="12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chemeClr val="dk1"/>
                </a:solidFill>
              </a:rPr>
              <a:t>ORTH, T. Computing creativity: A historical analysis of Charles Babbage’s and Ada Lovelace’s views on the Analytical Engine. Disponível em: &lt;https://studenttheses.uu.nl/handle/20.500.12932/38231?show=full&gt;. Acesso em: 22 abr. 2024.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chemeClr val="dk1"/>
                </a:solidFill>
              </a:rPr>
              <a:t>ABREU,. Direito autoral e inteligência artificial : um estudo sobre a utilização de obras intelectuais em bases de dados de IA. Ufrgs.br, 2023.</a:t>
            </a:r>
            <a:endParaRPr sz="12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76" name="Google Shape;176;p22"/>
          <p:cNvSpPr txBox="1"/>
          <p:nvPr>
            <p:ph type="title"/>
          </p:nvPr>
        </p:nvSpPr>
        <p:spPr>
          <a:xfrm>
            <a:off x="311700" y="2987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Lexend"/>
                <a:ea typeface="Lexend"/>
                <a:cs typeface="Lexend"/>
                <a:sym typeface="Lexend"/>
              </a:rPr>
              <a:t>Referências Bibliográficas</a:t>
            </a:r>
            <a:endParaRPr b="1"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/>
          <p:nvPr/>
        </p:nvSpPr>
        <p:spPr>
          <a:xfrm>
            <a:off x="70000" y="109650"/>
            <a:ext cx="8909700" cy="4924200"/>
          </a:xfrm>
          <a:prstGeom prst="roundRect">
            <a:avLst>
              <a:gd fmla="val 7231" name="adj"/>
            </a:avLst>
          </a:prstGeom>
          <a:solidFill>
            <a:srgbClr val="F3F3F3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 txBox="1"/>
          <p:nvPr/>
        </p:nvSpPr>
        <p:spPr>
          <a:xfrm>
            <a:off x="571900" y="819466"/>
            <a:ext cx="7905900" cy="57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b="1" sz="1800"/>
          </a:p>
        </p:txBody>
      </p:sp>
      <p:sp>
        <p:nvSpPr>
          <p:cNvPr id="63" name="Google Shape;63;p14"/>
          <p:cNvSpPr txBox="1"/>
          <p:nvPr/>
        </p:nvSpPr>
        <p:spPr>
          <a:xfrm>
            <a:off x="4568" y="2047200"/>
            <a:ext cx="9144000" cy="4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64" name="Google Shape;64;p14"/>
          <p:cNvSpPr txBox="1"/>
          <p:nvPr/>
        </p:nvSpPr>
        <p:spPr>
          <a:xfrm>
            <a:off x="627000" y="954901"/>
            <a:ext cx="7905900" cy="513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9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rPr>
              <a:t>História das Inteligências Artificiais</a:t>
            </a:r>
            <a:endParaRPr sz="1900">
              <a:solidFill>
                <a:schemeClr val="dk1"/>
              </a:solidFill>
              <a:latin typeface="Lexend SemiBold"/>
              <a:ea typeface="Lexend SemiBold"/>
              <a:cs typeface="Lexend SemiBold"/>
              <a:sym typeface="Lexend SemiBold"/>
            </a:endParaRPr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328600" y="1588750"/>
            <a:ext cx="8392500" cy="28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41414"/>
              </a:buClr>
              <a:buSzPts val="1800"/>
              <a:buFont typeface="Montserrat Medium"/>
              <a:buChar char="●"/>
            </a:pPr>
            <a:r>
              <a:rPr lang="pt-BR">
                <a:solidFill>
                  <a:srgbClr val="141414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Criação da primeira IA no séc XIX “Analytical Engine”</a:t>
            </a:r>
            <a:endParaRPr>
              <a:solidFill>
                <a:srgbClr val="141414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41414"/>
              </a:buClr>
              <a:buSzPts val="1800"/>
              <a:buFont typeface="Montserrat Medium"/>
              <a:buChar char="●"/>
            </a:pPr>
            <a:r>
              <a:rPr lang="pt-BR">
                <a:solidFill>
                  <a:srgbClr val="141414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Máquinas capazes de fazer além do exigido</a:t>
            </a:r>
            <a:endParaRPr>
              <a:solidFill>
                <a:srgbClr val="141414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41414"/>
              </a:buClr>
              <a:buSzPts val="1800"/>
              <a:buFont typeface="Montserrat Medium"/>
              <a:buChar char="●"/>
            </a:pPr>
            <a:r>
              <a:rPr lang="pt-BR">
                <a:solidFill>
                  <a:srgbClr val="141414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Chegada do Alan Turing com a “Máquina de Turing” no séc XX</a:t>
            </a:r>
            <a:endParaRPr>
              <a:solidFill>
                <a:srgbClr val="141414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41414"/>
              </a:buClr>
              <a:buSzPts val="1800"/>
              <a:buFont typeface="Montserrat Medium"/>
              <a:buChar char="●"/>
            </a:pPr>
            <a:r>
              <a:rPr lang="pt-BR">
                <a:solidFill>
                  <a:srgbClr val="141414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Anos 70 já tinha máquinas capazes de gerar artes com “AARON”</a:t>
            </a:r>
            <a:endParaRPr>
              <a:solidFill>
                <a:srgbClr val="141414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41414"/>
              </a:buClr>
              <a:buSzPts val="1800"/>
              <a:buFont typeface="Montserrat Medium"/>
              <a:buChar char="●"/>
            </a:pPr>
            <a:r>
              <a:rPr lang="pt-BR">
                <a:solidFill>
                  <a:srgbClr val="141414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Início</a:t>
            </a:r>
            <a:r>
              <a:rPr lang="pt-BR">
                <a:solidFill>
                  <a:srgbClr val="141414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das discussões sobre Autoria e Poder Criativo das máquinas</a:t>
            </a:r>
            <a:endParaRPr>
              <a:solidFill>
                <a:srgbClr val="141414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29877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000000"/>
                </a:solidFill>
                <a:latin typeface="Lexend"/>
                <a:ea typeface="Lexend"/>
                <a:cs typeface="Lexend"/>
                <a:sym typeface="Lexend"/>
              </a:rPr>
              <a:t>Introdução</a:t>
            </a:r>
            <a:endParaRPr b="1">
              <a:solidFill>
                <a:srgbClr val="000000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/>
          <p:nvPr/>
        </p:nvSpPr>
        <p:spPr>
          <a:xfrm>
            <a:off x="117150" y="109650"/>
            <a:ext cx="8909700" cy="4924200"/>
          </a:xfrm>
          <a:prstGeom prst="roundRect">
            <a:avLst>
              <a:gd fmla="val 7231" name="adj"/>
            </a:avLst>
          </a:prstGeom>
          <a:solidFill>
            <a:srgbClr val="F3F3F3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685075" y="876300"/>
            <a:ext cx="7839900" cy="39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141414"/>
                </a:solidFill>
                <a:latin typeface="Lexend"/>
                <a:ea typeface="Lexend"/>
                <a:cs typeface="Lexend"/>
                <a:sym typeface="Lexend"/>
              </a:rPr>
              <a:t>Importância:</a:t>
            </a:r>
            <a:r>
              <a:rPr b="1" lang="pt-BR">
                <a:latin typeface="Lexend"/>
                <a:ea typeface="Lexend"/>
                <a:cs typeface="Lexend"/>
                <a:sym typeface="Lexend"/>
              </a:rPr>
              <a:t> </a:t>
            </a:r>
            <a:endParaRPr b="1">
              <a:latin typeface="Lexend"/>
              <a:ea typeface="Lexend"/>
              <a:cs typeface="Lexend"/>
              <a:sym typeface="Lexend"/>
            </a:endParaRPr>
          </a:p>
          <a:p>
            <a:pPr indent="-330200" lvl="3" marL="1828800" rtl="0" algn="l">
              <a:spcBef>
                <a:spcPts val="1200"/>
              </a:spcBef>
              <a:spcAft>
                <a:spcPts val="0"/>
              </a:spcAft>
              <a:buSzPts val="1600"/>
              <a:buFont typeface="Montserrat Medium"/>
              <a:buChar char="●"/>
            </a:pPr>
            <a:r>
              <a:rPr lang="pt-BR" sz="1600">
                <a:latin typeface="Montserrat Medium"/>
                <a:ea typeface="Montserrat Medium"/>
                <a:cs typeface="Montserrat Medium"/>
                <a:sym typeface="Montserrat Medium"/>
              </a:rPr>
              <a:t>Garantir o reconhecimento do autor</a:t>
            </a:r>
            <a:endParaRPr sz="16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30200" lvl="3" marL="1828800" rtl="0" algn="l">
              <a:spcBef>
                <a:spcPts val="0"/>
              </a:spcBef>
              <a:spcAft>
                <a:spcPts val="0"/>
              </a:spcAft>
              <a:buSzPts val="1600"/>
              <a:buFont typeface="Montserrat Medium"/>
              <a:buChar char="●"/>
            </a:pPr>
            <a:r>
              <a:rPr lang="pt-BR" sz="1600">
                <a:latin typeface="Montserrat Medium"/>
                <a:ea typeface="Montserrat Medium"/>
                <a:cs typeface="Montserrat Medium"/>
                <a:sym typeface="Montserrat Medium"/>
              </a:rPr>
              <a:t>Garantir a integridade do autor (Evitar usos indevidos)</a:t>
            </a:r>
            <a:endParaRPr sz="16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30200" lvl="3" marL="1828800" rtl="0" algn="l">
              <a:spcBef>
                <a:spcPts val="0"/>
              </a:spcBef>
              <a:spcAft>
                <a:spcPts val="0"/>
              </a:spcAft>
              <a:buSzPts val="1600"/>
              <a:buFont typeface="Montserrat Medium"/>
              <a:buChar char="●"/>
            </a:pPr>
            <a:r>
              <a:rPr lang="pt-BR" sz="1600">
                <a:latin typeface="Montserrat Medium"/>
                <a:ea typeface="Montserrat Medium"/>
                <a:cs typeface="Montserrat Medium"/>
                <a:sym typeface="Montserrat Medium"/>
              </a:rPr>
              <a:t>Garantir o ganho financeiro do uso da obra</a:t>
            </a:r>
            <a:endParaRPr sz="16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141414"/>
                </a:solidFill>
                <a:latin typeface="Lexend"/>
                <a:ea typeface="Lexend"/>
                <a:cs typeface="Lexend"/>
                <a:sym typeface="Lexend"/>
              </a:rPr>
              <a:t>Histórico:</a:t>
            </a:r>
            <a:r>
              <a:rPr lang="pt-BR">
                <a:latin typeface="Montserrat SemiBold"/>
                <a:ea typeface="Montserrat SemiBold"/>
                <a:cs typeface="Montserrat SemiBold"/>
                <a:sym typeface="Montserrat SemiBold"/>
              </a:rPr>
              <a:t> </a:t>
            </a:r>
            <a:r>
              <a:rPr lang="pt-BR" sz="1600">
                <a:latin typeface="Montserrat Medium"/>
                <a:ea typeface="Montserrat Medium"/>
                <a:cs typeface="Montserrat Medium"/>
                <a:sym typeface="Montserrat Medium"/>
              </a:rPr>
              <a:t>Primeira em 1710, Estatuto da Rainha Ana (rudimentar, base para expansão)</a:t>
            </a:r>
            <a:endParaRPr sz="16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141414"/>
                </a:solidFill>
                <a:latin typeface="Lexend"/>
                <a:ea typeface="Lexend"/>
                <a:cs typeface="Lexend"/>
                <a:sym typeface="Lexend"/>
              </a:rPr>
              <a:t>Problemas gerados pela IA:</a:t>
            </a:r>
            <a:r>
              <a:rPr lang="pt-BR">
                <a:latin typeface="Montserrat SemiBold"/>
                <a:ea typeface="Montserrat SemiBold"/>
                <a:cs typeface="Montserrat SemiBold"/>
                <a:sym typeface="Montserrat SemiBold"/>
              </a:rPr>
              <a:t> </a:t>
            </a:r>
            <a:endParaRPr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30200" lvl="3" marL="18288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Font typeface="Montserrat Medium"/>
              <a:buChar char="●"/>
            </a:pPr>
            <a:r>
              <a:rPr lang="pt-BR" sz="1600">
                <a:latin typeface="Montserrat Medium"/>
                <a:ea typeface="Montserrat Medium"/>
                <a:cs typeface="Montserrat Medium"/>
                <a:sym typeface="Montserrat Medium"/>
              </a:rPr>
              <a:t>Problemas para estabelecer o autor</a:t>
            </a:r>
            <a:endParaRPr sz="16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302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 Medium"/>
              <a:buChar char="●"/>
            </a:pPr>
            <a:r>
              <a:rPr lang="pt-BR" sz="1600">
                <a:latin typeface="Montserrat Medium"/>
                <a:ea typeface="Montserrat Medium"/>
                <a:cs typeface="Montserrat Medium"/>
                <a:sym typeface="Montserrat Medium"/>
              </a:rPr>
              <a:t>Uso “indevido” de outras obras</a:t>
            </a:r>
            <a:endParaRPr sz="16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302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 Medium"/>
              <a:buChar char="●"/>
            </a:pPr>
            <a:r>
              <a:rPr lang="pt-BR" sz="1600">
                <a:latin typeface="Montserrat Medium"/>
                <a:ea typeface="Montserrat Medium"/>
                <a:cs typeface="Montserrat Medium"/>
                <a:sym typeface="Montserrat Medium"/>
              </a:rPr>
              <a:t>Falta de mudanças </a:t>
            </a:r>
            <a:r>
              <a:rPr lang="pt-BR" sz="1600">
                <a:latin typeface="Montserrat Medium"/>
                <a:ea typeface="Montserrat Medium"/>
                <a:cs typeface="Montserrat Medium"/>
                <a:sym typeface="Montserrat Medium"/>
              </a:rPr>
              <a:t>específicas</a:t>
            </a:r>
            <a:endParaRPr sz="16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73" name="Google Shape;73;p15"/>
          <p:cNvSpPr txBox="1"/>
          <p:nvPr/>
        </p:nvSpPr>
        <p:spPr>
          <a:xfrm>
            <a:off x="619050" y="363001"/>
            <a:ext cx="7905900" cy="513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9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rPr>
              <a:t>Histórico Direitos Autorais</a:t>
            </a:r>
            <a:endParaRPr sz="900">
              <a:latin typeface="Lexend SemiBold"/>
              <a:ea typeface="Lexend SemiBold"/>
              <a:cs typeface="Lexend SemiBold"/>
              <a:sym typeface="Lexend SemiBol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/>
          <p:nvPr/>
        </p:nvSpPr>
        <p:spPr>
          <a:xfrm>
            <a:off x="117150" y="109650"/>
            <a:ext cx="8909700" cy="4924200"/>
          </a:xfrm>
          <a:prstGeom prst="roundRect">
            <a:avLst>
              <a:gd fmla="val 7231" name="adj"/>
            </a:avLst>
          </a:prstGeom>
          <a:solidFill>
            <a:srgbClr val="F3F3F3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29877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000000"/>
                </a:solidFill>
                <a:latin typeface="Lexend"/>
                <a:ea typeface="Lexend"/>
                <a:cs typeface="Lexend"/>
                <a:sym typeface="Lexend"/>
              </a:rPr>
              <a:t>Justificativa</a:t>
            </a:r>
            <a:endParaRPr b="1">
              <a:solidFill>
                <a:srgbClr val="000000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grpSp>
        <p:nvGrpSpPr>
          <p:cNvPr id="80" name="Google Shape;80;p16"/>
          <p:cNvGrpSpPr/>
          <p:nvPr/>
        </p:nvGrpSpPr>
        <p:grpSpPr>
          <a:xfrm>
            <a:off x="595325" y="1081163"/>
            <a:ext cx="7953326" cy="2810391"/>
            <a:chOff x="571625" y="1073513"/>
            <a:chExt cx="7953326" cy="2810391"/>
          </a:xfrm>
        </p:grpSpPr>
        <p:grpSp>
          <p:nvGrpSpPr>
            <p:cNvPr id="81" name="Google Shape;81;p16"/>
            <p:cNvGrpSpPr/>
            <p:nvPr/>
          </p:nvGrpSpPr>
          <p:grpSpPr>
            <a:xfrm>
              <a:off x="619050" y="1073513"/>
              <a:ext cx="7905901" cy="2810391"/>
              <a:chOff x="619050" y="1181651"/>
              <a:chExt cx="7905901" cy="2810391"/>
            </a:xfrm>
          </p:grpSpPr>
          <p:grpSp>
            <p:nvGrpSpPr>
              <p:cNvPr id="82" name="Google Shape;82;p16"/>
              <p:cNvGrpSpPr/>
              <p:nvPr/>
            </p:nvGrpSpPr>
            <p:grpSpPr>
              <a:xfrm>
                <a:off x="619050" y="2163123"/>
                <a:ext cx="7905901" cy="842771"/>
                <a:chOff x="619050" y="2571742"/>
                <a:chExt cx="7905901" cy="838995"/>
              </a:xfrm>
            </p:grpSpPr>
            <p:sp>
              <p:nvSpPr>
                <p:cNvPr id="83" name="Google Shape;83;p16"/>
                <p:cNvSpPr txBox="1"/>
                <p:nvPr/>
              </p:nvSpPr>
              <p:spPr>
                <a:xfrm>
                  <a:off x="619051" y="2571742"/>
                  <a:ext cx="7905900" cy="5022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b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200"/>
                    </a:spcAft>
                    <a:buNone/>
                  </a:pPr>
                  <a:r>
                    <a:rPr lang="pt-BR" sz="1800">
                      <a:solidFill>
                        <a:srgbClr val="141414"/>
                      </a:solidFill>
                      <a:latin typeface="Lexend SemiBold"/>
                      <a:ea typeface="Lexend SemiBold"/>
                      <a:cs typeface="Lexend SemiBold"/>
                      <a:sym typeface="Lexend SemiBold"/>
                    </a:rPr>
                    <a:t>Aprendizado Através do Estudo de Obras Humanas</a:t>
                  </a:r>
                  <a:endParaRPr sz="1800">
                    <a:solidFill>
                      <a:srgbClr val="141414"/>
                    </a:solidFill>
                    <a:latin typeface="Lexend SemiBold"/>
                    <a:ea typeface="Lexend SemiBold"/>
                    <a:cs typeface="Lexend SemiBold"/>
                    <a:sym typeface="Lexend SemiBold"/>
                  </a:endParaRPr>
                </a:p>
              </p:txBody>
            </p:sp>
            <p:sp>
              <p:nvSpPr>
                <p:cNvPr id="84" name="Google Shape;84;p16"/>
                <p:cNvSpPr txBox="1"/>
                <p:nvPr/>
              </p:nvSpPr>
              <p:spPr>
                <a:xfrm>
                  <a:off x="619050" y="2897437"/>
                  <a:ext cx="7567800" cy="5133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spAutoFit/>
                </a:bodyPr>
                <a:lstStyle/>
                <a:p>
                  <a:pPr indent="0" lvl="0" marL="0" rtl="0" algn="l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200"/>
                    </a:spcAft>
                    <a:buNone/>
                  </a:pPr>
                  <a:r>
                    <a:rPr lang="pt-BR" sz="1000">
                      <a:solidFill>
                        <a:schemeClr val="dk2"/>
                      </a:solidFill>
                      <a:latin typeface="Montserrat Medium"/>
                      <a:ea typeface="Montserrat Medium"/>
                      <a:cs typeface="Montserrat Medium"/>
                      <a:sym typeface="Montserrat Medium"/>
                    </a:rPr>
                    <a:t>O modo como esses modelos generativos são </a:t>
                  </a:r>
                  <a:r>
                    <a:rPr b="1" lang="pt-BR" sz="1000">
                      <a:solidFill>
                        <a:schemeClr val="dk2"/>
                      </a:solidFill>
                      <a:latin typeface="Montserrat"/>
                      <a:ea typeface="Montserrat"/>
                      <a:cs typeface="Montserrat"/>
                      <a:sym typeface="Montserrat"/>
                    </a:rPr>
                    <a:t>treinados </a:t>
                  </a:r>
                  <a:r>
                    <a:rPr lang="pt-BR" sz="1000">
                      <a:solidFill>
                        <a:schemeClr val="dk2"/>
                      </a:solidFill>
                      <a:latin typeface="Montserrat Medium"/>
                      <a:ea typeface="Montserrat Medium"/>
                      <a:cs typeface="Montserrat Medium"/>
                      <a:sym typeface="Montserrat Medium"/>
                    </a:rPr>
                    <a:t>é </a:t>
                  </a:r>
                  <a:r>
                    <a:rPr lang="pt-BR" sz="1000">
                      <a:solidFill>
                        <a:schemeClr val="dk2"/>
                      </a:solidFill>
                      <a:latin typeface="Montserrat Medium"/>
                      <a:ea typeface="Montserrat Medium"/>
                      <a:cs typeface="Montserrat Medium"/>
                      <a:sym typeface="Montserrat Medium"/>
                    </a:rPr>
                    <a:t>justamente </a:t>
                  </a:r>
                  <a:r>
                    <a:rPr lang="pt-BR" sz="1000">
                      <a:solidFill>
                        <a:schemeClr val="dk2"/>
                      </a:solidFill>
                      <a:latin typeface="Montserrat Medium"/>
                      <a:ea typeface="Montserrat Medium"/>
                      <a:cs typeface="Montserrat Medium"/>
                      <a:sym typeface="Montserrat Medium"/>
                    </a:rPr>
                    <a:t>o </a:t>
                  </a:r>
                  <a:r>
                    <a:rPr b="1" lang="pt-BR" sz="1000">
                      <a:solidFill>
                        <a:schemeClr val="dk2"/>
                      </a:solidFill>
                      <a:latin typeface="Montserrat"/>
                      <a:ea typeface="Montserrat"/>
                      <a:cs typeface="Montserrat"/>
                      <a:sym typeface="Montserrat"/>
                    </a:rPr>
                    <a:t>problema </a:t>
                  </a:r>
                  <a:r>
                    <a:rPr lang="pt-BR" sz="1000">
                      <a:solidFill>
                        <a:schemeClr val="dk2"/>
                      </a:solidFill>
                      <a:latin typeface="Montserrat Medium"/>
                      <a:ea typeface="Montserrat Medium"/>
                      <a:cs typeface="Montserrat Medium"/>
                      <a:sym typeface="Montserrat Medium"/>
                    </a:rPr>
                    <a:t>que enfatiza a necessidade de se </a:t>
                  </a:r>
                  <a:r>
                    <a:rPr b="1" lang="pt-BR" sz="1000">
                      <a:solidFill>
                        <a:schemeClr val="dk2"/>
                      </a:solidFill>
                      <a:latin typeface="Montserrat"/>
                      <a:ea typeface="Montserrat"/>
                      <a:cs typeface="Montserrat"/>
                      <a:sym typeface="Montserrat"/>
                    </a:rPr>
                    <a:t>questionar </a:t>
                  </a:r>
                  <a:r>
                    <a:rPr lang="pt-BR" sz="1000">
                      <a:solidFill>
                        <a:schemeClr val="dk2"/>
                      </a:solidFill>
                      <a:latin typeface="Montserrat Medium"/>
                      <a:ea typeface="Montserrat Medium"/>
                      <a:cs typeface="Montserrat Medium"/>
                      <a:sym typeface="Montserrat Medium"/>
                    </a:rPr>
                    <a:t>sobre a a</a:t>
                  </a:r>
                  <a:r>
                    <a:rPr lang="pt-BR" sz="1000">
                      <a:solidFill>
                        <a:schemeClr val="dk2"/>
                      </a:solidFill>
                      <a:latin typeface="Montserrat Medium"/>
                      <a:ea typeface="Montserrat Medium"/>
                      <a:cs typeface="Montserrat Medium"/>
                      <a:sym typeface="Montserrat Medium"/>
                    </a:rPr>
                    <a:t>utoria das obras geradas por IA.</a:t>
                  </a:r>
                  <a:endParaRPr sz="1000">
                    <a:latin typeface="Montserrat Medium"/>
                    <a:ea typeface="Montserrat Medium"/>
                    <a:cs typeface="Montserrat Medium"/>
                    <a:sym typeface="Montserrat Medium"/>
                  </a:endParaRPr>
                </a:p>
              </p:txBody>
            </p:sp>
          </p:grpSp>
          <p:grpSp>
            <p:nvGrpSpPr>
              <p:cNvPr id="85" name="Google Shape;85;p16"/>
              <p:cNvGrpSpPr/>
              <p:nvPr/>
            </p:nvGrpSpPr>
            <p:grpSpPr>
              <a:xfrm>
                <a:off x="619051" y="1181651"/>
                <a:ext cx="7905900" cy="842949"/>
                <a:chOff x="619051" y="1185313"/>
                <a:chExt cx="7905900" cy="842949"/>
              </a:xfrm>
            </p:grpSpPr>
            <p:sp>
              <p:nvSpPr>
                <p:cNvPr id="86" name="Google Shape;86;p16"/>
                <p:cNvSpPr txBox="1"/>
                <p:nvPr/>
              </p:nvSpPr>
              <p:spPr>
                <a:xfrm>
                  <a:off x="619051" y="1185313"/>
                  <a:ext cx="7905900" cy="5022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b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200"/>
                    </a:spcAft>
                    <a:buNone/>
                  </a:pPr>
                  <a:r>
                    <a:rPr lang="pt-BR" sz="1800">
                      <a:solidFill>
                        <a:srgbClr val="141414"/>
                      </a:solidFill>
                      <a:latin typeface="Lexend SemiBold"/>
                      <a:ea typeface="Lexend SemiBold"/>
                      <a:cs typeface="Lexend SemiBold"/>
                      <a:sym typeface="Lexend SemiBold"/>
                    </a:rPr>
                    <a:t>Evolução Constante</a:t>
                  </a:r>
                  <a:endParaRPr sz="1800">
                    <a:solidFill>
                      <a:srgbClr val="141414"/>
                    </a:solidFill>
                    <a:latin typeface="Lexend SemiBold"/>
                    <a:ea typeface="Lexend SemiBold"/>
                    <a:cs typeface="Lexend SemiBold"/>
                    <a:sym typeface="Lexend SemiBold"/>
                  </a:endParaRPr>
                </a:p>
              </p:txBody>
            </p:sp>
            <p:sp>
              <p:nvSpPr>
                <p:cNvPr id="87" name="Google Shape;87;p16"/>
                <p:cNvSpPr txBox="1"/>
                <p:nvPr/>
              </p:nvSpPr>
              <p:spPr>
                <a:xfrm>
                  <a:off x="623400" y="1512563"/>
                  <a:ext cx="7373100" cy="5157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spAutoFit/>
                </a:bodyPr>
                <a:lstStyle/>
                <a:p>
                  <a:pPr indent="0" lvl="0" marL="0" rtl="0" algn="l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200"/>
                    </a:spcAft>
                    <a:buNone/>
                  </a:pPr>
                  <a:r>
                    <a:rPr lang="pt-BR" sz="1000">
                      <a:solidFill>
                        <a:schemeClr val="dk2"/>
                      </a:solidFill>
                      <a:latin typeface="Montserrat Medium"/>
                      <a:ea typeface="Montserrat Medium"/>
                      <a:cs typeface="Montserrat Medium"/>
                      <a:sym typeface="Montserrat Medium"/>
                    </a:rPr>
                    <a:t>Algoritmos capazes de gerar imagens, pinturas e músicas estão sendo </a:t>
                  </a:r>
                  <a:r>
                    <a:rPr b="1" lang="pt-BR" sz="1000">
                      <a:solidFill>
                        <a:schemeClr val="dk2"/>
                      </a:solidFill>
                      <a:latin typeface="Montserrat"/>
                      <a:ea typeface="Montserrat"/>
                      <a:cs typeface="Montserrat"/>
                      <a:sym typeface="Montserrat"/>
                    </a:rPr>
                    <a:t>desenvolvidos</a:t>
                  </a:r>
                  <a:r>
                    <a:rPr lang="pt-BR" sz="1000">
                      <a:solidFill>
                        <a:schemeClr val="dk2"/>
                      </a:solidFill>
                      <a:latin typeface="Montserrat Medium"/>
                      <a:ea typeface="Montserrat Medium"/>
                      <a:cs typeface="Montserrat Medium"/>
                      <a:sym typeface="Montserrat Medium"/>
                    </a:rPr>
                    <a:t> e </a:t>
                  </a:r>
                  <a:r>
                    <a:rPr b="1" lang="pt-BR" sz="1000">
                      <a:solidFill>
                        <a:schemeClr val="dk2"/>
                      </a:solidFill>
                      <a:latin typeface="Montserrat"/>
                      <a:ea typeface="Montserrat"/>
                      <a:cs typeface="Montserrat"/>
                      <a:sym typeface="Montserrat"/>
                    </a:rPr>
                    <a:t>aperfeiçoados</a:t>
                  </a:r>
                  <a:r>
                    <a:rPr lang="pt-BR" sz="1000">
                      <a:solidFill>
                        <a:schemeClr val="dk2"/>
                      </a:solidFill>
                      <a:latin typeface="Montserrat Medium"/>
                      <a:ea typeface="Montserrat Medium"/>
                      <a:cs typeface="Montserrat Medium"/>
                      <a:sym typeface="Montserrat Medium"/>
                    </a:rPr>
                    <a:t> diariamente.</a:t>
                  </a:r>
                  <a:endParaRPr sz="1000">
                    <a:latin typeface="Montserrat Medium"/>
                    <a:ea typeface="Montserrat Medium"/>
                    <a:cs typeface="Montserrat Medium"/>
                    <a:sym typeface="Montserrat Medium"/>
                  </a:endParaRPr>
                </a:p>
              </p:txBody>
            </p:sp>
          </p:grpSp>
          <p:grpSp>
            <p:nvGrpSpPr>
              <p:cNvPr id="88" name="Google Shape;88;p16"/>
              <p:cNvGrpSpPr/>
              <p:nvPr/>
            </p:nvGrpSpPr>
            <p:grpSpPr>
              <a:xfrm>
                <a:off x="619051" y="3146832"/>
                <a:ext cx="7905900" cy="845211"/>
                <a:chOff x="619051" y="3442242"/>
                <a:chExt cx="7905900" cy="845211"/>
              </a:xfrm>
            </p:grpSpPr>
            <p:sp>
              <p:nvSpPr>
                <p:cNvPr id="89" name="Google Shape;89;p16"/>
                <p:cNvSpPr txBox="1"/>
                <p:nvPr/>
              </p:nvSpPr>
              <p:spPr>
                <a:xfrm>
                  <a:off x="619051" y="3442242"/>
                  <a:ext cx="7905900" cy="5022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b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200"/>
                    </a:spcAft>
                    <a:buNone/>
                  </a:pPr>
                  <a:r>
                    <a:rPr lang="pt-BR" sz="1800">
                      <a:solidFill>
                        <a:srgbClr val="141414"/>
                      </a:solidFill>
                      <a:latin typeface="Lexend SemiBold"/>
                      <a:ea typeface="Lexend SemiBold"/>
                      <a:cs typeface="Lexend SemiBold"/>
                      <a:sym typeface="Lexend SemiBold"/>
                    </a:rPr>
                    <a:t>Lacunas Importantes</a:t>
                  </a:r>
                  <a:endParaRPr sz="1800">
                    <a:solidFill>
                      <a:srgbClr val="141414"/>
                    </a:solidFill>
                    <a:latin typeface="Lexend SemiBold"/>
                    <a:ea typeface="Lexend SemiBold"/>
                    <a:cs typeface="Lexend SemiBold"/>
                    <a:sym typeface="Lexend SemiBold"/>
                  </a:endParaRPr>
                </a:p>
              </p:txBody>
            </p:sp>
            <p:sp>
              <p:nvSpPr>
                <p:cNvPr id="90" name="Google Shape;90;p16"/>
                <p:cNvSpPr txBox="1"/>
                <p:nvPr/>
              </p:nvSpPr>
              <p:spPr>
                <a:xfrm>
                  <a:off x="623400" y="3771752"/>
                  <a:ext cx="7129800" cy="5157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spAutoFit/>
                </a:bodyPr>
                <a:lstStyle/>
                <a:p>
                  <a:pPr indent="0" lvl="0" marL="0" rtl="0" algn="l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200"/>
                    </a:spcAft>
                    <a:buNone/>
                  </a:pPr>
                  <a:r>
                    <a:rPr lang="pt-BR" sz="1000">
                      <a:solidFill>
                        <a:schemeClr val="dk2"/>
                      </a:solidFill>
                      <a:latin typeface="Montserrat Medium"/>
                      <a:ea typeface="Montserrat Medium"/>
                      <a:cs typeface="Montserrat Medium"/>
                      <a:sym typeface="Montserrat Medium"/>
                    </a:rPr>
                    <a:t>A </a:t>
                  </a:r>
                  <a:r>
                    <a:rPr b="1" lang="pt-BR" sz="1000">
                      <a:solidFill>
                        <a:schemeClr val="dk2"/>
                      </a:solidFill>
                      <a:latin typeface="Montserrat"/>
                      <a:ea typeface="Montserrat"/>
                      <a:cs typeface="Montserrat"/>
                      <a:sym typeface="Montserrat"/>
                    </a:rPr>
                    <a:t>legislação </a:t>
                  </a:r>
                  <a:r>
                    <a:rPr lang="pt-BR" sz="1000">
                      <a:solidFill>
                        <a:schemeClr val="dk2"/>
                      </a:solidFill>
                      <a:latin typeface="Montserrat Medium"/>
                      <a:ea typeface="Montserrat Medium"/>
                      <a:cs typeface="Montserrat Medium"/>
                      <a:sym typeface="Montserrat Medium"/>
                    </a:rPr>
                    <a:t>de direitos autorais ainda </a:t>
                  </a:r>
                  <a:r>
                    <a:rPr b="1" lang="pt-BR" sz="1000">
                      <a:solidFill>
                        <a:schemeClr val="dk2"/>
                      </a:solidFill>
                      <a:latin typeface="Montserrat"/>
                      <a:ea typeface="Montserrat"/>
                      <a:cs typeface="Montserrat"/>
                      <a:sym typeface="Montserrat"/>
                    </a:rPr>
                    <a:t>não está totalmente preparada</a:t>
                  </a:r>
                  <a:r>
                    <a:rPr lang="pt-BR" sz="1000">
                      <a:solidFill>
                        <a:schemeClr val="dk2"/>
                      </a:solidFill>
                      <a:latin typeface="Montserrat Medium"/>
                      <a:ea typeface="Montserrat Medium"/>
                      <a:cs typeface="Montserrat Medium"/>
                      <a:sym typeface="Montserrat Medium"/>
                    </a:rPr>
                    <a:t> para lidar com essa nova realidade e o estudo sobre o </a:t>
                  </a:r>
                  <a:r>
                    <a:rPr b="1" lang="pt-BR" sz="1000">
                      <a:solidFill>
                        <a:schemeClr val="dk2"/>
                      </a:solidFill>
                      <a:latin typeface="Montserrat"/>
                      <a:ea typeface="Montserrat"/>
                      <a:cs typeface="Montserrat"/>
                      <a:sym typeface="Montserrat"/>
                    </a:rPr>
                    <a:t>tópico ainda é raso no Brasil</a:t>
                  </a:r>
                  <a:r>
                    <a:rPr lang="pt-BR" sz="1000">
                      <a:solidFill>
                        <a:schemeClr val="dk2"/>
                      </a:solidFill>
                      <a:latin typeface="Montserrat Medium"/>
                      <a:ea typeface="Montserrat Medium"/>
                      <a:cs typeface="Montserrat Medium"/>
                      <a:sym typeface="Montserrat Medium"/>
                    </a:rPr>
                    <a:t>.</a:t>
                  </a:r>
                  <a:endParaRPr sz="1000">
                    <a:latin typeface="Montserrat Medium"/>
                    <a:ea typeface="Montserrat Medium"/>
                    <a:cs typeface="Montserrat Medium"/>
                    <a:sym typeface="Montserrat Medium"/>
                  </a:endParaRPr>
                </a:p>
              </p:txBody>
            </p:sp>
          </p:grpSp>
        </p:grpSp>
        <p:cxnSp>
          <p:nvCxnSpPr>
            <p:cNvPr id="91" name="Google Shape;91;p16"/>
            <p:cNvCxnSpPr/>
            <p:nvPr/>
          </p:nvCxnSpPr>
          <p:spPr>
            <a:xfrm>
              <a:off x="571625" y="1270950"/>
              <a:ext cx="0" cy="542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2" name="Google Shape;92;p16"/>
            <p:cNvCxnSpPr/>
            <p:nvPr/>
          </p:nvCxnSpPr>
          <p:spPr>
            <a:xfrm>
              <a:off x="571625" y="2231425"/>
              <a:ext cx="0" cy="561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3" name="Google Shape;93;p16"/>
            <p:cNvCxnSpPr/>
            <p:nvPr/>
          </p:nvCxnSpPr>
          <p:spPr>
            <a:xfrm>
              <a:off x="572500" y="3236250"/>
              <a:ext cx="0" cy="546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/>
          <p:nvPr/>
        </p:nvSpPr>
        <p:spPr>
          <a:xfrm>
            <a:off x="117150" y="109650"/>
            <a:ext cx="8909700" cy="4924200"/>
          </a:xfrm>
          <a:prstGeom prst="roundRect">
            <a:avLst>
              <a:gd fmla="val 7231" name="adj"/>
            </a:avLst>
          </a:prstGeom>
          <a:solidFill>
            <a:srgbClr val="F3F3F3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9" name="Google Shape;99;p17"/>
          <p:cNvGrpSpPr/>
          <p:nvPr/>
        </p:nvGrpSpPr>
        <p:grpSpPr>
          <a:xfrm>
            <a:off x="361700" y="384450"/>
            <a:ext cx="8451900" cy="1231200"/>
            <a:chOff x="361700" y="384450"/>
            <a:chExt cx="8451900" cy="1231200"/>
          </a:xfrm>
        </p:grpSpPr>
        <p:sp>
          <p:nvSpPr>
            <p:cNvPr id="100" name="Google Shape;100;p17"/>
            <p:cNvSpPr/>
            <p:nvPr/>
          </p:nvSpPr>
          <p:spPr>
            <a:xfrm>
              <a:off x="361700" y="384450"/>
              <a:ext cx="8451900" cy="1231200"/>
            </a:xfrm>
            <a:prstGeom prst="roundRect">
              <a:avLst>
                <a:gd fmla="val 23138" name="adj"/>
              </a:avLst>
            </a:prstGeom>
            <a:solidFill>
              <a:srgbClr val="E3E3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17"/>
            <p:cNvSpPr txBox="1"/>
            <p:nvPr/>
          </p:nvSpPr>
          <p:spPr>
            <a:xfrm>
              <a:off x="642751" y="531913"/>
              <a:ext cx="7905900" cy="50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200"/>
                </a:spcAft>
                <a:buNone/>
              </a:pPr>
              <a:r>
                <a:rPr lang="pt-BR" sz="1800">
                  <a:solidFill>
                    <a:srgbClr val="141414"/>
                  </a:solidFill>
                  <a:latin typeface="Lexend SemiBold"/>
                  <a:ea typeface="Lexend SemiBold"/>
                  <a:cs typeface="Lexend SemiBold"/>
                  <a:sym typeface="Lexend SemiBold"/>
                </a:rPr>
                <a:t>Implicações em Artistas Menores</a:t>
              </a:r>
              <a:endParaRPr sz="1800">
                <a:solidFill>
                  <a:srgbClr val="141414"/>
                </a:solidFill>
                <a:latin typeface="Lexend SemiBold"/>
                <a:ea typeface="Lexend SemiBold"/>
                <a:cs typeface="Lexend SemiBold"/>
                <a:sym typeface="Lexend SemiBold"/>
              </a:endParaRPr>
            </a:p>
          </p:txBody>
        </p:sp>
        <p:sp>
          <p:nvSpPr>
            <p:cNvPr id="102" name="Google Shape;102;p17"/>
            <p:cNvSpPr txBox="1"/>
            <p:nvPr/>
          </p:nvSpPr>
          <p:spPr>
            <a:xfrm>
              <a:off x="647100" y="859175"/>
              <a:ext cx="78222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000">
                  <a:solidFill>
                    <a:schemeClr val="dk2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Os modelos de </a:t>
              </a:r>
              <a:r>
                <a:rPr b="1" lang="pt-BR" sz="1000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rPr>
                <a:t>IA generativa</a:t>
              </a:r>
              <a:r>
                <a:rPr lang="pt-BR" sz="1000">
                  <a:solidFill>
                    <a:schemeClr val="dk2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 podem ser utilizados como </a:t>
              </a:r>
              <a:r>
                <a:rPr b="1" lang="pt-BR" sz="1000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rPr>
                <a:t>auxílio e fonte de inspir</a:t>
              </a:r>
              <a:r>
                <a:rPr b="1" lang="pt-BR" sz="1000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rPr>
                <a:t>a</a:t>
              </a:r>
              <a:r>
                <a:rPr b="1" lang="pt-BR" sz="1000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rPr>
                <a:t>ção</a:t>
              </a:r>
              <a:r>
                <a:rPr lang="pt-BR" sz="1000">
                  <a:solidFill>
                    <a:schemeClr val="dk2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 dentro de um processo criativo.</a:t>
              </a:r>
              <a:endParaRPr sz="10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endParaRPr>
            </a:p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000">
                  <a:solidFill>
                    <a:schemeClr val="dk2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Mas ainda assim, </a:t>
              </a:r>
              <a:r>
                <a:rPr b="1" lang="pt-BR" sz="1000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rPr>
                <a:t>artistas </a:t>
              </a:r>
              <a:r>
                <a:rPr lang="pt-BR" sz="1000">
                  <a:solidFill>
                    <a:schemeClr val="dk2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menores podem acabar </a:t>
              </a:r>
              <a:r>
                <a:rPr b="1" lang="pt-BR" sz="1000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rPr>
                <a:t>prejudicados</a:t>
              </a:r>
              <a:r>
                <a:rPr lang="pt-BR" sz="1000">
                  <a:solidFill>
                    <a:schemeClr val="dk2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 com isso.</a:t>
              </a:r>
              <a:endParaRPr sz="10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endParaRPr>
            </a:p>
          </p:txBody>
        </p:sp>
        <p:cxnSp>
          <p:nvCxnSpPr>
            <p:cNvPr id="103" name="Google Shape;103;p17"/>
            <p:cNvCxnSpPr/>
            <p:nvPr/>
          </p:nvCxnSpPr>
          <p:spPr>
            <a:xfrm>
              <a:off x="595325" y="719888"/>
              <a:ext cx="0" cy="555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04" name="Google Shape;104;p17"/>
          <p:cNvGrpSpPr/>
          <p:nvPr/>
        </p:nvGrpSpPr>
        <p:grpSpPr>
          <a:xfrm>
            <a:off x="361700" y="1956150"/>
            <a:ext cx="8451900" cy="1231200"/>
            <a:chOff x="361700" y="1956150"/>
            <a:chExt cx="8451900" cy="1231200"/>
          </a:xfrm>
        </p:grpSpPr>
        <p:sp>
          <p:nvSpPr>
            <p:cNvPr id="105" name="Google Shape;105;p17"/>
            <p:cNvSpPr/>
            <p:nvPr/>
          </p:nvSpPr>
          <p:spPr>
            <a:xfrm>
              <a:off x="361700" y="1956150"/>
              <a:ext cx="8451900" cy="1231200"/>
            </a:xfrm>
            <a:prstGeom prst="roundRect">
              <a:avLst>
                <a:gd fmla="val 23138" name="adj"/>
              </a:avLst>
            </a:prstGeom>
            <a:solidFill>
              <a:srgbClr val="E3E3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17"/>
            <p:cNvSpPr txBox="1"/>
            <p:nvPr/>
          </p:nvSpPr>
          <p:spPr>
            <a:xfrm>
              <a:off x="642764" y="2183163"/>
              <a:ext cx="7905900" cy="50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200"/>
                </a:spcAft>
                <a:buNone/>
              </a:pPr>
              <a:r>
                <a:rPr lang="pt-BR" sz="1800">
                  <a:solidFill>
                    <a:srgbClr val="141414"/>
                  </a:solidFill>
                  <a:latin typeface="Lexend SemiBold"/>
                  <a:ea typeface="Lexend SemiBold"/>
                  <a:cs typeface="Lexend SemiBold"/>
                  <a:sym typeface="Lexend SemiBold"/>
                </a:rPr>
                <a:t>Questão da Comercialização </a:t>
              </a:r>
              <a:endParaRPr sz="1800">
                <a:solidFill>
                  <a:srgbClr val="141414"/>
                </a:solidFill>
                <a:latin typeface="Lexend SemiBold"/>
                <a:ea typeface="Lexend SemiBold"/>
                <a:cs typeface="Lexend SemiBold"/>
                <a:sym typeface="Lexend SemiBold"/>
              </a:endParaRPr>
            </a:p>
          </p:txBody>
        </p:sp>
        <p:sp>
          <p:nvSpPr>
            <p:cNvPr id="107" name="Google Shape;107;p17"/>
            <p:cNvSpPr txBox="1"/>
            <p:nvPr/>
          </p:nvSpPr>
          <p:spPr>
            <a:xfrm>
              <a:off x="642763" y="2510324"/>
              <a:ext cx="75678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200"/>
                </a:spcAft>
                <a:buNone/>
              </a:pPr>
              <a:r>
                <a:rPr lang="pt-BR" sz="1000">
                  <a:solidFill>
                    <a:schemeClr val="dk2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A </a:t>
              </a:r>
              <a:r>
                <a:rPr b="1" lang="pt-BR" sz="1000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rPr>
                <a:t>comercialização</a:t>
              </a:r>
              <a:r>
                <a:rPr lang="pt-BR" sz="1000">
                  <a:solidFill>
                    <a:schemeClr val="dk2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 dessas obras levanta questões éticas e </a:t>
              </a:r>
              <a:r>
                <a:rPr b="1" lang="pt-BR" sz="1000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rPr>
                <a:t>preocupações sobre a propriedade intelectual</a:t>
              </a:r>
              <a:r>
                <a:rPr lang="pt-BR" sz="1000">
                  <a:solidFill>
                    <a:schemeClr val="dk2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.</a:t>
              </a:r>
              <a:endParaRPr sz="1000">
                <a:latin typeface="Montserrat Medium"/>
                <a:ea typeface="Montserrat Medium"/>
                <a:cs typeface="Montserrat Medium"/>
                <a:sym typeface="Montserrat Medium"/>
              </a:endParaRPr>
            </a:p>
          </p:txBody>
        </p:sp>
        <p:cxnSp>
          <p:nvCxnSpPr>
            <p:cNvPr id="108" name="Google Shape;108;p17"/>
            <p:cNvCxnSpPr/>
            <p:nvPr/>
          </p:nvCxnSpPr>
          <p:spPr>
            <a:xfrm>
              <a:off x="595338" y="2360563"/>
              <a:ext cx="0" cy="438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09" name="Google Shape;109;p17"/>
          <p:cNvGrpSpPr/>
          <p:nvPr/>
        </p:nvGrpSpPr>
        <p:grpSpPr>
          <a:xfrm>
            <a:off x="361700" y="3488943"/>
            <a:ext cx="8451900" cy="1231200"/>
            <a:chOff x="361700" y="3488943"/>
            <a:chExt cx="8451900" cy="1231200"/>
          </a:xfrm>
        </p:grpSpPr>
        <p:sp>
          <p:nvSpPr>
            <p:cNvPr id="110" name="Google Shape;110;p17"/>
            <p:cNvSpPr/>
            <p:nvPr/>
          </p:nvSpPr>
          <p:spPr>
            <a:xfrm>
              <a:off x="361700" y="3488943"/>
              <a:ext cx="8451900" cy="1231200"/>
            </a:xfrm>
            <a:prstGeom prst="roundRect">
              <a:avLst>
                <a:gd fmla="val 23138" name="adj"/>
              </a:avLst>
            </a:prstGeom>
            <a:solidFill>
              <a:srgbClr val="E3E3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7"/>
            <p:cNvSpPr txBox="1"/>
            <p:nvPr/>
          </p:nvSpPr>
          <p:spPr>
            <a:xfrm>
              <a:off x="642751" y="3708153"/>
              <a:ext cx="7905900" cy="50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200"/>
                </a:spcAft>
                <a:buNone/>
              </a:pPr>
              <a:r>
                <a:rPr lang="pt-BR" sz="1800">
                  <a:solidFill>
                    <a:srgbClr val="141414"/>
                  </a:solidFill>
                  <a:latin typeface="Lexend SemiBold"/>
                  <a:ea typeface="Lexend SemiBold"/>
                  <a:cs typeface="Lexend SemiBold"/>
                  <a:sym typeface="Lexend SemiBold"/>
                </a:rPr>
                <a:t>Importância do Estudo</a:t>
              </a:r>
              <a:endParaRPr sz="1800">
                <a:solidFill>
                  <a:srgbClr val="141414"/>
                </a:solidFill>
                <a:latin typeface="Lexend SemiBold"/>
                <a:ea typeface="Lexend SemiBold"/>
                <a:cs typeface="Lexend SemiBold"/>
                <a:sym typeface="Lexend SemiBold"/>
              </a:endParaRPr>
            </a:p>
          </p:txBody>
        </p:sp>
        <p:sp>
          <p:nvSpPr>
            <p:cNvPr id="112" name="Google Shape;112;p17"/>
            <p:cNvSpPr txBox="1"/>
            <p:nvPr/>
          </p:nvSpPr>
          <p:spPr>
            <a:xfrm>
              <a:off x="647100" y="4037664"/>
              <a:ext cx="71298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200"/>
                </a:spcAft>
                <a:buNone/>
              </a:pPr>
              <a:r>
                <a:rPr lang="pt-BR" sz="1000">
                  <a:solidFill>
                    <a:schemeClr val="dk2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A </a:t>
              </a:r>
              <a:r>
                <a:rPr b="1" lang="pt-BR" sz="1000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rPr>
                <a:t>IA</a:t>
              </a:r>
              <a:r>
                <a:rPr lang="pt-BR" sz="1000">
                  <a:solidFill>
                    <a:schemeClr val="dk2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 está se mostrando cada vez </a:t>
              </a:r>
              <a:r>
                <a:rPr b="1" lang="pt-BR" sz="1000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rPr>
                <a:t>mais presente</a:t>
              </a:r>
              <a:r>
                <a:rPr lang="pt-BR" sz="1000">
                  <a:solidFill>
                    <a:schemeClr val="dk2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 no contexto artístico profissional e econômico atual.</a:t>
              </a:r>
              <a:endParaRPr sz="1000">
                <a:latin typeface="Montserrat Medium"/>
                <a:ea typeface="Montserrat Medium"/>
                <a:cs typeface="Montserrat Medium"/>
                <a:sym typeface="Montserrat Medium"/>
              </a:endParaRPr>
            </a:p>
          </p:txBody>
        </p:sp>
        <p:cxnSp>
          <p:nvCxnSpPr>
            <p:cNvPr id="113" name="Google Shape;113;p17"/>
            <p:cNvCxnSpPr/>
            <p:nvPr/>
          </p:nvCxnSpPr>
          <p:spPr>
            <a:xfrm>
              <a:off x="595325" y="3887863"/>
              <a:ext cx="0" cy="438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/>
          <p:nvPr/>
        </p:nvSpPr>
        <p:spPr>
          <a:xfrm>
            <a:off x="226325" y="109650"/>
            <a:ext cx="8800500" cy="4924200"/>
          </a:xfrm>
          <a:prstGeom prst="roundRect">
            <a:avLst>
              <a:gd fmla="val 7231" name="adj"/>
            </a:avLst>
          </a:prstGeom>
          <a:solidFill>
            <a:srgbClr val="F3F3F3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8"/>
          <p:cNvSpPr txBox="1"/>
          <p:nvPr>
            <p:ph type="title"/>
          </p:nvPr>
        </p:nvSpPr>
        <p:spPr>
          <a:xfrm>
            <a:off x="311700" y="29877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000000"/>
                </a:solidFill>
                <a:latin typeface="Lexend"/>
                <a:ea typeface="Lexend"/>
                <a:cs typeface="Lexend"/>
                <a:sym typeface="Lexend"/>
              </a:rPr>
              <a:t>Objetivo</a:t>
            </a:r>
            <a:endParaRPr b="1">
              <a:solidFill>
                <a:srgbClr val="000000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cxnSp>
        <p:nvCxnSpPr>
          <p:cNvPr id="120" name="Google Shape;120;p18"/>
          <p:cNvCxnSpPr/>
          <p:nvPr/>
        </p:nvCxnSpPr>
        <p:spPr>
          <a:xfrm>
            <a:off x="595325" y="1527052"/>
            <a:ext cx="0" cy="405328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1" name="Google Shape;121;p18"/>
          <p:cNvCxnSpPr/>
          <p:nvPr/>
        </p:nvCxnSpPr>
        <p:spPr>
          <a:xfrm flipH="1">
            <a:off x="584825" y="2260510"/>
            <a:ext cx="10500" cy="39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2" name="Google Shape;122;p18"/>
          <p:cNvSpPr txBox="1"/>
          <p:nvPr/>
        </p:nvSpPr>
        <p:spPr>
          <a:xfrm>
            <a:off x="642751" y="1277817"/>
            <a:ext cx="7905900" cy="66586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800">
                <a:solidFill>
                  <a:srgbClr val="141414"/>
                </a:solidFill>
                <a:latin typeface="Lexend SemiBold"/>
                <a:ea typeface="Lexend SemiBold"/>
                <a:cs typeface="Lexend SemiBold"/>
                <a:sym typeface="Lexend SemiBold"/>
              </a:rPr>
              <a:t>Conteúdos produzidos por IA não são devidamente regulados</a:t>
            </a:r>
            <a:endParaRPr sz="1800">
              <a:solidFill>
                <a:srgbClr val="141414"/>
              </a:solidFill>
              <a:latin typeface="Lexend SemiBold"/>
              <a:ea typeface="Lexend SemiBold"/>
              <a:cs typeface="Lexend SemiBold"/>
              <a:sym typeface="Lexend SemiBold"/>
            </a:endParaRPr>
          </a:p>
        </p:txBody>
      </p:sp>
      <p:sp>
        <p:nvSpPr>
          <p:cNvPr id="123" name="Google Shape;123;p18"/>
          <p:cNvSpPr txBox="1"/>
          <p:nvPr/>
        </p:nvSpPr>
        <p:spPr>
          <a:xfrm>
            <a:off x="642750" y="1931024"/>
            <a:ext cx="76608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800">
                <a:solidFill>
                  <a:srgbClr val="141414"/>
                </a:solidFill>
                <a:latin typeface="Lexend SemiBold"/>
                <a:ea typeface="Lexend SemiBold"/>
                <a:cs typeface="Lexend SemiBold"/>
                <a:sym typeface="Lexend SemiBold"/>
              </a:rPr>
              <a:t>Garantir a propriedade intelectual aos criadores</a:t>
            </a:r>
            <a:endParaRPr sz="1800">
              <a:solidFill>
                <a:srgbClr val="141414"/>
              </a:solidFill>
              <a:latin typeface="Lexend SemiBold"/>
              <a:ea typeface="Lexend SemiBold"/>
              <a:cs typeface="Lexend SemiBold"/>
              <a:sym typeface="Lexend SemiBold"/>
            </a:endParaRPr>
          </a:p>
        </p:txBody>
      </p:sp>
      <p:cxnSp>
        <p:nvCxnSpPr>
          <p:cNvPr id="124" name="Google Shape;124;p18"/>
          <p:cNvCxnSpPr/>
          <p:nvPr/>
        </p:nvCxnSpPr>
        <p:spPr>
          <a:xfrm flipH="1">
            <a:off x="584825" y="2971160"/>
            <a:ext cx="10500" cy="39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5" name="Google Shape;125;p18"/>
          <p:cNvSpPr txBox="1"/>
          <p:nvPr/>
        </p:nvSpPr>
        <p:spPr>
          <a:xfrm>
            <a:off x="640350" y="2971149"/>
            <a:ext cx="76608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141414"/>
                </a:solidFill>
                <a:latin typeface="Lexend SemiBold"/>
                <a:ea typeface="Lexend SemiBold"/>
                <a:cs typeface="Lexend SemiBold"/>
                <a:sym typeface="Lexend SemiBold"/>
              </a:rPr>
              <a:t>Responsabilizar devidamente os danos causados</a:t>
            </a:r>
            <a:endParaRPr sz="1800">
              <a:solidFill>
                <a:srgbClr val="141414"/>
              </a:solidFill>
              <a:latin typeface="Lexend SemiBold"/>
              <a:ea typeface="Lexend SemiBold"/>
              <a:cs typeface="Lexend SemiBold"/>
              <a:sym typeface="Lexend SemiBold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141414"/>
              </a:buClr>
              <a:buSzPts val="1800"/>
              <a:buFont typeface="Lexend SemiBold"/>
              <a:buChar char="●"/>
            </a:pPr>
            <a:r>
              <a:rPr lang="pt-BR" sz="1800">
                <a:solidFill>
                  <a:srgbClr val="141414"/>
                </a:solidFill>
                <a:latin typeface="Lexend SemiBold"/>
                <a:ea typeface="Lexend SemiBold"/>
                <a:cs typeface="Lexend SemiBold"/>
                <a:sym typeface="Lexend SemiBold"/>
              </a:rPr>
              <a:t>Disseminação de Notícias Falsas</a:t>
            </a:r>
            <a:endParaRPr sz="1800">
              <a:solidFill>
                <a:srgbClr val="141414"/>
              </a:solidFill>
              <a:latin typeface="Lexend SemiBold"/>
              <a:ea typeface="Lexend SemiBold"/>
              <a:cs typeface="Lexend SemiBold"/>
              <a:sym typeface="Lexend SemiBold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41414"/>
              </a:buClr>
              <a:buSzPts val="1800"/>
              <a:buFont typeface="Lexend SemiBold"/>
              <a:buChar char="●"/>
            </a:pPr>
            <a:r>
              <a:rPr lang="pt-BR" sz="1800">
                <a:solidFill>
                  <a:srgbClr val="141414"/>
                </a:solidFill>
                <a:latin typeface="Lexend SemiBold"/>
                <a:ea typeface="Lexend SemiBold"/>
                <a:cs typeface="Lexend SemiBold"/>
                <a:sym typeface="Lexend SemiBold"/>
              </a:rPr>
              <a:t>Manipulação de Mídia</a:t>
            </a:r>
            <a:endParaRPr sz="1800">
              <a:solidFill>
                <a:srgbClr val="141414"/>
              </a:solidFill>
              <a:latin typeface="Lexend SemiBold"/>
              <a:ea typeface="Lexend SemiBold"/>
              <a:cs typeface="Lexend SemiBold"/>
              <a:sym typeface="Lexend SemiBold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41414"/>
              </a:buClr>
              <a:buSzPts val="1800"/>
              <a:buFont typeface="Lexend SemiBold"/>
              <a:buChar char="●"/>
            </a:pPr>
            <a:r>
              <a:rPr lang="pt-BR" sz="1800">
                <a:solidFill>
                  <a:srgbClr val="141414"/>
                </a:solidFill>
                <a:latin typeface="Lexend SemiBold"/>
                <a:ea typeface="Lexend SemiBold"/>
                <a:cs typeface="Lexend SemiBold"/>
                <a:sym typeface="Lexend SemiBold"/>
              </a:rPr>
              <a:t>Viés </a:t>
            </a:r>
            <a:r>
              <a:rPr lang="pt-BR" sz="1800">
                <a:solidFill>
                  <a:srgbClr val="141414"/>
                </a:solidFill>
                <a:latin typeface="Lexend SemiBold"/>
                <a:ea typeface="Lexend SemiBold"/>
                <a:cs typeface="Lexend SemiBold"/>
                <a:sym typeface="Lexend SemiBold"/>
              </a:rPr>
              <a:t>Algoritmo</a:t>
            </a:r>
            <a:endParaRPr sz="1800">
              <a:solidFill>
                <a:srgbClr val="141414"/>
              </a:solidFill>
              <a:latin typeface="Lexend SemiBold"/>
              <a:ea typeface="Lexend SemiBold"/>
              <a:cs typeface="Lexend SemiBold"/>
              <a:sym typeface="Lexend SemiBol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/>
          <p:nvPr/>
        </p:nvSpPr>
        <p:spPr>
          <a:xfrm>
            <a:off x="117150" y="109650"/>
            <a:ext cx="8909700" cy="4924200"/>
          </a:xfrm>
          <a:prstGeom prst="roundRect">
            <a:avLst>
              <a:gd fmla="val 7231" name="adj"/>
            </a:avLst>
          </a:prstGeom>
          <a:solidFill>
            <a:srgbClr val="F3F3F3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9"/>
          <p:cNvSpPr/>
          <p:nvPr/>
        </p:nvSpPr>
        <p:spPr>
          <a:xfrm>
            <a:off x="633235" y="731285"/>
            <a:ext cx="2515800" cy="1766400"/>
          </a:xfrm>
          <a:prstGeom prst="roundRect">
            <a:avLst>
              <a:gd fmla="val 16667" name="adj"/>
            </a:avLst>
          </a:prstGeom>
          <a:solidFill>
            <a:srgbClr val="E3E3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9"/>
          <p:cNvSpPr txBox="1"/>
          <p:nvPr>
            <p:ph type="title"/>
          </p:nvPr>
        </p:nvSpPr>
        <p:spPr>
          <a:xfrm>
            <a:off x="998763" y="1328125"/>
            <a:ext cx="17847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Lexend"/>
                <a:ea typeface="Lexend"/>
                <a:cs typeface="Lexend"/>
                <a:sym typeface="Lexend"/>
              </a:rPr>
              <a:t>Hipóteses</a:t>
            </a:r>
            <a:endParaRPr b="1">
              <a:latin typeface="Lexend"/>
              <a:ea typeface="Lexend"/>
              <a:cs typeface="Lexend"/>
              <a:sym typeface="Lexend"/>
            </a:endParaRPr>
          </a:p>
        </p:txBody>
      </p:sp>
      <p:grpSp>
        <p:nvGrpSpPr>
          <p:cNvPr id="133" name="Google Shape;133;p19"/>
          <p:cNvGrpSpPr/>
          <p:nvPr/>
        </p:nvGrpSpPr>
        <p:grpSpPr>
          <a:xfrm>
            <a:off x="3321535" y="731272"/>
            <a:ext cx="2515687" cy="1766425"/>
            <a:chOff x="3839150" y="903900"/>
            <a:chExt cx="2371500" cy="1603800"/>
          </a:xfrm>
        </p:grpSpPr>
        <p:sp>
          <p:nvSpPr>
            <p:cNvPr id="134" name="Google Shape;134;p19"/>
            <p:cNvSpPr/>
            <p:nvPr/>
          </p:nvSpPr>
          <p:spPr>
            <a:xfrm>
              <a:off x="3839150" y="903900"/>
              <a:ext cx="2371500" cy="1603800"/>
            </a:xfrm>
            <a:prstGeom prst="roundRect">
              <a:avLst>
                <a:gd fmla="val 16667" name="adj"/>
              </a:avLst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19"/>
            <p:cNvSpPr txBox="1"/>
            <p:nvPr/>
          </p:nvSpPr>
          <p:spPr>
            <a:xfrm>
              <a:off x="4054550" y="1274850"/>
              <a:ext cx="1940700" cy="861900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100">
                  <a:solidFill>
                    <a:srgbClr val="434343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Criação de um </a:t>
              </a:r>
              <a:r>
                <a:rPr b="1" lang="pt-BR" sz="11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rPr>
                <a:t>sujeito</a:t>
              </a:r>
              <a:r>
                <a:rPr lang="pt-BR" sz="1100">
                  <a:solidFill>
                    <a:srgbClr val="434343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 </a:t>
              </a:r>
              <a:r>
                <a:rPr b="1" lang="pt-BR" sz="11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rPr>
                <a:t>máquina</a:t>
              </a:r>
              <a:r>
                <a:rPr lang="pt-BR" sz="1100">
                  <a:solidFill>
                    <a:srgbClr val="434343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 equivalente às pessoas </a:t>
              </a:r>
              <a:r>
                <a:rPr i="1" lang="pt-BR" sz="1100">
                  <a:solidFill>
                    <a:srgbClr val="434343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físicas</a:t>
              </a:r>
              <a:r>
                <a:rPr lang="pt-BR" sz="1100">
                  <a:solidFill>
                    <a:srgbClr val="434343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 e </a:t>
              </a:r>
              <a:r>
                <a:rPr i="1" lang="pt-BR" sz="1100">
                  <a:solidFill>
                    <a:srgbClr val="434343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jurídicas</a:t>
              </a:r>
              <a:endParaRPr i="1" sz="1100">
                <a:solidFill>
                  <a:srgbClr val="434343"/>
                </a:solidFill>
                <a:latin typeface="Montserrat Medium"/>
                <a:ea typeface="Montserrat Medium"/>
                <a:cs typeface="Montserrat Medium"/>
                <a:sym typeface="Montserrat Medium"/>
              </a:endParaRPr>
            </a:p>
          </p:txBody>
        </p:sp>
      </p:grpSp>
      <p:grpSp>
        <p:nvGrpSpPr>
          <p:cNvPr id="136" name="Google Shape;136;p19"/>
          <p:cNvGrpSpPr/>
          <p:nvPr/>
        </p:nvGrpSpPr>
        <p:grpSpPr>
          <a:xfrm>
            <a:off x="6009813" y="731274"/>
            <a:ext cx="2515450" cy="1766416"/>
            <a:chOff x="5890750" y="130775"/>
            <a:chExt cx="2371500" cy="1560300"/>
          </a:xfrm>
        </p:grpSpPr>
        <p:sp>
          <p:nvSpPr>
            <p:cNvPr id="137" name="Google Shape;137;p19"/>
            <p:cNvSpPr/>
            <p:nvPr/>
          </p:nvSpPr>
          <p:spPr>
            <a:xfrm>
              <a:off x="5890750" y="130775"/>
              <a:ext cx="2371500" cy="1560300"/>
            </a:xfrm>
            <a:prstGeom prst="roundRect">
              <a:avLst>
                <a:gd fmla="val 16667" name="adj"/>
              </a:avLst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138" name="Google Shape;138;p19"/>
            <p:cNvSpPr txBox="1"/>
            <p:nvPr/>
          </p:nvSpPr>
          <p:spPr>
            <a:xfrm>
              <a:off x="6106150" y="352925"/>
              <a:ext cx="1940700" cy="1116000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100">
                  <a:solidFill>
                    <a:srgbClr val="434343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A </a:t>
              </a:r>
              <a:r>
                <a:rPr b="1" lang="pt-BR" sz="11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rPr>
                <a:t>IA </a:t>
              </a:r>
              <a:r>
                <a:rPr b="1" lang="pt-BR" sz="11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rPr>
                <a:t>não poderá ser </a:t>
              </a:r>
              <a:r>
                <a:rPr lang="pt-BR" sz="1100">
                  <a:solidFill>
                    <a:srgbClr val="434343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considerada como </a:t>
              </a:r>
              <a:r>
                <a:rPr b="1" lang="pt-BR" sz="11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rPr>
                <a:t>autora</a:t>
              </a:r>
              <a:r>
                <a:rPr lang="pt-BR" sz="1100">
                  <a:solidFill>
                    <a:srgbClr val="434343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 de qualquer tipo de obra </a:t>
              </a:r>
              <a:r>
                <a:rPr i="1" lang="pt-BR" sz="1100">
                  <a:solidFill>
                    <a:srgbClr val="434343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gerada</a:t>
              </a:r>
              <a:endParaRPr i="1" sz="1100">
                <a:solidFill>
                  <a:srgbClr val="434343"/>
                </a:solidFill>
                <a:latin typeface="Montserrat Medium"/>
                <a:ea typeface="Montserrat Medium"/>
                <a:cs typeface="Montserrat Medium"/>
                <a:sym typeface="Montserrat Medium"/>
              </a:endParaRPr>
            </a:p>
          </p:txBody>
        </p:sp>
      </p:grpSp>
      <p:grpSp>
        <p:nvGrpSpPr>
          <p:cNvPr id="139" name="Google Shape;139;p19"/>
          <p:cNvGrpSpPr/>
          <p:nvPr/>
        </p:nvGrpSpPr>
        <p:grpSpPr>
          <a:xfrm>
            <a:off x="6009825" y="2670100"/>
            <a:ext cx="2515450" cy="1766425"/>
            <a:chOff x="4355075" y="1934150"/>
            <a:chExt cx="2371500" cy="1603800"/>
          </a:xfrm>
        </p:grpSpPr>
        <p:sp>
          <p:nvSpPr>
            <p:cNvPr id="140" name="Google Shape;140;p19"/>
            <p:cNvSpPr/>
            <p:nvPr/>
          </p:nvSpPr>
          <p:spPr>
            <a:xfrm>
              <a:off x="4355075" y="1934150"/>
              <a:ext cx="2371500" cy="1603800"/>
            </a:xfrm>
            <a:prstGeom prst="roundRect">
              <a:avLst>
                <a:gd fmla="val 16667" name="adj"/>
              </a:avLst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19"/>
            <p:cNvSpPr txBox="1"/>
            <p:nvPr/>
          </p:nvSpPr>
          <p:spPr>
            <a:xfrm>
              <a:off x="4570475" y="2017550"/>
              <a:ext cx="1940700" cy="1437000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100">
                  <a:solidFill>
                    <a:srgbClr val="434343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Definição de uma </a:t>
              </a:r>
              <a:r>
                <a:rPr b="1" lang="pt-BR" sz="11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rPr>
                <a:t>lei </a:t>
              </a:r>
              <a:r>
                <a:rPr lang="pt-BR" sz="1100">
                  <a:solidFill>
                    <a:srgbClr val="434343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que compreenda o </a:t>
              </a:r>
              <a:r>
                <a:rPr b="1" lang="pt-BR" sz="11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rPr>
                <a:t>usuário</a:t>
              </a:r>
              <a:r>
                <a:rPr lang="pt-BR" sz="1100">
                  <a:solidFill>
                    <a:srgbClr val="434343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 da IA como </a:t>
              </a:r>
              <a:r>
                <a:rPr i="1" lang="pt-BR" sz="1100">
                  <a:solidFill>
                    <a:srgbClr val="434343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responsável </a:t>
              </a:r>
              <a:r>
                <a:rPr lang="pt-BR" sz="1100">
                  <a:solidFill>
                    <a:srgbClr val="434343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pela </a:t>
              </a:r>
              <a:r>
                <a:rPr i="1" lang="pt-BR" sz="1100">
                  <a:solidFill>
                    <a:srgbClr val="434343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autoria da obra</a:t>
              </a:r>
              <a:endParaRPr i="1" sz="1100">
                <a:solidFill>
                  <a:srgbClr val="434343"/>
                </a:solidFill>
                <a:latin typeface="Montserrat Medium"/>
                <a:ea typeface="Montserrat Medium"/>
                <a:cs typeface="Montserrat Medium"/>
                <a:sym typeface="Montserrat Medium"/>
              </a:endParaRPr>
            </a:p>
          </p:txBody>
        </p:sp>
      </p:grpSp>
      <p:grpSp>
        <p:nvGrpSpPr>
          <p:cNvPr id="142" name="Google Shape;142;p19"/>
          <p:cNvGrpSpPr/>
          <p:nvPr/>
        </p:nvGrpSpPr>
        <p:grpSpPr>
          <a:xfrm>
            <a:off x="3321513" y="2670100"/>
            <a:ext cx="2515450" cy="1766425"/>
            <a:chOff x="4234500" y="1538200"/>
            <a:chExt cx="2371500" cy="1603800"/>
          </a:xfrm>
        </p:grpSpPr>
        <p:sp>
          <p:nvSpPr>
            <p:cNvPr id="143" name="Google Shape;143;p19"/>
            <p:cNvSpPr/>
            <p:nvPr/>
          </p:nvSpPr>
          <p:spPr>
            <a:xfrm>
              <a:off x="4234500" y="1538200"/>
              <a:ext cx="2371500" cy="1603800"/>
            </a:xfrm>
            <a:prstGeom prst="roundRect">
              <a:avLst>
                <a:gd fmla="val 16667" name="adj"/>
              </a:avLst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19"/>
            <p:cNvSpPr txBox="1"/>
            <p:nvPr/>
          </p:nvSpPr>
          <p:spPr>
            <a:xfrm>
              <a:off x="4335836" y="1860993"/>
              <a:ext cx="2173200" cy="958200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1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rPr>
                <a:t>Mudanças</a:t>
              </a:r>
              <a:r>
                <a:rPr lang="pt-BR" sz="1100">
                  <a:solidFill>
                    <a:srgbClr val="434343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 nos mecanismos das IAs generativas devido à </a:t>
              </a:r>
              <a:r>
                <a:rPr i="1" lang="pt-BR" sz="1100">
                  <a:solidFill>
                    <a:srgbClr val="434343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constante evolução</a:t>
              </a:r>
              <a:r>
                <a:rPr lang="pt-BR" sz="1100">
                  <a:solidFill>
                    <a:srgbClr val="434343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 de seus algoritmos</a:t>
              </a:r>
              <a:endParaRPr sz="1100">
                <a:solidFill>
                  <a:srgbClr val="434343"/>
                </a:solidFill>
                <a:latin typeface="Montserrat Medium"/>
                <a:ea typeface="Montserrat Medium"/>
                <a:cs typeface="Montserrat Medium"/>
                <a:sym typeface="Montserrat Medium"/>
              </a:endParaRPr>
            </a:p>
          </p:txBody>
        </p:sp>
      </p:grpSp>
      <p:grpSp>
        <p:nvGrpSpPr>
          <p:cNvPr id="145" name="Google Shape;145;p19"/>
          <p:cNvGrpSpPr/>
          <p:nvPr/>
        </p:nvGrpSpPr>
        <p:grpSpPr>
          <a:xfrm>
            <a:off x="632970" y="2670100"/>
            <a:ext cx="2515687" cy="1766425"/>
            <a:chOff x="3839150" y="903900"/>
            <a:chExt cx="2371500" cy="1603800"/>
          </a:xfrm>
        </p:grpSpPr>
        <p:sp>
          <p:nvSpPr>
            <p:cNvPr id="146" name="Google Shape;146;p19"/>
            <p:cNvSpPr/>
            <p:nvPr/>
          </p:nvSpPr>
          <p:spPr>
            <a:xfrm>
              <a:off x="3839150" y="903900"/>
              <a:ext cx="2371500" cy="1603800"/>
            </a:xfrm>
            <a:prstGeom prst="roundRect">
              <a:avLst>
                <a:gd fmla="val 16667" name="adj"/>
              </a:avLst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19"/>
            <p:cNvSpPr txBox="1"/>
            <p:nvPr/>
          </p:nvSpPr>
          <p:spPr>
            <a:xfrm>
              <a:off x="4016898" y="1274860"/>
              <a:ext cx="2031600" cy="861900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100">
                  <a:solidFill>
                    <a:srgbClr val="434343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Criação de </a:t>
              </a:r>
              <a:r>
                <a:rPr b="1" lang="pt-BR" sz="11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rPr>
                <a:t>regras </a:t>
              </a:r>
              <a:r>
                <a:rPr lang="pt-BR" sz="1100">
                  <a:solidFill>
                    <a:srgbClr val="434343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que definam a </a:t>
              </a:r>
              <a:r>
                <a:rPr b="1" lang="pt-BR" sz="11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rPr>
                <a:t>autoria</a:t>
              </a:r>
              <a:r>
                <a:rPr lang="pt-BR" sz="1100">
                  <a:solidFill>
                    <a:srgbClr val="434343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 de uma obra como </a:t>
              </a:r>
              <a:r>
                <a:rPr i="1" lang="pt-BR" sz="1100">
                  <a:solidFill>
                    <a:srgbClr val="434343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compartilhada</a:t>
              </a:r>
              <a:endParaRPr i="1" sz="1100">
                <a:solidFill>
                  <a:srgbClr val="434343"/>
                </a:solidFill>
                <a:latin typeface="Montserrat Medium"/>
                <a:ea typeface="Montserrat Medium"/>
                <a:cs typeface="Montserrat Medium"/>
                <a:sym typeface="Montserrat Medium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0"/>
          <p:cNvSpPr/>
          <p:nvPr/>
        </p:nvSpPr>
        <p:spPr>
          <a:xfrm>
            <a:off x="169750" y="109650"/>
            <a:ext cx="8856900" cy="4924200"/>
          </a:xfrm>
          <a:prstGeom prst="roundRect">
            <a:avLst>
              <a:gd fmla="val 7231" name="adj"/>
            </a:avLst>
          </a:prstGeom>
          <a:solidFill>
            <a:srgbClr val="F3F3F3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0"/>
          <p:cNvSpPr txBox="1"/>
          <p:nvPr/>
        </p:nvSpPr>
        <p:spPr>
          <a:xfrm>
            <a:off x="619039" y="1718213"/>
            <a:ext cx="7905900" cy="504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800">
                <a:solidFill>
                  <a:srgbClr val="141414"/>
                </a:solidFill>
                <a:latin typeface="Lexend SemiBold"/>
                <a:ea typeface="Lexend SemiBold"/>
                <a:cs typeface="Lexend SemiBold"/>
                <a:sym typeface="Lexend SemiBold"/>
              </a:rPr>
              <a:t>Comparação com as Leis Vigentes no Brasil</a:t>
            </a:r>
            <a:endParaRPr sz="1800">
              <a:solidFill>
                <a:srgbClr val="141414"/>
              </a:solidFill>
              <a:latin typeface="Lexend SemiBold"/>
              <a:ea typeface="Lexend SemiBold"/>
              <a:cs typeface="Lexend SemiBold"/>
              <a:sym typeface="Lexend SemiBold"/>
            </a:endParaRPr>
          </a:p>
        </p:txBody>
      </p:sp>
      <p:sp>
        <p:nvSpPr>
          <p:cNvPr id="154" name="Google Shape;154;p20"/>
          <p:cNvSpPr txBox="1"/>
          <p:nvPr/>
        </p:nvSpPr>
        <p:spPr>
          <a:xfrm>
            <a:off x="642764" y="1287238"/>
            <a:ext cx="79059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800">
                <a:solidFill>
                  <a:srgbClr val="141414"/>
                </a:solidFill>
                <a:latin typeface="Lexend SemiBold"/>
                <a:ea typeface="Lexend SemiBold"/>
                <a:cs typeface="Lexend SemiBold"/>
                <a:sym typeface="Lexend SemiBold"/>
              </a:rPr>
              <a:t>Análise nos principais países polos tecnológicos</a:t>
            </a:r>
            <a:endParaRPr sz="1800">
              <a:solidFill>
                <a:srgbClr val="141414"/>
              </a:solidFill>
              <a:latin typeface="Lexend SemiBold"/>
              <a:ea typeface="Lexend SemiBold"/>
              <a:cs typeface="Lexend SemiBold"/>
              <a:sym typeface="Lexend SemiBold"/>
            </a:endParaRPr>
          </a:p>
        </p:txBody>
      </p:sp>
      <p:sp>
        <p:nvSpPr>
          <p:cNvPr id="155" name="Google Shape;155;p20"/>
          <p:cNvSpPr txBox="1"/>
          <p:nvPr/>
        </p:nvSpPr>
        <p:spPr>
          <a:xfrm>
            <a:off x="642775" y="2205199"/>
            <a:ext cx="7905900" cy="1906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141414"/>
                </a:solidFill>
                <a:latin typeface="Lexend SemiBold"/>
                <a:ea typeface="Lexend SemiBold"/>
                <a:cs typeface="Lexend SemiBold"/>
                <a:sym typeface="Lexend SemiBold"/>
              </a:rPr>
              <a:t>Países:</a:t>
            </a:r>
            <a:endParaRPr sz="1800">
              <a:solidFill>
                <a:srgbClr val="141414"/>
              </a:solidFill>
              <a:latin typeface="Lexend SemiBold"/>
              <a:ea typeface="Lexend SemiBold"/>
              <a:cs typeface="Lexend SemiBold"/>
              <a:sym typeface="Lexend SemiBold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141414"/>
              </a:buClr>
              <a:buSzPts val="1800"/>
              <a:buFont typeface="Lexend SemiBold"/>
              <a:buChar char="●"/>
            </a:pPr>
            <a:r>
              <a:rPr lang="pt-BR" sz="1800">
                <a:solidFill>
                  <a:srgbClr val="141414"/>
                </a:solidFill>
                <a:latin typeface="Lexend SemiBold"/>
                <a:ea typeface="Lexend SemiBold"/>
                <a:cs typeface="Lexend SemiBold"/>
                <a:sym typeface="Lexend SemiBold"/>
              </a:rPr>
              <a:t>União Europeia (Será tratada como um todo)</a:t>
            </a:r>
            <a:endParaRPr sz="1800">
              <a:solidFill>
                <a:srgbClr val="141414"/>
              </a:solidFill>
              <a:latin typeface="Lexend SemiBold"/>
              <a:ea typeface="Lexend SemiBold"/>
              <a:cs typeface="Lexend SemiBold"/>
              <a:sym typeface="Lexend SemiBold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41414"/>
              </a:buClr>
              <a:buSzPts val="1800"/>
              <a:buFont typeface="Lexend SemiBold"/>
              <a:buChar char="●"/>
            </a:pPr>
            <a:r>
              <a:rPr lang="pt-BR" sz="1800">
                <a:solidFill>
                  <a:srgbClr val="141414"/>
                </a:solidFill>
                <a:latin typeface="Lexend SemiBold"/>
                <a:ea typeface="Lexend SemiBold"/>
                <a:cs typeface="Lexend SemiBold"/>
                <a:sym typeface="Lexend SemiBold"/>
              </a:rPr>
              <a:t>Estados Unidos</a:t>
            </a:r>
            <a:endParaRPr sz="1800">
              <a:solidFill>
                <a:srgbClr val="141414"/>
              </a:solidFill>
              <a:latin typeface="Lexend SemiBold"/>
              <a:ea typeface="Lexend SemiBold"/>
              <a:cs typeface="Lexend SemiBold"/>
              <a:sym typeface="Lexend SemiBold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41414"/>
              </a:buClr>
              <a:buSzPts val="1800"/>
              <a:buFont typeface="Lexend SemiBold"/>
              <a:buChar char="●"/>
            </a:pPr>
            <a:r>
              <a:rPr lang="pt-BR" sz="1800">
                <a:solidFill>
                  <a:srgbClr val="141414"/>
                </a:solidFill>
                <a:latin typeface="Lexend SemiBold"/>
                <a:ea typeface="Lexend SemiBold"/>
                <a:cs typeface="Lexend SemiBold"/>
                <a:sym typeface="Lexend SemiBold"/>
              </a:rPr>
              <a:t>China</a:t>
            </a:r>
            <a:endParaRPr sz="1800">
              <a:solidFill>
                <a:srgbClr val="141414"/>
              </a:solidFill>
              <a:latin typeface="Lexend SemiBold"/>
              <a:ea typeface="Lexend SemiBold"/>
              <a:cs typeface="Lexend SemiBold"/>
              <a:sym typeface="Lexend SemiBold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41414"/>
              </a:buClr>
              <a:buSzPts val="1800"/>
              <a:buFont typeface="Lexend SemiBold"/>
              <a:buChar char="●"/>
            </a:pPr>
            <a:r>
              <a:rPr lang="pt-BR" sz="1800">
                <a:solidFill>
                  <a:srgbClr val="141414"/>
                </a:solidFill>
                <a:latin typeface="Lexend SemiBold"/>
                <a:ea typeface="Lexend SemiBold"/>
                <a:cs typeface="Lexend SemiBold"/>
                <a:sym typeface="Lexend SemiBold"/>
              </a:rPr>
              <a:t>Brasil</a:t>
            </a:r>
            <a:endParaRPr sz="1800">
              <a:solidFill>
                <a:srgbClr val="141414"/>
              </a:solidFill>
              <a:latin typeface="Lexend SemiBold"/>
              <a:ea typeface="Lexend SemiBold"/>
              <a:cs typeface="Lexend SemiBold"/>
              <a:sym typeface="Lexend SemiBold"/>
            </a:endParaRPr>
          </a:p>
        </p:txBody>
      </p:sp>
      <p:cxnSp>
        <p:nvCxnSpPr>
          <p:cNvPr id="156" name="Google Shape;156;p20"/>
          <p:cNvCxnSpPr/>
          <p:nvPr/>
        </p:nvCxnSpPr>
        <p:spPr>
          <a:xfrm>
            <a:off x="595338" y="1475213"/>
            <a:ext cx="0" cy="24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7" name="Google Shape;157;p20"/>
          <p:cNvCxnSpPr/>
          <p:nvPr/>
        </p:nvCxnSpPr>
        <p:spPr>
          <a:xfrm>
            <a:off x="595338" y="1849163"/>
            <a:ext cx="0" cy="24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8" name="Google Shape;158;p20"/>
          <p:cNvCxnSpPr/>
          <p:nvPr/>
        </p:nvCxnSpPr>
        <p:spPr>
          <a:xfrm>
            <a:off x="595325" y="2339813"/>
            <a:ext cx="0" cy="26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9" name="Google Shape;159;p20"/>
          <p:cNvSpPr txBox="1"/>
          <p:nvPr>
            <p:ph type="title"/>
          </p:nvPr>
        </p:nvSpPr>
        <p:spPr>
          <a:xfrm>
            <a:off x="311700" y="29877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000000"/>
                </a:solidFill>
                <a:latin typeface="Lexend"/>
                <a:ea typeface="Lexend"/>
                <a:cs typeface="Lexend"/>
                <a:sym typeface="Lexend"/>
              </a:rPr>
              <a:t>Metodologia</a:t>
            </a:r>
            <a:endParaRPr b="1">
              <a:solidFill>
                <a:srgbClr val="000000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60" name="Google Shape;160;p20"/>
          <p:cNvSpPr txBox="1"/>
          <p:nvPr/>
        </p:nvSpPr>
        <p:spPr>
          <a:xfrm>
            <a:off x="568839" y="4231888"/>
            <a:ext cx="79059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800">
                <a:solidFill>
                  <a:srgbClr val="141414"/>
                </a:solidFill>
                <a:latin typeface="Lexend SemiBold"/>
                <a:ea typeface="Lexend SemiBold"/>
                <a:cs typeface="Lexend SemiBold"/>
                <a:sym typeface="Lexend SemiBold"/>
              </a:rPr>
              <a:t>Será usado como referência Constituições, Leis, Artigos e Jornais</a:t>
            </a:r>
            <a:endParaRPr sz="1800">
              <a:solidFill>
                <a:srgbClr val="141414"/>
              </a:solidFill>
              <a:latin typeface="Lexend SemiBold"/>
              <a:ea typeface="Lexend SemiBold"/>
              <a:cs typeface="Lexend SemiBold"/>
              <a:sym typeface="Lexend SemiBold"/>
            </a:endParaRPr>
          </a:p>
        </p:txBody>
      </p:sp>
      <p:cxnSp>
        <p:nvCxnSpPr>
          <p:cNvPr id="161" name="Google Shape;161;p20"/>
          <p:cNvCxnSpPr/>
          <p:nvPr/>
        </p:nvCxnSpPr>
        <p:spPr>
          <a:xfrm>
            <a:off x="521413" y="4343663"/>
            <a:ext cx="0" cy="24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1"/>
          <p:cNvSpPr/>
          <p:nvPr/>
        </p:nvSpPr>
        <p:spPr>
          <a:xfrm>
            <a:off x="117163" y="109650"/>
            <a:ext cx="8909700" cy="4924200"/>
          </a:xfrm>
          <a:prstGeom prst="roundRect">
            <a:avLst>
              <a:gd fmla="val 7231" name="adj"/>
            </a:avLst>
          </a:prstGeom>
          <a:solidFill>
            <a:srgbClr val="F3F3F3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7" name="Google Shape;16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8" y="1572450"/>
            <a:ext cx="8607475" cy="2264341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68" name="Google Shape;168;p21"/>
          <p:cNvSpPr txBox="1"/>
          <p:nvPr/>
        </p:nvSpPr>
        <p:spPr>
          <a:xfrm>
            <a:off x="117175" y="4537775"/>
            <a:ext cx="53235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2"/>
                </a:solidFill>
              </a:rPr>
              <a:t>*Sujeito à alterações Futuras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169" name="Google Shape;169;p21"/>
          <p:cNvSpPr txBox="1"/>
          <p:nvPr>
            <p:ph type="title"/>
          </p:nvPr>
        </p:nvSpPr>
        <p:spPr>
          <a:xfrm>
            <a:off x="311700" y="2987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Lexend"/>
                <a:ea typeface="Lexend"/>
                <a:cs typeface="Lexend"/>
                <a:sym typeface="Lexend"/>
              </a:rPr>
              <a:t>Cronograma</a:t>
            </a:r>
            <a:endParaRPr b="1"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