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78" r:id="rId7"/>
    <p:sldId id="277"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DA631-EE90-ADB8-D244-C4C0F71BE9C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9DE8FB-8129-E578-5A5E-D198823E5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C1F1EA7-26CC-30B5-D5EB-1A136545A4F8}"/>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A7760536-2C32-659B-C3FE-FF575E815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D1FACC-81B6-261F-5652-72322D4AB2C3}"/>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55360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39EF7C-5675-550F-CFF8-860713952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D1D719-5001-545D-C76B-48536FA3CE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033628-AF84-D576-76BE-16E4B09BE225}"/>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968BD460-5DD2-C444-CFF3-F04E5CDBF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0467E-EBB0-D3A9-F238-067D865F84F8}"/>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78938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BE60B12-D5B0-3D0D-87E5-F68F35D635F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DA6089-F0C1-3D3D-2189-4613CDDF721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10CD91-E196-155A-B34F-8DB90D655A3A}"/>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6646A659-1915-AAC6-27A8-3DDF6EB2E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260A2F-9CC6-4AEA-66EE-D58C50601434}"/>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61479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828A4-4929-2610-DD16-B2A2483EE4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A307B1-861A-2466-70FC-D9E5147BE8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50C8C9-67C1-5137-26BF-756496D47327}"/>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3DDA82E7-A89D-1C9B-DEE9-BDDC6420D5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7BD88E-4181-5FC4-F97E-5D7566E865AF}"/>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20877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5D778-C3A8-E9D1-96F6-980641E39AC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48ABAD-1F73-E122-FFDF-12B03A9FA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F0BB82-8874-C274-380E-A6F786DB6C5F}"/>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42D1C19E-19D1-75D6-9770-9DD7AB7F95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11011F-C91F-8BE6-2010-43977BC23102}"/>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96902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040A2-4CF8-8FBA-8402-2B58D98287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5270FD-7136-CFF5-C96B-147731AE61C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A39723-675D-3983-650D-EFDEE7400BC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55371E2-B758-4F78-D4AC-359430C44E89}"/>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B37BACBE-6C3F-FEDB-5CA9-651310CFF5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B4E8E1-68B1-B2F7-F643-CEB6E913A594}"/>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98853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8792F-D8BB-3146-27AA-199CD04EA3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AFBDF4-6760-5C6B-3FA4-103F613B5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A3BC28-05F4-D21E-AFBE-AD245C6A9B4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E6A81C-BB14-4110-91EE-79FF856A8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7285D8-3AA0-F21D-26BB-722064A8C93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0E20B9-4081-963F-DCE3-F2634D7D8C6A}"/>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8" name="フッター プレースホルダー 7">
            <a:extLst>
              <a:ext uri="{FF2B5EF4-FFF2-40B4-BE49-F238E27FC236}">
                <a16:creationId xmlns:a16="http://schemas.microsoft.com/office/drawing/2014/main" id="{F88F4AEC-1EEB-CC15-0933-D41BF64C80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6EA94C-3687-B8E5-8D79-445A34B76CDE}"/>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386640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3965B-EBD0-6853-B4F9-5EAD117719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60E93C6-1AA6-4B02-E175-3823B954DD4C}"/>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4" name="フッター プレースホルダー 3">
            <a:extLst>
              <a:ext uri="{FF2B5EF4-FFF2-40B4-BE49-F238E27FC236}">
                <a16:creationId xmlns:a16="http://schemas.microsoft.com/office/drawing/2014/main" id="{3C8624ED-F214-D6D1-A665-791817DE86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CC1CEB5-D054-14F3-C0C5-20BED92FE160}"/>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39340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D2F7C9-94DB-22FA-F7FD-FF483DF7AD37}"/>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3" name="フッター プレースホルダー 2">
            <a:extLst>
              <a:ext uri="{FF2B5EF4-FFF2-40B4-BE49-F238E27FC236}">
                <a16:creationId xmlns:a16="http://schemas.microsoft.com/office/drawing/2014/main" id="{43107F7D-706E-4997-C326-4CC34A250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F7C095-7B17-747F-6F13-DC192C649131}"/>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3183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DE62C-6947-9722-0084-BB89D82BD4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629FFF-2F5B-6DD0-3A62-7EC450B20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CFC8F8-2BB2-89FD-6007-D58559C12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9A30E5-D1CF-4388-AB3D-87D117596C8D}"/>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A3266E13-B9F3-B9AB-DE92-985D4C56E1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8544E8-B6FC-3D40-2537-285B897C4E77}"/>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64408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1B635-1210-5081-52E8-7719BC8A64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6CCBF7-60E7-B8E2-FC4C-0CC9C39B1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418139-0C13-A2E7-50C3-25579E141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54FBD8-8BBD-0C53-EC59-2785A254D025}"/>
              </a:ext>
            </a:extLst>
          </p:cNvPr>
          <p:cNvSpPr>
            <a:spLocks noGrp="1"/>
          </p:cNvSpPr>
          <p:nvPr>
            <p:ph type="dt" sz="half" idx="10"/>
          </p:nvPr>
        </p:nvSpPr>
        <p:spPr/>
        <p:txBody>
          <a:bodyPr/>
          <a:lstStyle/>
          <a:p>
            <a:fld id="{04DF1F5D-4F9F-41C6-811A-2F90CDCEC79A}"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A1F98FDD-B69B-76EC-CC0F-5079CDD2D1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EE25D8-04F7-D977-2A76-0DD93EDDF445}"/>
              </a:ext>
            </a:extLst>
          </p:cNvPr>
          <p:cNvSpPr>
            <a:spLocks noGrp="1"/>
          </p:cNvSpPr>
          <p:nvPr>
            <p:ph type="sldNum" sz="quarter" idx="12"/>
          </p:nvPr>
        </p:nvSpPr>
        <p:spPr/>
        <p:txBody>
          <a:body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258621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75133C-4808-F889-4961-E2105CB0A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ADFD40-F41A-B0AB-E708-FAA86223F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EF8F9E-7638-34FA-C91A-612F0974F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F1F5D-4F9F-41C6-811A-2F90CDCEC79A}"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C2B3C8A6-C5AD-846A-E1DC-BB8C1573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B1F8EC8-5B2F-149C-5FA9-D88CAB85E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2B793-16B5-49A3-AE80-311D537E489E}" type="slidenum">
              <a:rPr kumimoji="1" lang="ja-JP" altLang="en-US" smtClean="0"/>
              <a:t>‹#›</a:t>
            </a:fld>
            <a:endParaRPr kumimoji="1" lang="ja-JP" altLang="en-US"/>
          </a:p>
        </p:txBody>
      </p:sp>
    </p:spTree>
    <p:extLst>
      <p:ext uri="{BB962C8B-B14F-4D97-AF65-F5344CB8AC3E}">
        <p14:creationId xmlns:p14="http://schemas.microsoft.com/office/powerpoint/2010/main" val="190923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2FFEEED-BB5C-7273-A0C8-DC916B9816CF}"/>
              </a:ext>
            </a:extLst>
          </p:cNvPr>
          <p:cNvSpPr txBox="1"/>
          <p:nvPr/>
        </p:nvSpPr>
        <p:spPr>
          <a:xfrm>
            <a:off x="555771" y="536787"/>
            <a:ext cx="2204207" cy="461665"/>
          </a:xfrm>
          <a:prstGeom prst="rect">
            <a:avLst/>
          </a:prstGeom>
          <a:noFill/>
        </p:spPr>
        <p:txBody>
          <a:bodyPr wrap="square">
            <a:spAutoFit/>
          </a:bodyPr>
          <a:lstStyle/>
          <a:p>
            <a:r>
              <a:rPr lang="ja-JP" altLang="en-US" sz="2400" dirty="0"/>
              <a:t>クローン</a:t>
            </a:r>
          </a:p>
        </p:txBody>
      </p:sp>
      <p:sp>
        <p:nvSpPr>
          <p:cNvPr id="4" name="テキスト ボックス 3">
            <a:extLst>
              <a:ext uri="{FF2B5EF4-FFF2-40B4-BE49-F238E27FC236}">
                <a16:creationId xmlns:a16="http://schemas.microsoft.com/office/drawing/2014/main" id="{1563882E-D231-8F5F-6BD3-E3409C386192}"/>
              </a:ext>
            </a:extLst>
          </p:cNvPr>
          <p:cNvSpPr txBox="1"/>
          <p:nvPr/>
        </p:nvSpPr>
        <p:spPr>
          <a:xfrm>
            <a:off x="371212" y="1174460"/>
            <a:ext cx="11449575" cy="46166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800" dirty="0"/>
              <a:t>クローンはリモートリポジトリをローカルリポジトリにコピーします。</a:t>
            </a:r>
            <a:endParaRPr lang="en-US" altLang="ja-JP" sz="1800" dirty="0"/>
          </a:p>
          <a:p>
            <a:endParaRPr lang="en-US" altLang="ja-JP" sz="2000" dirty="0"/>
          </a:p>
          <a:p>
            <a:endParaRPr kumimoji="1" lang="en-US" altLang="ja-JP" sz="1800" dirty="0"/>
          </a:p>
        </p:txBody>
      </p:sp>
      <p:pic>
        <p:nvPicPr>
          <p:cNvPr id="2" name="図 1">
            <a:extLst>
              <a:ext uri="{FF2B5EF4-FFF2-40B4-BE49-F238E27FC236}">
                <a16:creationId xmlns:a16="http://schemas.microsoft.com/office/drawing/2014/main" id="{54279ABF-B262-3819-1991-B199B80787D6}"/>
              </a:ext>
            </a:extLst>
          </p:cNvPr>
          <p:cNvPicPr>
            <a:picLocks noChangeAspect="1"/>
          </p:cNvPicPr>
          <p:nvPr/>
        </p:nvPicPr>
        <p:blipFill>
          <a:blip r:embed="rId2"/>
          <a:stretch>
            <a:fillRect/>
          </a:stretch>
        </p:blipFill>
        <p:spPr>
          <a:xfrm>
            <a:off x="1477010" y="1928754"/>
            <a:ext cx="1212753" cy="990615"/>
          </a:xfrm>
          <a:prstGeom prst="rect">
            <a:avLst/>
          </a:prstGeom>
        </p:spPr>
      </p:pic>
      <p:pic>
        <p:nvPicPr>
          <p:cNvPr id="6" name="図 5">
            <a:extLst>
              <a:ext uri="{FF2B5EF4-FFF2-40B4-BE49-F238E27FC236}">
                <a16:creationId xmlns:a16="http://schemas.microsoft.com/office/drawing/2014/main" id="{2D782FA4-501B-98E8-4553-EA41D0CFC649}"/>
              </a:ext>
            </a:extLst>
          </p:cNvPr>
          <p:cNvPicPr>
            <a:picLocks noChangeAspect="1"/>
          </p:cNvPicPr>
          <p:nvPr/>
        </p:nvPicPr>
        <p:blipFill>
          <a:blip r:embed="rId3"/>
          <a:stretch>
            <a:fillRect/>
          </a:stretch>
        </p:blipFill>
        <p:spPr>
          <a:xfrm>
            <a:off x="3144079" y="2046564"/>
            <a:ext cx="2867025" cy="533400"/>
          </a:xfrm>
          <a:prstGeom prst="rect">
            <a:avLst/>
          </a:prstGeom>
        </p:spPr>
      </p:pic>
      <p:pic>
        <p:nvPicPr>
          <p:cNvPr id="8" name="図 7">
            <a:extLst>
              <a:ext uri="{FF2B5EF4-FFF2-40B4-BE49-F238E27FC236}">
                <a16:creationId xmlns:a16="http://schemas.microsoft.com/office/drawing/2014/main" id="{406626B9-00ED-9EBA-EC8C-30C4A55BA9D2}"/>
              </a:ext>
            </a:extLst>
          </p:cNvPr>
          <p:cNvPicPr>
            <a:picLocks noChangeAspect="1"/>
          </p:cNvPicPr>
          <p:nvPr/>
        </p:nvPicPr>
        <p:blipFill>
          <a:blip r:embed="rId4"/>
          <a:stretch>
            <a:fillRect/>
          </a:stretch>
        </p:blipFill>
        <p:spPr>
          <a:xfrm>
            <a:off x="6011104" y="2094801"/>
            <a:ext cx="3609975" cy="361950"/>
          </a:xfrm>
          <a:prstGeom prst="rect">
            <a:avLst/>
          </a:prstGeom>
        </p:spPr>
      </p:pic>
      <p:sp>
        <p:nvSpPr>
          <p:cNvPr id="9" name="矢印: 下 8">
            <a:extLst>
              <a:ext uri="{FF2B5EF4-FFF2-40B4-BE49-F238E27FC236}">
                <a16:creationId xmlns:a16="http://schemas.microsoft.com/office/drawing/2014/main" id="{AA3C0025-8B47-50A5-E2E6-4B486366CCE1}"/>
              </a:ext>
            </a:extLst>
          </p:cNvPr>
          <p:cNvSpPr/>
          <p:nvPr/>
        </p:nvSpPr>
        <p:spPr>
          <a:xfrm>
            <a:off x="4300754" y="2801923"/>
            <a:ext cx="553674" cy="1476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6411900D-26EE-1F7A-DEAB-65E25AE14EF0}"/>
              </a:ext>
            </a:extLst>
          </p:cNvPr>
          <p:cNvPicPr>
            <a:picLocks noChangeAspect="1"/>
          </p:cNvPicPr>
          <p:nvPr/>
        </p:nvPicPr>
        <p:blipFill>
          <a:blip r:embed="rId5"/>
          <a:stretch>
            <a:fillRect/>
          </a:stretch>
        </p:blipFill>
        <p:spPr>
          <a:xfrm>
            <a:off x="3801303" y="4407497"/>
            <a:ext cx="1552575" cy="542925"/>
          </a:xfrm>
          <a:prstGeom prst="rect">
            <a:avLst/>
          </a:prstGeom>
        </p:spPr>
      </p:pic>
      <p:sp>
        <p:nvSpPr>
          <p:cNvPr id="12" name="テキスト ボックス 11">
            <a:extLst>
              <a:ext uri="{FF2B5EF4-FFF2-40B4-BE49-F238E27FC236}">
                <a16:creationId xmlns:a16="http://schemas.microsoft.com/office/drawing/2014/main" id="{368B75BE-CC49-25CA-B95D-8F1A00BA0F08}"/>
              </a:ext>
            </a:extLst>
          </p:cNvPr>
          <p:cNvSpPr txBox="1"/>
          <p:nvPr/>
        </p:nvSpPr>
        <p:spPr>
          <a:xfrm>
            <a:off x="3778823" y="5079882"/>
            <a:ext cx="1597534" cy="261610"/>
          </a:xfrm>
          <a:prstGeom prst="rect">
            <a:avLst/>
          </a:prstGeom>
          <a:noFill/>
          <a:ln>
            <a:solidFill>
              <a:schemeClr val="tx1"/>
            </a:solidFill>
          </a:ln>
        </p:spPr>
        <p:txBody>
          <a:bodyPr wrap="square" rtlCol="0">
            <a:spAutoFit/>
          </a:bodyPr>
          <a:lstStyle/>
          <a:p>
            <a:pPr algn="ctr"/>
            <a:r>
              <a:rPr lang="ja-JP" altLang="en-US" sz="1100" dirty="0"/>
              <a:t>ローカルリポジトリ</a:t>
            </a:r>
            <a:endParaRPr kumimoji="1" lang="ja-JP" altLang="en-US" sz="1100" dirty="0"/>
          </a:p>
        </p:txBody>
      </p:sp>
      <p:sp>
        <p:nvSpPr>
          <p:cNvPr id="13" name="テキスト ボックス 12">
            <a:extLst>
              <a:ext uri="{FF2B5EF4-FFF2-40B4-BE49-F238E27FC236}">
                <a16:creationId xmlns:a16="http://schemas.microsoft.com/office/drawing/2014/main" id="{C9DD437C-806D-BC9E-16E6-9DD9672CAFE0}"/>
              </a:ext>
            </a:extLst>
          </p:cNvPr>
          <p:cNvSpPr txBox="1"/>
          <p:nvPr/>
        </p:nvSpPr>
        <p:spPr>
          <a:xfrm>
            <a:off x="4854428" y="3336700"/>
            <a:ext cx="4671574" cy="253916"/>
          </a:xfrm>
          <a:prstGeom prst="rect">
            <a:avLst/>
          </a:prstGeom>
          <a:noFill/>
        </p:spPr>
        <p:txBody>
          <a:bodyPr wrap="square" rtlCol="0">
            <a:spAutoFit/>
          </a:bodyPr>
          <a:lstStyle/>
          <a:p>
            <a:r>
              <a:rPr lang="en-US" altLang="ja-JP" sz="1050" dirty="0"/>
              <a:t>g</a:t>
            </a:r>
            <a:r>
              <a:rPr kumimoji="1" lang="en-US" altLang="ja-JP" sz="1050" dirty="0"/>
              <a:t>it clone git@github.com:yn496jp-joblink/KIST-</a:t>
            </a:r>
            <a:r>
              <a:rPr kumimoji="1" lang="en-US" altLang="ja-JP" sz="1050" dirty="0" err="1"/>
              <a:t>PRATICAL.git</a:t>
            </a:r>
            <a:r>
              <a:rPr kumimoji="1" lang="en-US" altLang="ja-JP" sz="1050" dirty="0"/>
              <a:t> </a:t>
            </a:r>
            <a:endParaRPr kumimoji="1" lang="ja-JP" altLang="en-US" sz="1050" dirty="0"/>
          </a:p>
        </p:txBody>
      </p:sp>
      <p:sp>
        <p:nvSpPr>
          <p:cNvPr id="14" name="テキスト ボックス 13">
            <a:extLst>
              <a:ext uri="{FF2B5EF4-FFF2-40B4-BE49-F238E27FC236}">
                <a16:creationId xmlns:a16="http://schemas.microsoft.com/office/drawing/2014/main" id="{24544628-099F-F28F-DAB0-29B928FA4EE5}"/>
              </a:ext>
            </a:extLst>
          </p:cNvPr>
          <p:cNvSpPr txBox="1"/>
          <p:nvPr/>
        </p:nvSpPr>
        <p:spPr>
          <a:xfrm>
            <a:off x="1828800" y="5418149"/>
            <a:ext cx="6361651" cy="1200329"/>
          </a:xfrm>
          <a:prstGeom prst="rect">
            <a:avLst/>
          </a:prstGeom>
          <a:solidFill>
            <a:schemeClr val="accent1">
              <a:lumMod val="40000"/>
              <a:lumOff val="60000"/>
            </a:schemeClr>
          </a:solidFill>
        </p:spPr>
        <p:txBody>
          <a:bodyPr wrap="square" rtlCol="0">
            <a:spAutoFit/>
          </a:bodyPr>
          <a:lstStyle/>
          <a:p>
            <a:r>
              <a:rPr kumimoji="1" lang="ja-JP" altLang="en-US" dirty="0"/>
              <a:t>例ではコマンドを実行した場所に</a:t>
            </a:r>
            <a:r>
              <a:rPr kumimoji="1" lang="en-US" altLang="ja-JP" dirty="0"/>
              <a:t>KIST-PRATICAL</a:t>
            </a:r>
            <a:r>
              <a:rPr kumimoji="1" lang="ja-JP" altLang="en-US" dirty="0"/>
              <a:t>フォルダが作成されます。</a:t>
            </a:r>
            <a:endParaRPr kumimoji="1" lang="en-US" altLang="ja-JP" dirty="0"/>
          </a:p>
          <a:p>
            <a:r>
              <a:rPr lang="ja-JP" altLang="en-US" dirty="0"/>
              <a:t>開発は作成されたフォルダ内で行います。</a:t>
            </a:r>
            <a:endParaRPr lang="en-US" altLang="ja-JP" dirty="0"/>
          </a:p>
          <a:p>
            <a:r>
              <a:rPr kumimoji="1" lang="ja-JP" altLang="en-US" dirty="0"/>
              <a:t>（</a:t>
            </a:r>
            <a:r>
              <a:rPr kumimoji="1" lang="en-US" altLang="ja-JP" dirty="0" err="1"/>
              <a:t>VSCode</a:t>
            </a:r>
            <a:r>
              <a:rPr kumimoji="1" lang="ja-JP" altLang="en-US" dirty="0"/>
              <a:t>→</a:t>
            </a:r>
            <a:r>
              <a:rPr lang="ja-JP" altLang="en-US" dirty="0"/>
              <a:t>フォルダを開く→作成されたフォルダを選択）</a:t>
            </a:r>
            <a:endParaRPr kumimoji="1" lang="en-US" altLang="ja-JP" dirty="0"/>
          </a:p>
        </p:txBody>
      </p:sp>
    </p:spTree>
    <p:extLst>
      <p:ext uri="{BB962C8B-B14F-4D97-AF65-F5344CB8AC3E}">
        <p14:creationId xmlns:p14="http://schemas.microsoft.com/office/powerpoint/2010/main" val="267615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DB55C3-1621-35C6-21A3-7D338EA2FF17}"/>
              </a:ext>
            </a:extLst>
          </p:cNvPr>
          <p:cNvSpPr txBox="1"/>
          <p:nvPr/>
        </p:nvSpPr>
        <p:spPr>
          <a:xfrm>
            <a:off x="555771" y="536787"/>
            <a:ext cx="6640896" cy="461665"/>
          </a:xfrm>
          <a:prstGeom prst="rect">
            <a:avLst/>
          </a:prstGeom>
          <a:noFill/>
        </p:spPr>
        <p:txBody>
          <a:bodyPr wrap="square">
            <a:spAutoFit/>
          </a:bodyPr>
          <a:lstStyle/>
          <a:p>
            <a:r>
              <a:rPr lang="ja-JP" altLang="en-US" sz="2400" dirty="0"/>
              <a:t>マージ（他ブランチからのマージ）</a:t>
            </a:r>
          </a:p>
        </p:txBody>
      </p:sp>
      <p:pic>
        <p:nvPicPr>
          <p:cNvPr id="4" name="図 3">
            <a:extLst>
              <a:ext uri="{FF2B5EF4-FFF2-40B4-BE49-F238E27FC236}">
                <a16:creationId xmlns:a16="http://schemas.microsoft.com/office/drawing/2014/main" id="{F95778B0-6EAA-3EDB-A4D7-32C7098AD981}"/>
              </a:ext>
            </a:extLst>
          </p:cNvPr>
          <p:cNvPicPr>
            <a:picLocks noChangeAspect="1"/>
          </p:cNvPicPr>
          <p:nvPr/>
        </p:nvPicPr>
        <p:blipFill>
          <a:blip r:embed="rId2"/>
          <a:stretch>
            <a:fillRect/>
          </a:stretch>
        </p:blipFill>
        <p:spPr>
          <a:xfrm>
            <a:off x="1056956" y="1327853"/>
            <a:ext cx="4591691" cy="1533739"/>
          </a:xfrm>
          <a:prstGeom prst="rect">
            <a:avLst/>
          </a:prstGeom>
        </p:spPr>
      </p:pic>
      <p:sp>
        <p:nvSpPr>
          <p:cNvPr id="5" name="テキスト ボックス 4">
            <a:extLst>
              <a:ext uri="{FF2B5EF4-FFF2-40B4-BE49-F238E27FC236}">
                <a16:creationId xmlns:a16="http://schemas.microsoft.com/office/drawing/2014/main" id="{0AC46E3A-8CC5-5C68-F478-6259B450192B}"/>
              </a:ext>
            </a:extLst>
          </p:cNvPr>
          <p:cNvSpPr txBox="1"/>
          <p:nvPr/>
        </p:nvSpPr>
        <p:spPr>
          <a:xfrm>
            <a:off x="5648646" y="1694677"/>
            <a:ext cx="4591691" cy="923330"/>
          </a:xfrm>
          <a:prstGeom prst="rect">
            <a:avLst/>
          </a:prstGeom>
          <a:solidFill>
            <a:schemeClr val="accent1">
              <a:lumMod val="40000"/>
              <a:lumOff val="60000"/>
            </a:schemeClr>
          </a:solidFill>
        </p:spPr>
        <p:txBody>
          <a:bodyPr wrap="square" rtlCol="0">
            <a:spAutoFit/>
          </a:bodyPr>
          <a:lstStyle/>
          <a:p>
            <a:r>
              <a:rPr kumimoji="1" lang="ja-JP" altLang="en-US" dirty="0"/>
              <a:t>バグ修正のため新たにブランチを作成し、バグ修正を行いました。</a:t>
            </a:r>
            <a:endParaRPr kumimoji="1" lang="en-US" altLang="ja-JP" dirty="0"/>
          </a:p>
          <a:p>
            <a:r>
              <a:rPr lang="ja-JP" altLang="en-US" dirty="0"/>
              <a:t>元のブランチにも修正がかかっています。</a:t>
            </a:r>
            <a:endParaRPr kumimoji="1" lang="en-US" altLang="ja-JP" dirty="0"/>
          </a:p>
        </p:txBody>
      </p:sp>
      <p:cxnSp>
        <p:nvCxnSpPr>
          <p:cNvPr id="6" name="直線矢印コネクタ 5">
            <a:extLst>
              <a:ext uri="{FF2B5EF4-FFF2-40B4-BE49-F238E27FC236}">
                <a16:creationId xmlns:a16="http://schemas.microsoft.com/office/drawing/2014/main" id="{BE726CAD-3DC4-6A83-1E62-80A2AC213E55}"/>
              </a:ext>
            </a:extLst>
          </p:cNvPr>
          <p:cNvCxnSpPr>
            <a:cxnSpLocks/>
          </p:cNvCxnSpPr>
          <p:nvPr/>
        </p:nvCxnSpPr>
        <p:spPr>
          <a:xfrm>
            <a:off x="3693806" y="2861592"/>
            <a:ext cx="0" cy="138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CF90C1D3-5736-EC21-1B62-178DA23C0960}"/>
              </a:ext>
            </a:extLst>
          </p:cNvPr>
          <p:cNvPicPr>
            <a:picLocks noChangeAspect="1"/>
          </p:cNvPicPr>
          <p:nvPr/>
        </p:nvPicPr>
        <p:blipFill>
          <a:blip r:embed="rId3"/>
          <a:stretch>
            <a:fillRect/>
          </a:stretch>
        </p:blipFill>
        <p:spPr>
          <a:xfrm>
            <a:off x="1056956" y="4395331"/>
            <a:ext cx="5696745" cy="1428949"/>
          </a:xfrm>
          <a:prstGeom prst="rect">
            <a:avLst/>
          </a:prstGeom>
        </p:spPr>
      </p:pic>
      <p:sp>
        <p:nvSpPr>
          <p:cNvPr id="11" name="テキスト ボックス 10">
            <a:extLst>
              <a:ext uri="{FF2B5EF4-FFF2-40B4-BE49-F238E27FC236}">
                <a16:creationId xmlns:a16="http://schemas.microsoft.com/office/drawing/2014/main" id="{CB7B5E6E-EA50-AEB0-2AE8-B626B6EDC202}"/>
              </a:ext>
            </a:extLst>
          </p:cNvPr>
          <p:cNvSpPr txBox="1"/>
          <p:nvPr/>
        </p:nvSpPr>
        <p:spPr>
          <a:xfrm>
            <a:off x="4159657" y="3290905"/>
            <a:ext cx="3890547" cy="577081"/>
          </a:xfrm>
          <a:prstGeom prst="rect">
            <a:avLst/>
          </a:prstGeom>
          <a:noFill/>
        </p:spPr>
        <p:txBody>
          <a:bodyPr wrap="square" rtlCol="0">
            <a:spAutoFit/>
          </a:bodyPr>
          <a:lstStyle/>
          <a:p>
            <a:r>
              <a:rPr lang="en-US" altLang="ja-JP" sz="1050" dirty="0"/>
              <a:t>g</a:t>
            </a:r>
            <a:r>
              <a:rPr kumimoji="1" lang="en-US" altLang="ja-JP" sz="1050" dirty="0"/>
              <a:t>it merge bugfix</a:t>
            </a:r>
          </a:p>
          <a:p>
            <a:endParaRPr lang="en-US" altLang="ja-JP" sz="1050" dirty="0"/>
          </a:p>
          <a:p>
            <a:r>
              <a:rPr lang="en-US" altLang="ja-JP" sz="1050" dirty="0"/>
              <a:t>bugfix</a:t>
            </a:r>
            <a:r>
              <a:rPr lang="ja-JP" altLang="en-US" sz="1050" dirty="0"/>
              <a:t>ブランチの修正箇所を</a:t>
            </a:r>
            <a:r>
              <a:rPr lang="en-US" altLang="ja-JP" sz="1050" dirty="0"/>
              <a:t>main</a:t>
            </a:r>
            <a:r>
              <a:rPr lang="ja-JP" altLang="en-US" sz="1050" dirty="0"/>
              <a:t>ブランチに取り込む</a:t>
            </a:r>
            <a:endParaRPr lang="en-US" altLang="ja-JP" sz="1050" dirty="0"/>
          </a:p>
        </p:txBody>
      </p:sp>
      <p:sp>
        <p:nvSpPr>
          <p:cNvPr id="12" name="テキスト ボックス 11">
            <a:extLst>
              <a:ext uri="{FF2B5EF4-FFF2-40B4-BE49-F238E27FC236}">
                <a16:creationId xmlns:a16="http://schemas.microsoft.com/office/drawing/2014/main" id="{5FDA9C63-C3BA-5596-BCB0-196541D9D9CA}"/>
              </a:ext>
            </a:extLst>
          </p:cNvPr>
          <p:cNvSpPr txBox="1"/>
          <p:nvPr/>
        </p:nvSpPr>
        <p:spPr>
          <a:xfrm>
            <a:off x="6612809" y="4648140"/>
            <a:ext cx="4313339" cy="369332"/>
          </a:xfrm>
          <a:prstGeom prst="rect">
            <a:avLst/>
          </a:prstGeom>
          <a:solidFill>
            <a:schemeClr val="accent1">
              <a:lumMod val="40000"/>
              <a:lumOff val="60000"/>
            </a:schemeClr>
          </a:solidFill>
        </p:spPr>
        <p:txBody>
          <a:bodyPr wrap="square" rtlCol="0">
            <a:spAutoFit/>
          </a:bodyPr>
          <a:lstStyle/>
          <a:p>
            <a:r>
              <a:rPr kumimoji="1" lang="ja-JP" altLang="en-US" dirty="0"/>
              <a:t>マージを行い、修正箇所を取り込みます</a:t>
            </a:r>
            <a:endParaRPr kumimoji="1" lang="en-US" altLang="ja-JP" dirty="0"/>
          </a:p>
        </p:txBody>
      </p:sp>
      <p:sp>
        <p:nvSpPr>
          <p:cNvPr id="13" name="テキスト ボックス 12">
            <a:extLst>
              <a:ext uri="{FF2B5EF4-FFF2-40B4-BE49-F238E27FC236}">
                <a16:creationId xmlns:a16="http://schemas.microsoft.com/office/drawing/2014/main" id="{B2A739E7-D4E6-98D3-6A24-9370120C9CCD}"/>
              </a:ext>
            </a:extLst>
          </p:cNvPr>
          <p:cNvSpPr txBox="1"/>
          <p:nvPr/>
        </p:nvSpPr>
        <p:spPr>
          <a:xfrm>
            <a:off x="7651310" y="3256279"/>
            <a:ext cx="3452120" cy="646331"/>
          </a:xfrm>
          <a:prstGeom prst="rect">
            <a:avLst/>
          </a:prstGeom>
          <a:solidFill>
            <a:schemeClr val="accent1">
              <a:lumMod val="40000"/>
              <a:lumOff val="60000"/>
            </a:schemeClr>
          </a:solidFill>
        </p:spPr>
        <p:txBody>
          <a:bodyPr wrap="square" rtlCol="0">
            <a:spAutoFit/>
          </a:bodyPr>
          <a:lstStyle/>
          <a:p>
            <a:pPr algn="ctr"/>
            <a:r>
              <a:rPr lang="ja-JP" altLang="en-US" dirty="0">
                <a:solidFill>
                  <a:srgbClr val="FF0000"/>
                </a:solidFill>
              </a:rPr>
              <a:t>競合する場合はソースの修正を行い、競合の解消をします。</a:t>
            </a:r>
            <a:endParaRPr kumimoji="1" lang="en-US" altLang="ja-JP" dirty="0">
              <a:solidFill>
                <a:srgbClr val="FF0000"/>
              </a:solidFill>
            </a:endParaRPr>
          </a:p>
        </p:txBody>
      </p:sp>
    </p:spTree>
    <p:extLst>
      <p:ext uri="{BB962C8B-B14F-4D97-AF65-F5344CB8AC3E}">
        <p14:creationId xmlns:p14="http://schemas.microsoft.com/office/powerpoint/2010/main" val="49942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AA73DF-C5AC-11DB-763D-9561996BAAC2}"/>
              </a:ext>
            </a:extLst>
          </p:cNvPr>
          <p:cNvSpPr txBox="1"/>
          <p:nvPr/>
        </p:nvSpPr>
        <p:spPr>
          <a:xfrm>
            <a:off x="555771" y="536787"/>
            <a:ext cx="6640896" cy="461665"/>
          </a:xfrm>
          <a:prstGeom prst="rect">
            <a:avLst/>
          </a:prstGeom>
          <a:noFill/>
        </p:spPr>
        <p:txBody>
          <a:bodyPr wrap="square">
            <a:spAutoFit/>
          </a:bodyPr>
          <a:lstStyle/>
          <a:p>
            <a:r>
              <a:rPr lang="ja-JP" altLang="en-US" sz="2400" dirty="0"/>
              <a:t>競合の解消</a:t>
            </a:r>
          </a:p>
        </p:txBody>
      </p:sp>
      <p:pic>
        <p:nvPicPr>
          <p:cNvPr id="3" name="図 2">
            <a:extLst>
              <a:ext uri="{FF2B5EF4-FFF2-40B4-BE49-F238E27FC236}">
                <a16:creationId xmlns:a16="http://schemas.microsoft.com/office/drawing/2014/main" id="{A0485DC2-D37E-F0D0-6DA5-B1B264434FE6}"/>
              </a:ext>
            </a:extLst>
          </p:cNvPr>
          <p:cNvPicPr>
            <a:picLocks noChangeAspect="1"/>
          </p:cNvPicPr>
          <p:nvPr/>
        </p:nvPicPr>
        <p:blipFill>
          <a:blip r:embed="rId2"/>
          <a:stretch>
            <a:fillRect/>
          </a:stretch>
        </p:blipFill>
        <p:spPr>
          <a:xfrm>
            <a:off x="1435373" y="1690397"/>
            <a:ext cx="1552575" cy="542925"/>
          </a:xfrm>
          <a:prstGeom prst="rect">
            <a:avLst/>
          </a:prstGeom>
        </p:spPr>
      </p:pic>
      <p:sp>
        <p:nvSpPr>
          <p:cNvPr id="4" name="テキスト ボックス 3">
            <a:extLst>
              <a:ext uri="{FF2B5EF4-FFF2-40B4-BE49-F238E27FC236}">
                <a16:creationId xmlns:a16="http://schemas.microsoft.com/office/drawing/2014/main" id="{DB377CF9-467B-1A29-402D-9829689CBCA9}"/>
              </a:ext>
            </a:extLst>
          </p:cNvPr>
          <p:cNvSpPr txBox="1"/>
          <p:nvPr/>
        </p:nvSpPr>
        <p:spPr>
          <a:xfrm>
            <a:off x="3182972" y="1831054"/>
            <a:ext cx="1934080" cy="261610"/>
          </a:xfrm>
          <a:prstGeom prst="rect">
            <a:avLst/>
          </a:prstGeom>
          <a:noFill/>
          <a:ln>
            <a:solidFill>
              <a:schemeClr val="tx1"/>
            </a:solidFill>
          </a:ln>
        </p:spPr>
        <p:txBody>
          <a:bodyPr wrap="square" rtlCol="0">
            <a:spAutoFit/>
          </a:bodyPr>
          <a:lstStyle/>
          <a:p>
            <a:pPr algn="ctr"/>
            <a:r>
              <a:rPr lang="en-US" altLang="ja-JP" sz="1100" dirty="0"/>
              <a:t>origin/main</a:t>
            </a:r>
            <a:endParaRPr kumimoji="1" lang="en-US" altLang="ja-JP" sz="1100" dirty="0"/>
          </a:p>
        </p:txBody>
      </p:sp>
      <p:sp>
        <p:nvSpPr>
          <p:cNvPr id="5" name="テキスト ボックス 4">
            <a:extLst>
              <a:ext uri="{FF2B5EF4-FFF2-40B4-BE49-F238E27FC236}">
                <a16:creationId xmlns:a16="http://schemas.microsoft.com/office/drawing/2014/main" id="{0E94903F-7EB3-1EAE-56DC-AC06387E344C}"/>
              </a:ext>
            </a:extLst>
          </p:cNvPr>
          <p:cNvSpPr txBox="1"/>
          <p:nvPr/>
        </p:nvSpPr>
        <p:spPr>
          <a:xfrm>
            <a:off x="1183480" y="3833924"/>
            <a:ext cx="1934080" cy="600164"/>
          </a:xfrm>
          <a:prstGeom prst="rect">
            <a:avLst/>
          </a:prstGeom>
          <a:noFill/>
          <a:ln>
            <a:solidFill>
              <a:schemeClr val="tx1"/>
            </a:solidFill>
          </a:ln>
        </p:spPr>
        <p:txBody>
          <a:bodyPr wrap="square" rtlCol="0">
            <a:spAutoFit/>
          </a:bodyPr>
          <a:lstStyle/>
          <a:p>
            <a:pPr algn="ctr"/>
            <a:r>
              <a:rPr lang="ja-JP" altLang="en-US" sz="1100" dirty="0"/>
              <a:t>ローカルリポジトリ</a:t>
            </a:r>
            <a:endParaRPr lang="en-US" altLang="ja-JP" sz="1100" dirty="0"/>
          </a:p>
          <a:p>
            <a:pPr algn="ctr"/>
            <a:endParaRPr lang="en-US" altLang="ja-JP" sz="1100" dirty="0"/>
          </a:p>
          <a:p>
            <a:pPr algn="ctr"/>
            <a:r>
              <a:rPr lang="en-US" altLang="ja-JP" sz="1100" dirty="0"/>
              <a:t>main</a:t>
            </a:r>
            <a:endParaRPr kumimoji="1" lang="en-US" altLang="ja-JP" sz="1100" dirty="0"/>
          </a:p>
        </p:txBody>
      </p:sp>
      <p:cxnSp>
        <p:nvCxnSpPr>
          <p:cNvPr id="6" name="直線矢印コネクタ 5">
            <a:extLst>
              <a:ext uri="{FF2B5EF4-FFF2-40B4-BE49-F238E27FC236}">
                <a16:creationId xmlns:a16="http://schemas.microsoft.com/office/drawing/2014/main" id="{E5890F2B-2CC3-3D87-38CB-3556725216C7}"/>
              </a:ext>
            </a:extLst>
          </p:cNvPr>
          <p:cNvCxnSpPr>
            <a:cxnSpLocks/>
          </p:cNvCxnSpPr>
          <p:nvPr/>
        </p:nvCxnSpPr>
        <p:spPr>
          <a:xfrm flipH="1">
            <a:off x="2294467" y="2315361"/>
            <a:ext cx="1296021" cy="129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6F2B9D-F792-624A-1DC5-E555B3842452}"/>
              </a:ext>
            </a:extLst>
          </p:cNvPr>
          <p:cNvSpPr txBox="1"/>
          <p:nvPr/>
        </p:nvSpPr>
        <p:spPr>
          <a:xfrm>
            <a:off x="3590488" y="2858974"/>
            <a:ext cx="3890547" cy="577081"/>
          </a:xfrm>
          <a:prstGeom prst="rect">
            <a:avLst/>
          </a:prstGeom>
          <a:noFill/>
        </p:spPr>
        <p:txBody>
          <a:bodyPr wrap="square" rtlCol="0">
            <a:spAutoFit/>
          </a:bodyPr>
          <a:lstStyle/>
          <a:p>
            <a:r>
              <a:rPr lang="en-US" altLang="ja-JP" sz="1050" dirty="0"/>
              <a:t>g</a:t>
            </a:r>
            <a:r>
              <a:rPr kumimoji="1" lang="en-US" altLang="ja-JP" sz="1050" dirty="0"/>
              <a:t>it merge origin/main</a:t>
            </a:r>
          </a:p>
          <a:p>
            <a:endParaRPr lang="en-US" altLang="ja-JP" sz="1050" dirty="0"/>
          </a:p>
          <a:p>
            <a:r>
              <a:rPr lang="en-US" altLang="ja-JP" sz="1050" dirty="0"/>
              <a:t>origin/main</a:t>
            </a:r>
            <a:r>
              <a:rPr lang="ja-JP" altLang="en-US" sz="1050" dirty="0"/>
              <a:t>の修正箇所をローカルリポジトリに取り込む</a:t>
            </a:r>
            <a:endParaRPr lang="en-US" altLang="ja-JP" sz="1050" dirty="0"/>
          </a:p>
        </p:txBody>
      </p:sp>
      <p:pic>
        <p:nvPicPr>
          <p:cNvPr id="9" name="図 8">
            <a:extLst>
              <a:ext uri="{FF2B5EF4-FFF2-40B4-BE49-F238E27FC236}">
                <a16:creationId xmlns:a16="http://schemas.microsoft.com/office/drawing/2014/main" id="{4BE95D4F-33E6-BF00-293F-F3AEC6A76CE3}"/>
              </a:ext>
            </a:extLst>
          </p:cNvPr>
          <p:cNvPicPr>
            <a:picLocks noChangeAspect="1"/>
          </p:cNvPicPr>
          <p:nvPr/>
        </p:nvPicPr>
        <p:blipFill>
          <a:blip r:embed="rId3"/>
          <a:stretch>
            <a:fillRect/>
          </a:stretch>
        </p:blipFill>
        <p:spPr>
          <a:xfrm>
            <a:off x="5312076" y="1334564"/>
            <a:ext cx="1210470" cy="1197861"/>
          </a:xfrm>
          <a:prstGeom prst="rect">
            <a:avLst/>
          </a:prstGeom>
        </p:spPr>
      </p:pic>
      <p:sp>
        <p:nvSpPr>
          <p:cNvPr id="10" name="テキスト ボックス 9">
            <a:extLst>
              <a:ext uri="{FF2B5EF4-FFF2-40B4-BE49-F238E27FC236}">
                <a16:creationId xmlns:a16="http://schemas.microsoft.com/office/drawing/2014/main" id="{5187C1E3-CD46-5710-1277-CB90AE13AAF0}"/>
              </a:ext>
            </a:extLst>
          </p:cNvPr>
          <p:cNvSpPr txBox="1"/>
          <p:nvPr/>
        </p:nvSpPr>
        <p:spPr>
          <a:xfrm>
            <a:off x="6712715" y="1605547"/>
            <a:ext cx="3420330" cy="369332"/>
          </a:xfrm>
          <a:prstGeom prst="rect">
            <a:avLst/>
          </a:prstGeom>
          <a:solidFill>
            <a:schemeClr val="accent1">
              <a:lumMod val="40000"/>
              <a:lumOff val="60000"/>
            </a:schemeClr>
          </a:solidFill>
        </p:spPr>
        <p:txBody>
          <a:bodyPr wrap="square" rtlCol="0">
            <a:spAutoFit/>
          </a:bodyPr>
          <a:lstStyle/>
          <a:p>
            <a:r>
              <a:rPr lang="ja-JP" altLang="en-US" dirty="0"/>
              <a:t>他の開発者が</a:t>
            </a:r>
            <a:r>
              <a:rPr lang="en-US" altLang="ja-JP" dirty="0"/>
              <a:t>index.html</a:t>
            </a:r>
            <a:r>
              <a:rPr lang="ja-JP" altLang="en-US" dirty="0"/>
              <a:t>を修正</a:t>
            </a:r>
            <a:endParaRPr kumimoji="1" lang="en-US" altLang="ja-JP" dirty="0"/>
          </a:p>
        </p:txBody>
      </p:sp>
      <p:sp>
        <p:nvSpPr>
          <p:cNvPr id="11" name="テキスト ボックス 10">
            <a:extLst>
              <a:ext uri="{FF2B5EF4-FFF2-40B4-BE49-F238E27FC236}">
                <a16:creationId xmlns:a16="http://schemas.microsoft.com/office/drawing/2014/main" id="{4A1FAEF9-3962-19A1-DB46-FD53D68DD2AF}"/>
              </a:ext>
            </a:extLst>
          </p:cNvPr>
          <p:cNvSpPr txBox="1"/>
          <p:nvPr/>
        </p:nvSpPr>
        <p:spPr>
          <a:xfrm>
            <a:off x="6712715" y="3949340"/>
            <a:ext cx="3420330" cy="369332"/>
          </a:xfrm>
          <a:prstGeom prst="rect">
            <a:avLst/>
          </a:prstGeom>
          <a:solidFill>
            <a:schemeClr val="accent1">
              <a:lumMod val="40000"/>
              <a:lumOff val="60000"/>
            </a:schemeClr>
          </a:solidFill>
        </p:spPr>
        <p:txBody>
          <a:bodyPr wrap="square" rtlCol="0">
            <a:spAutoFit/>
          </a:bodyPr>
          <a:lstStyle/>
          <a:p>
            <a:r>
              <a:rPr lang="ja-JP" altLang="en-US" dirty="0"/>
              <a:t>自分も同様箇所を修正</a:t>
            </a:r>
            <a:endParaRPr lang="en-US" altLang="ja-JP" dirty="0"/>
          </a:p>
        </p:txBody>
      </p:sp>
      <p:pic>
        <p:nvPicPr>
          <p:cNvPr id="12" name="図 11">
            <a:extLst>
              <a:ext uri="{FF2B5EF4-FFF2-40B4-BE49-F238E27FC236}">
                <a16:creationId xmlns:a16="http://schemas.microsoft.com/office/drawing/2014/main" id="{9CD53641-734E-0E6C-982C-35C51D60AFBB}"/>
              </a:ext>
            </a:extLst>
          </p:cNvPr>
          <p:cNvPicPr>
            <a:picLocks noChangeAspect="1"/>
          </p:cNvPicPr>
          <p:nvPr/>
        </p:nvPicPr>
        <p:blipFill>
          <a:blip r:embed="rId3"/>
          <a:stretch>
            <a:fillRect/>
          </a:stretch>
        </p:blipFill>
        <p:spPr>
          <a:xfrm>
            <a:off x="5312076" y="3615267"/>
            <a:ext cx="1210470" cy="1197861"/>
          </a:xfrm>
          <a:prstGeom prst="rect">
            <a:avLst/>
          </a:prstGeom>
        </p:spPr>
      </p:pic>
      <p:sp>
        <p:nvSpPr>
          <p:cNvPr id="13" name="テキスト ボックス 12">
            <a:extLst>
              <a:ext uri="{FF2B5EF4-FFF2-40B4-BE49-F238E27FC236}">
                <a16:creationId xmlns:a16="http://schemas.microsoft.com/office/drawing/2014/main" id="{CD7A7555-1867-D17C-3FFE-F038BD0FAAA9}"/>
              </a:ext>
            </a:extLst>
          </p:cNvPr>
          <p:cNvSpPr txBox="1"/>
          <p:nvPr/>
        </p:nvSpPr>
        <p:spPr>
          <a:xfrm>
            <a:off x="7408714" y="2638944"/>
            <a:ext cx="1921898" cy="369332"/>
          </a:xfrm>
          <a:prstGeom prst="rect">
            <a:avLst/>
          </a:prstGeom>
          <a:solidFill>
            <a:schemeClr val="accent1">
              <a:lumMod val="40000"/>
              <a:lumOff val="60000"/>
            </a:schemeClr>
          </a:solidFill>
        </p:spPr>
        <p:txBody>
          <a:bodyPr wrap="square" rtlCol="0">
            <a:spAutoFit/>
          </a:bodyPr>
          <a:lstStyle/>
          <a:p>
            <a:pPr algn="ctr"/>
            <a:r>
              <a:rPr lang="ja-JP" altLang="en-US" dirty="0">
                <a:solidFill>
                  <a:srgbClr val="FF0000"/>
                </a:solidFill>
              </a:rPr>
              <a:t>競合が発生</a:t>
            </a:r>
            <a:endParaRPr kumimoji="1" lang="en-US" altLang="ja-JP" dirty="0">
              <a:solidFill>
                <a:srgbClr val="FF0000"/>
              </a:solidFill>
            </a:endParaRPr>
          </a:p>
        </p:txBody>
      </p:sp>
      <p:sp>
        <p:nvSpPr>
          <p:cNvPr id="14" name="テキスト ボックス 13">
            <a:extLst>
              <a:ext uri="{FF2B5EF4-FFF2-40B4-BE49-F238E27FC236}">
                <a16:creationId xmlns:a16="http://schemas.microsoft.com/office/drawing/2014/main" id="{599A5257-5734-FD97-98B2-2F181DE780B1}"/>
              </a:ext>
            </a:extLst>
          </p:cNvPr>
          <p:cNvSpPr txBox="1"/>
          <p:nvPr/>
        </p:nvSpPr>
        <p:spPr>
          <a:xfrm>
            <a:off x="1012040" y="5015528"/>
            <a:ext cx="10489149" cy="1600438"/>
          </a:xfrm>
          <a:prstGeom prst="rect">
            <a:avLst/>
          </a:prstGeom>
          <a:noFill/>
          <a:ln>
            <a:solidFill>
              <a:schemeClr val="accent1"/>
            </a:solidFill>
          </a:ln>
        </p:spPr>
        <p:txBody>
          <a:bodyPr wrap="square" rtlCol="0">
            <a:spAutoFit/>
          </a:bodyPr>
          <a:lstStyle/>
          <a:p>
            <a:pPr algn="l"/>
            <a:r>
              <a:rPr lang="ja-JP" altLang="en-US" sz="1400" dirty="0">
                <a:solidFill>
                  <a:sysClr val="windowText" lastClr="000000"/>
                </a:solidFill>
              </a:rPr>
              <a:t>競合したときの選択肢</a:t>
            </a:r>
            <a:endParaRPr kumimoji="1" lang="en-US" altLang="ja-JP" sz="1400" dirty="0">
              <a:solidFill>
                <a:sysClr val="windowText" lastClr="000000"/>
              </a:solidFill>
            </a:endParaRPr>
          </a:p>
          <a:p>
            <a:pPr algn="l"/>
            <a:r>
              <a:rPr lang="ja-JP" altLang="en-US" sz="1400" dirty="0">
                <a:solidFill>
                  <a:sysClr val="windowText" lastClr="000000"/>
                </a:solidFill>
              </a:rPr>
              <a:t>・</a:t>
            </a:r>
            <a:r>
              <a:rPr kumimoji="1" lang="en-US" altLang="ja-JP" sz="1400" dirty="0">
                <a:solidFill>
                  <a:sysClr val="windowText" lastClr="000000"/>
                </a:solidFill>
              </a:rPr>
              <a:t>Accept</a:t>
            </a:r>
            <a:r>
              <a:rPr kumimoji="1" lang="en-US" altLang="ja-JP" sz="1400" baseline="0" dirty="0">
                <a:solidFill>
                  <a:sysClr val="windowText" lastClr="000000"/>
                </a:solidFill>
              </a:rPr>
              <a:t> Current Change</a:t>
            </a:r>
            <a:r>
              <a:rPr kumimoji="1" lang="ja-JP" altLang="en-US" sz="1400" baseline="0" dirty="0">
                <a:solidFill>
                  <a:sysClr val="windowText" lastClr="000000"/>
                </a:solidFill>
              </a:rPr>
              <a:t>：自分のコードを適用</a:t>
            </a:r>
            <a:endParaRPr kumimoji="1" lang="en-US" altLang="ja-JP" sz="1400" baseline="0" dirty="0">
              <a:solidFill>
                <a:sysClr val="windowText" lastClr="000000"/>
              </a:solidFill>
            </a:endParaRPr>
          </a:p>
          <a:p>
            <a:pPr algn="l"/>
            <a:r>
              <a:rPr lang="ja-JP" altLang="en-US" sz="1400" dirty="0">
                <a:solidFill>
                  <a:sysClr val="windowText" lastClr="000000"/>
                </a:solidFill>
              </a:rPr>
              <a:t>・</a:t>
            </a:r>
            <a:r>
              <a:rPr kumimoji="1" lang="en-US" altLang="ja-JP" sz="1400" dirty="0">
                <a:solidFill>
                  <a:sysClr val="windowText" lastClr="000000"/>
                </a:solidFill>
                <a:effectLst/>
                <a:latin typeface="+mn-lt"/>
                <a:ea typeface="+mn-ea"/>
                <a:cs typeface="+mn-cs"/>
              </a:rPr>
              <a:t>Accept</a:t>
            </a:r>
            <a:r>
              <a:rPr kumimoji="1" lang="en-US" altLang="ja-JP" sz="1400" baseline="0" dirty="0">
                <a:solidFill>
                  <a:sysClr val="windowText" lastClr="000000"/>
                </a:solidFill>
                <a:effectLst/>
                <a:latin typeface="+mn-lt"/>
                <a:ea typeface="+mn-ea"/>
                <a:cs typeface="+mn-cs"/>
              </a:rPr>
              <a:t> Incoming Change</a:t>
            </a:r>
            <a:r>
              <a:rPr kumimoji="1" lang="ja-JP" altLang="en-US" sz="1400" baseline="0" dirty="0">
                <a:solidFill>
                  <a:sysClr val="windowText" lastClr="000000"/>
                </a:solidFill>
                <a:effectLst/>
                <a:latin typeface="+mn-lt"/>
                <a:ea typeface="+mn-ea"/>
                <a:cs typeface="+mn-cs"/>
              </a:rPr>
              <a:t>：相手のコードを適用</a:t>
            </a:r>
            <a:endParaRPr kumimoji="1" lang="en-US" altLang="ja-JP" sz="1400" baseline="0" dirty="0">
              <a:solidFill>
                <a:sysClr val="windowText" lastClr="000000"/>
              </a:solidFill>
              <a:effectLst/>
              <a:latin typeface="+mn-lt"/>
              <a:ea typeface="+mn-ea"/>
              <a:cs typeface="+mn-cs"/>
            </a:endParaRPr>
          </a:p>
          <a:p>
            <a:pPr algn="l"/>
            <a:r>
              <a:rPr kumimoji="1" lang="ja-JP" altLang="en-US" sz="1400" baseline="0" dirty="0">
                <a:solidFill>
                  <a:sysClr val="windowText" lastClr="000000"/>
                </a:solidFill>
                <a:effectLst/>
                <a:latin typeface="+mn-lt"/>
                <a:ea typeface="+mn-ea"/>
                <a:cs typeface="+mn-cs"/>
              </a:rPr>
              <a:t>・</a:t>
            </a:r>
            <a:r>
              <a:rPr kumimoji="1" lang="en-US" altLang="ja-JP" sz="1400" baseline="0" dirty="0">
                <a:solidFill>
                  <a:sysClr val="windowText" lastClr="000000"/>
                </a:solidFill>
                <a:effectLst/>
                <a:latin typeface="+mn-lt"/>
                <a:ea typeface="+mn-ea"/>
                <a:cs typeface="+mn-cs"/>
              </a:rPr>
              <a:t>Accept</a:t>
            </a:r>
            <a:r>
              <a:rPr kumimoji="1" lang="ja-JP" altLang="en-US" sz="1400" baseline="0" dirty="0">
                <a:solidFill>
                  <a:sysClr val="windowText" lastClr="000000"/>
                </a:solidFill>
                <a:effectLst/>
                <a:latin typeface="+mn-lt"/>
                <a:ea typeface="+mn-ea"/>
                <a:cs typeface="+mn-cs"/>
              </a:rPr>
              <a:t> </a:t>
            </a:r>
            <a:r>
              <a:rPr kumimoji="1" lang="en-US" altLang="ja-JP" sz="1400" baseline="0" dirty="0">
                <a:solidFill>
                  <a:sysClr val="windowText" lastClr="000000"/>
                </a:solidFill>
                <a:effectLst/>
                <a:latin typeface="+mn-lt"/>
                <a:ea typeface="+mn-ea"/>
                <a:cs typeface="+mn-cs"/>
              </a:rPr>
              <a:t>Both Changes</a:t>
            </a:r>
            <a:r>
              <a:rPr kumimoji="1" lang="ja-JP" altLang="en-US" sz="1400" baseline="0" dirty="0">
                <a:solidFill>
                  <a:sysClr val="windowText" lastClr="000000"/>
                </a:solidFill>
                <a:effectLst/>
                <a:latin typeface="+mn-lt"/>
                <a:ea typeface="+mn-ea"/>
                <a:cs typeface="+mn-cs"/>
              </a:rPr>
              <a:t>：両方のコードを適用</a:t>
            </a:r>
            <a:endParaRPr kumimoji="1" lang="en-US" altLang="ja-JP" sz="1400" baseline="0" dirty="0">
              <a:solidFill>
                <a:sysClr val="windowText" lastClr="000000"/>
              </a:solidFill>
              <a:effectLst/>
              <a:latin typeface="+mn-lt"/>
              <a:ea typeface="+mn-ea"/>
              <a:cs typeface="+mn-cs"/>
            </a:endParaRPr>
          </a:p>
          <a:p>
            <a:pPr algn="l"/>
            <a:endParaRPr kumimoji="1" lang="en-US" altLang="ja-JP" sz="1400" baseline="0" dirty="0">
              <a:solidFill>
                <a:sysClr val="windowText" lastClr="000000"/>
              </a:solidFill>
              <a:effectLst/>
              <a:latin typeface="+mn-lt"/>
              <a:ea typeface="+mn-ea"/>
              <a:cs typeface="+mn-cs"/>
            </a:endParaRPr>
          </a:p>
          <a:p>
            <a:r>
              <a:rPr kumimoji="1" lang="ja-JP" altLang="en-US" sz="1400" dirty="0"/>
              <a:t>基本はどちらのコード修正が正しいということはなく両方の修正を取り入れて修正を行います。</a:t>
            </a:r>
            <a:endParaRPr kumimoji="1" lang="en-US" altLang="ja-JP" sz="1400" dirty="0"/>
          </a:p>
          <a:p>
            <a:r>
              <a:rPr lang="ja-JP" altLang="en-US" sz="1400" dirty="0"/>
              <a:t>その場合</a:t>
            </a:r>
            <a:r>
              <a:rPr lang="en-US" altLang="ja-JP" sz="1400" dirty="0"/>
              <a:t>Current</a:t>
            </a:r>
            <a:r>
              <a:rPr lang="ja-JP" altLang="en-US" sz="1400" dirty="0"/>
              <a:t>、</a:t>
            </a:r>
            <a:r>
              <a:rPr lang="en-US" altLang="ja-JP" sz="1400" dirty="0"/>
              <a:t>Incoming</a:t>
            </a:r>
            <a:r>
              <a:rPr lang="ja-JP" altLang="en-US" sz="1400" dirty="0"/>
              <a:t>のどちらかを修正し、修正した方の適用を行います。</a:t>
            </a:r>
            <a:endParaRPr kumimoji="1" lang="ja-JP" altLang="en-US" sz="1400" dirty="0"/>
          </a:p>
        </p:txBody>
      </p:sp>
    </p:spTree>
    <p:extLst>
      <p:ext uri="{BB962C8B-B14F-4D97-AF65-F5344CB8AC3E}">
        <p14:creationId xmlns:p14="http://schemas.microsoft.com/office/powerpoint/2010/main" val="305886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DDD143-4EB8-BB4A-5839-2520E3850293}"/>
              </a:ext>
            </a:extLst>
          </p:cNvPr>
          <p:cNvSpPr txBox="1"/>
          <p:nvPr/>
        </p:nvSpPr>
        <p:spPr>
          <a:xfrm>
            <a:off x="555771" y="536787"/>
            <a:ext cx="6640896" cy="461665"/>
          </a:xfrm>
          <a:prstGeom prst="rect">
            <a:avLst/>
          </a:prstGeom>
          <a:noFill/>
        </p:spPr>
        <p:txBody>
          <a:bodyPr wrap="square">
            <a:spAutoFit/>
          </a:bodyPr>
          <a:lstStyle/>
          <a:p>
            <a:r>
              <a:rPr lang="ja-JP" altLang="en-US" sz="2400" dirty="0"/>
              <a:t>変更したものを戻すーその１</a:t>
            </a:r>
          </a:p>
        </p:txBody>
      </p:sp>
      <p:pic>
        <p:nvPicPr>
          <p:cNvPr id="3" name="図 2">
            <a:extLst>
              <a:ext uri="{FF2B5EF4-FFF2-40B4-BE49-F238E27FC236}">
                <a16:creationId xmlns:a16="http://schemas.microsoft.com/office/drawing/2014/main" id="{A0084D1E-1C4A-ACBB-26C2-8EC992968AEC}"/>
              </a:ext>
            </a:extLst>
          </p:cNvPr>
          <p:cNvPicPr>
            <a:picLocks noChangeAspect="1"/>
          </p:cNvPicPr>
          <p:nvPr/>
        </p:nvPicPr>
        <p:blipFill>
          <a:blip r:embed="rId2"/>
          <a:stretch>
            <a:fillRect/>
          </a:stretch>
        </p:blipFill>
        <p:spPr>
          <a:xfrm>
            <a:off x="902001" y="1796761"/>
            <a:ext cx="922950" cy="913336"/>
          </a:xfrm>
          <a:prstGeom prst="rect">
            <a:avLst/>
          </a:prstGeom>
        </p:spPr>
      </p:pic>
      <p:cxnSp>
        <p:nvCxnSpPr>
          <p:cNvPr id="5" name="直線矢印コネクタ 4">
            <a:extLst>
              <a:ext uri="{FF2B5EF4-FFF2-40B4-BE49-F238E27FC236}">
                <a16:creationId xmlns:a16="http://schemas.microsoft.com/office/drawing/2014/main" id="{872F29B8-A351-4229-D532-977D79C6E423}"/>
              </a:ext>
            </a:extLst>
          </p:cNvPr>
          <p:cNvCxnSpPr>
            <a:cxnSpLocks/>
          </p:cNvCxnSpPr>
          <p:nvPr/>
        </p:nvCxnSpPr>
        <p:spPr>
          <a:xfrm>
            <a:off x="1981200" y="2253429"/>
            <a:ext cx="1069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8FEC7261-D859-D85A-947B-C62E8DC2A16C}"/>
              </a:ext>
            </a:extLst>
          </p:cNvPr>
          <p:cNvSpPr txBox="1"/>
          <p:nvPr/>
        </p:nvSpPr>
        <p:spPr>
          <a:xfrm>
            <a:off x="1915885" y="2384234"/>
            <a:ext cx="1275184" cy="577081"/>
          </a:xfrm>
          <a:prstGeom prst="rect">
            <a:avLst/>
          </a:prstGeom>
          <a:noFill/>
        </p:spPr>
        <p:txBody>
          <a:bodyPr wrap="square" rtlCol="0">
            <a:spAutoFit/>
          </a:bodyPr>
          <a:lstStyle/>
          <a:p>
            <a:r>
              <a:rPr lang="ja-JP" altLang="en-US" sz="1050" dirty="0"/>
              <a:t>ファイルを修正</a:t>
            </a:r>
            <a:endParaRPr lang="en-US" altLang="ja-JP" sz="1050" dirty="0"/>
          </a:p>
          <a:p>
            <a:r>
              <a:rPr lang="ja-JP" altLang="en-US" sz="1050" dirty="0"/>
              <a:t>（ワークツリーが変更される）</a:t>
            </a:r>
            <a:endParaRPr lang="en-US" altLang="ja-JP" sz="1050" dirty="0"/>
          </a:p>
        </p:txBody>
      </p:sp>
      <p:sp>
        <p:nvSpPr>
          <p:cNvPr id="8" name="テキスト ボックス 7">
            <a:extLst>
              <a:ext uri="{FF2B5EF4-FFF2-40B4-BE49-F238E27FC236}">
                <a16:creationId xmlns:a16="http://schemas.microsoft.com/office/drawing/2014/main" id="{B3BFBF5F-D2E2-20C6-F1FB-B66262FF84DB}"/>
              </a:ext>
            </a:extLst>
          </p:cNvPr>
          <p:cNvSpPr txBox="1"/>
          <p:nvPr/>
        </p:nvSpPr>
        <p:spPr>
          <a:xfrm>
            <a:off x="4231431" y="2384233"/>
            <a:ext cx="1147667" cy="577081"/>
          </a:xfrm>
          <a:prstGeom prst="rect">
            <a:avLst/>
          </a:prstGeom>
          <a:noFill/>
        </p:spPr>
        <p:txBody>
          <a:bodyPr wrap="square" rtlCol="0">
            <a:spAutoFit/>
          </a:bodyPr>
          <a:lstStyle/>
          <a:p>
            <a:pPr algn="ctr"/>
            <a:r>
              <a:rPr lang="en-US" altLang="ja-JP" sz="1050" dirty="0"/>
              <a:t>git add</a:t>
            </a:r>
          </a:p>
          <a:p>
            <a:pPr algn="ctr"/>
            <a:r>
              <a:rPr lang="ja-JP" altLang="en-US" sz="1050" dirty="0"/>
              <a:t>（インデックスが変更される）</a:t>
            </a:r>
            <a:endParaRPr lang="en-US" altLang="ja-JP" sz="1050" dirty="0"/>
          </a:p>
        </p:txBody>
      </p:sp>
      <p:pic>
        <p:nvPicPr>
          <p:cNvPr id="9" name="図 8">
            <a:extLst>
              <a:ext uri="{FF2B5EF4-FFF2-40B4-BE49-F238E27FC236}">
                <a16:creationId xmlns:a16="http://schemas.microsoft.com/office/drawing/2014/main" id="{5DDB9D76-365F-476C-15B6-5A3B44106B3C}"/>
              </a:ext>
            </a:extLst>
          </p:cNvPr>
          <p:cNvPicPr>
            <a:picLocks noChangeAspect="1"/>
          </p:cNvPicPr>
          <p:nvPr/>
        </p:nvPicPr>
        <p:blipFill>
          <a:blip r:embed="rId2"/>
          <a:stretch>
            <a:fillRect/>
          </a:stretch>
        </p:blipFill>
        <p:spPr>
          <a:xfrm>
            <a:off x="3282003" y="1800981"/>
            <a:ext cx="922950" cy="913336"/>
          </a:xfrm>
          <a:prstGeom prst="rect">
            <a:avLst/>
          </a:prstGeom>
        </p:spPr>
      </p:pic>
      <p:cxnSp>
        <p:nvCxnSpPr>
          <p:cNvPr id="10" name="直線矢印コネクタ 9">
            <a:extLst>
              <a:ext uri="{FF2B5EF4-FFF2-40B4-BE49-F238E27FC236}">
                <a16:creationId xmlns:a16="http://schemas.microsoft.com/office/drawing/2014/main" id="{4ECDB387-C7E6-7A48-26FD-A007E36DCD3B}"/>
              </a:ext>
            </a:extLst>
          </p:cNvPr>
          <p:cNvCxnSpPr>
            <a:cxnSpLocks/>
          </p:cNvCxnSpPr>
          <p:nvPr/>
        </p:nvCxnSpPr>
        <p:spPr>
          <a:xfrm>
            <a:off x="4270310" y="2253429"/>
            <a:ext cx="1069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1C4D5B1C-D610-54B8-EE6A-06A8358D7902}"/>
              </a:ext>
            </a:extLst>
          </p:cNvPr>
          <p:cNvPicPr>
            <a:picLocks noChangeAspect="1"/>
          </p:cNvPicPr>
          <p:nvPr/>
        </p:nvPicPr>
        <p:blipFill>
          <a:blip r:embed="rId2"/>
          <a:stretch>
            <a:fillRect/>
          </a:stretch>
        </p:blipFill>
        <p:spPr>
          <a:xfrm>
            <a:off x="5662005" y="1796761"/>
            <a:ext cx="922950" cy="913336"/>
          </a:xfrm>
          <a:prstGeom prst="rect">
            <a:avLst/>
          </a:prstGeom>
        </p:spPr>
      </p:pic>
      <p:sp>
        <p:nvSpPr>
          <p:cNvPr id="13" name="テキスト ボックス 12">
            <a:extLst>
              <a:ext uri="{FF2B5EF4-FFF2-40B4-BE49-F238E27FC236}">
                <a16:creationId xmlns:a16="http://schemas.microsoft.com/office/drawing/2014/main" id="{B402010B-B1A5-A107-FF40-9986F09F0E3A}"/>
              </a:ext>
            </a:extLst>
          </p:cNvPr>
          <p:cNvSpPr txBox="1"/>
          <p:nvPr/>
        </p:nvSpPr>
        <p:spPr>
          <a:xfrm>
            <a:off x="6744476" y="2384233"/>
            <a:ext cx="1069911" cy="577081"/>
          </a:xfrm>
          <a:prstGeom prst="rect">
            <a:avLst/>
          </a:prstGeom>
          <a:noFill/>
        </p:spPr>
        <p:txBody>
          <a:bodyPr wrap="square" rtlCol="0">
            <a:spAutoFit/>
          </a:bodyPr>
          <a:lstStyle/>
          <a:p>
            <a:pPr algn="ctr"/>
            <a:r>
              <a:rPr lang="en-US" altLang="ja-JP" sz="1050" dirty="0"/>
              <a:t>git commit</a:t>
            </a:r>
          </a:p>
          <a:p>
            <a:pPr algn="ctr"/>
            <a:r>
              <a:rPr lang="ja-JP" altLang="en-US" sz="1050" dirty="0"/>
              <a:t>（</a:t>
            </a:r>
            <a:r>
              <a:rPr lang="en-US" altLang="ja-JP" sz="1050" dirty="0"/>
              <a:t>HEAD</a:t>
            </a:r>
            <a:r>
              <a:rPr lang="ja-JP" altLang="en-US" sz="1050" dirty="0"/>
              <a:t>が移動する）</a:t>
            </a:r>
            <a:endParaRPr lang="en-US" altLang="ja-JP" sz="1050" dirty="0"/>
          </a:p>
        </p:txBody>
      </p:sp>
      <p:cxnSp>
        <p:nvCxnSpPr>
          <p:cNvPr id="14" name="直線矢印コネクタ 13">
            <a:extLst>
              <a:ext uri="{FF2B5EF4-FFF2-40B4-BE49-F238E27FC236}">
                <a16:creationId xmlns:a16="http://schemas.microsoft.com/office/drawing/2014/main" id="{42B4F0A4-A278-64E9-0CF3-D9C9822D5AC5}"/>
              </a:ext>
            </a:extLst>
          </p:cNvPr>
          <p:cNvCxnSpPr>
            <a:cxnSpLocks/>
          </p:cNvCxnSpPr>
          <p:nvPr/>
        </p:nvCxnSpPr>
        <p:spPr>
          <a:xfrm>
            <a:off x="6783355" y="2253429"/>
            <a:ext cx="1069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BD278FA2-8616-F766-7FF3-C471BB622155}"/>
              </a:ext>
            </a:extLst>
          </p:cNvPr>
          <p:cNvPicPr>
            <a:picLocks noChangeAspect="1"/>
          </p:cNvPicPr>
          <p:nvPr/>
        </p:nvPicPr>
        <p:blipFill>
          <a:blip r:embed="rId2"/>
          <a:stretch>
            <a:fillRect/>
          </a:stretch>
        </p:blipFill>
        <p:spPr>
          <a:xfrm>
            <a:off x="8077983" y="1759437"/>
            <a:ext cx="922950" cy="913336"/>
          </a:xfrm>
          <a:prstGeom prst="rect">
            <a:avLst/>
          </a:prstGeom>
        </p:spPr>
      </p:pic>
      <p:sp>
        <p:nvSpPr>
          <p:cNvPr id="16" name="テキスト ボックス 15">
            <a:extLst>
              <a:ext uri="{FF2B5EF4-FFF2-40B4-BE49-F238E27FC236}">
                <a16:creationId xmlns:a16="http://schemas.microsoft.com/office/drawing/2014/main" id="{928916D5-3416-5B71-A761-AF5D961F2E7F}"/>
              </a:ext>
            </a:extLst>
          </p:cNvPr>
          <p:cNvSpPr txBox="1"/>
          <p:nvPr/>
        </p:nvSpPr>
        <p:spPr>
          <a:xfrm>
            <a:off x="725331" y="1222114"/>
            <a:ext cx="1570000" cy="369332"/>
          </a:xfrm>
          <a:prstGeom prst="rect">
            <a:avLst/>
          </a:prstGeom>
          <a:noFill/>
        </p:spPr>
        <p:txBody>
          <a:bodyPr wrap="square" rtlCol="0">
            <a:spAutoFit/>
          </a:bodyPr>
          <a:lstStyle/>
          <a:p>
            <a:pPr algn="ctr"/>
            <a:r>
              <a:rPr lang="ja-JP" altLang="en-US" dirty="0"/>
              <a:t>状態の変化</a:t>
            </a:r>
            <a:endParaRPr kumimoji="1" lang="ja-JP" altLang="en-US" dirty="0"/>
          </a:p>
        </p:txBody>
      </p:sp>
      <p:sp>
        <p:nvSpPr>
          <p:cNvPr id="17" name="テキスト ボックス 16">
            <a:extLst>
              <a:ext uri="{FF2B5EF4-FFF2-40B4-BE49-F238E27FC236}">
                <a16:creationId xmlns:a16="http://schemas.microsoft.com/office/drawing/2014/main" id="{5A10F37D-50CB-6378-E125-60B17A7A3560}"/>
              </a:ext>
            </a:extLst>
          </p:cNvPr>
          <p:cNvSpPr txBox="1"/>
          <p:nvPr/>
        </p:nvSpPr>
        <p:spPr>
          <a:xfrm>
            <a:off x="725331" y="3674469"/>
            <a:ext cx="1570000" cy="369332"/>
          </a:xfrm>
          <a:prstGeom prst="rect">
            <a:avLst/>
          </a:prstGeom>
          <a:noFill/>
        </p:spPr>
        <p:txBody>
          <a:bodyPr wrap="square" rtlCol="0">
            <a:spAutoFit/>
          </a:bodyPr>
          <a:lstStyle/>
          <a:p>
            <a:pPr algn="ctr"/>
            <a:r>
              <a:rPr lang="en-US" altLang="ja-JP" dirty="0"/>
              <a:t>HEAD</a:t>
            </a:r>
            <a:r>
              <a:rPr lang="ja-JP" altLang="en-US" dirty="0"/>
              <a:t>の変化</a:t>
            </a:r>
            <a:endParaRPr kumimoji="1" lang="ja-JP" altLang="en-US" dirty="0"/>
          </a:p>
        </p:txBody>
      </p:sp>
      <p:sp>
        <p:nvSpPr>
          <p:cNvPr id="18" name="テキスト ボックス 17">
            <a:extLst>
              <a:ext uri="{FF2B5EF4-FFF2-40B4-BE49-F238E27FC236}">
                <a16:creationId xmlns:a16="http://schemas.microsoft.com/office/drawing/2014/main" id="{7D0B7D7C-AF4A-E4D3-E714-CABEB0C1038A}"/>
              </a:ext>
            </a:extLst>
          </p:cNvPr>
          <p:cNvSpPr txBox="1"/>
          <p:nvPr/>
        </p:nvSpPr>
        <p:spPr>
          <a:xfrm>
            <a:off x="1363476" y="4189445"/>
            <a:ext cx="1389055" cy="646331"/>
          </a:xfrm>
          <a:prstGeom prst="rect">
            <a:avLst/>
          </a:prstGeom>
          <a:noFill/>
          <a:ln>
            <a:solidFill>
              <a:schemeClr val="accent1"/>
            </a:solidFill>
          </a:ln>
        </p:spPr>
        <p:txBody>
          <a:bodyPr wrap="square" rtlCol="0">
            <a:spAutoFit/>
          </a:bodyPr>
          <a:lstStyle/>
          <a:p>
            <a:pPr algn="ctr"/>
            <a:r>
              <a:rPr kumimoji="1" lang="ja-JP" altLang="en-US" dirty="0"/>
              <a:t>１回目の</a:t>
            </a:r>
            <a:endParaRPr kumimoji="1" lang="en-US" altLang="ja-JP" dirty="0"/>
          </a:p>
          <a:p>
            <a:pPr algn="ctr"/>
            <a:r>
              <a:rPr kumimoji="1" lang="ja-JP" altLang="en-US" dirty="0"/>
              <a:t>コミット</a:t>
            </a:r>
          </a:p>
        </p:txBody>
      </p:sp>
      <p:sp>
        <p:nvSpPr>
          <p:cNvPr id="19" name="テキスト ボックス 18">
            <a:extLst>
              <a:ext uri="{FF2B5EF4-FFF2-40B4-BE49-F238E27FC236}">
                <a16:creationId xmlns:a16="http://schemas.microsoft.com/office/drawing/2014/main" id="{6C41711C-37BA-D9BF-9E23-446E46CF291D}"/>
              </a:ext>
            </a:extLst>
          </p:cNvPr>
          <p:cNvSpPr txBox="1"/>
          <p:nvPr/>
        </p:nvSpPr>
        <p:spPr>
          <a:xfrm>
            <a:off x="3743478" y="4189445"/>
            <a:ext cx="1389055" cy="646331"/>
          </a:xfrm>
          <a:prstGeom prst="rect">
            <a:avLst/>
          </a:prstGeom>
          <a:noFill/>
          <a:ln>
            <a:solidFill>
              <a:schemeClr val="accent1"/>
            </a:solidFill>
          </a:ln>
        </p:spPr>
        <p:txBody>
          <a:bodyPr wrap="square" rtlCol="0">
            <a:spAutoFit/>
          </a:bodyPr>
          <a:lstStyle/>
          <a:p>
            <a:pPr algn="ctr"/>
            <a:r>
              <a:rPr lang="ja-JP" altLang="en-US" dirty="0"/>
              <a:t>２</a:t>
            </a:r>
            <a:r>
              <a:rPr kumimoji="1" lang="ja-JP" altLang="en-US" dirty="0"/>
              <a:t>回目の</a:t>
            </a:r>
            <a:endParaRPr kumimoji="1" lang="en-US" altLang="ja-JP" dirty="0"/>
          </a:p>
          <a:p>
            <a:pPr algn="ctr"/>
            <a:r>
              <a:rPr kumimoji="1" lang="ja-JP" altLang="en-US" dirty="0"/>
              <a:t>コミット</a:t>
            </a:r>
          </a:p>
        </p:txBody>
      </p:sp>
      <p:sp>
        <p:nvSpPr>
          <p:cNvPr id="20" name="テキスト ボックス 19">
            <a:extLst>
              <a:ext uri="{FF2B5EF4-FFF2-40B4-BE49-F238E27FC236}">
                <a16:creationId xmlns:a16="http://schemas.microsoft.com/office/drawing/2014/main" id="{8EF2E512-87E1-42B1-7F52-FA19089DA815}"/>
              </a:ext>
            </a:extLst>
          </p:cNvPr>
          <p:cNvSpPr txBox="1"/>
          <p:nvPr/>
        </p:nvSpPr>
        <p:spPr>
          <a:xfrm>
            <a:off x="6284366" y="4935894"/>
            <a:ext cx="1078336" cy="369332"/>
          </a:xfrm>
          <a:prstGeom prst="rect">
            <a:avLst/>
          </a:prstGeom>
          <a:noFill/>
        </p:spPr>
        <p:txBody>
          <a:bodyPr wrap="square" rtlCol="0">
            <a:spAutoFit/>
          </a:bodyPr>
          <a:lstStyle/>
          <a:p>
            <a:pPr algn="ctr"/>
            <a:r>
              <a:rPr kumimoji="1" lang="en-US" altLang="ja-JP" b="1" dirty="0"/>
              <a:t>HEAD</a:t>
            </a:r>
            <a:endParaRPr kumimoji="1" lang="ja-JP" altLang="en-US" b="1" dirty="0"/>
          </a:p>
        </p:txBody>
      </p:sp>
      <p:sp>
        <p:nvSpPr>
          <p:cNvPr id="21" name="テキスト ボックス 20">
            <a:extLst>
              <a:ext uri="{FF2B5EF4-FFF2-40B4-BE49-F238E27FC236}">
                <a16:creationId xmlns:a16="http://schemas.microsoft.com/office/drawing/2014/main" id="{A5F33C42-F0E6-714E-CDEA-5CD0B58A36F7}"/>
              </a:ext>
            </a:extLst>
          </p:cNvPr>
          <p:cNvSpPr txBox="1"/>
          <p:nvPr/>
        </p:nvSpPr>
        <p:spPr>
          <a:xfrm>
            <a:off x="3766908" y="4935894"/>
            <a:ext cx="1078336" cy="369332"/>
          </a:xfrm>
          <a:prstGeom prst="rect">
            <a:avLst/>
          </a:prstGeom>
          <a:noFill/>
        </p:spPr>
        <p:txBody>
          <a:bodyPr wrap="square" rtlCol="0">
            <a:spAutoFit/>
          </a:bodyPr>
          <a:lstStyle/>
          <a:p>
            <a:pPr algn="ctr"/>
            <a:r>
              <a:rPr kumimoji="1" lang="en-US" altLang="ja-JP" b="1" dirty="0"/>
              <a:t>HEAD^</a:t>
            </a:r>
            <a:endParaRPr kumimoji="1" lang="ja-JP" altLang="en-US" b="1" dirty="0"/>
          </a:p>
        </p:txBody>
      </p:sp>
      <p:cxnSp>
        <p:nvCxnSpPr>
          <p:cNvPr id="22" name="直線矢印コネクタ 21">
            <a:extLst>
              <a:ext uri="{FF2B5EF4-FFF2-40B4-BE49-F238E27FC236}">
                <a16:creationId xmlns:a16="http://schemas.microsoft.com/office/drawing/2014/main" id="{45598626-0DD4-56EF-7AF8-E10247867462}"/>
              </a:ext>
            </a:extLst>
          </p:cNvPr>
          <p:cNvCxnSpPr>
            <a:cxnSpLocks/>
          </p:cNvCxnSpPr>
          <p:nvPr/>
        </p:nvCxnSpPr>
        <p:spPr>
          <a:xfrm>
            <a:off x="9168881" y="2216105"/>
            <a:ext cx="1069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13D7C4D-4D2B-0BC1-D20B-70F214872E29}"/>
              </a:ext>
            </a:extLst>
          </p:cNvPr>
          <p:cNvSpPr txBox="1"/>
          <p:nvPr/>
        </p:nvSpPr>
        <p:spPr>
          <a:xfrm>
            <a:off x="9066244" y="2384232"/>
            <a:ext cx="1275184" cy="577081"/>
          </a:xfrm>
          <a:prstGeom prst="rect">
            <a:avLst/>
          </a:prstGeom>
          <a:noFill/>
        </p:spPr>
        <p:txBody>
          <a:bodyPr wrap="square" rtlCol="0">
            <a:spAutoFit/>
          </a:bodyPr>
          <a:lstStyle/>
          <a:p>
            <a:r>
              <a:rPr lang="ja-JP" altLang="en-US" sz="1050" dirty="0"/>
              <a:t>ファイルを修正</a:t>
            </a:r>
            <a:endParaRPr lang="en-US" altLang="ja-JP" sz="1050" dirty="0"/>
          </a:p>
          <a:p>
            <a:r>
              <a:rPr lang="ja-JP" altLang="en-US" sz="1050" dirty="0"/>
              <a:t>（ワークツリーが変更される）</a:t>
            </a:r>
            <a:endParaRPr lang="en-US" altLang="ja-JP" sz="1050" dirty="0"/>
          </a:p>
        </p:txBody>
      </p:sp>
      <p:sp>
        <p:nvSpPr>
          <p:cNvPr id="24" name="テキスト ボックス 23">
            <a:extLst>
              <a:ext uri="{FF2B5EF4-FFF2-40B4-BE49-F238E27FC236}">
                <a16:creationId xmlns:a16="http://schemas.microsoft.com/office/drawing/2014/main" id="{59CCE6D3-F91F-06A4-24A8-0BFD23D1439B}"/>
              </a:ext>
            </a:extLst>
          </p:cNvPr>
          <p:cNvSpPr txBox="1"/>
          <p:nvPr/>
        </p:nvSpPr>
        <p:spPr>
          <a:xfrm>
            <a:off x="6129006" y="4189445"/>
            <a:ext cx="1389055" cy="646331"/>
          </a:xfrm>
          <a:prstGeom prst="rect">
            <a:avLst/>
          </a:prstGeom>
          <a:noFill/>
          <a:ln>
            <a:solidFill>
              <a:schemeClr val="accent1"/>
            </a:solidFill>
          </a:ln>
        </p:spPr>
        <p:txBody>
          <a:bodyPr wrap="square" rtlCol="0">
            <a:spAutoFit/>
          </a:bodyPr>
          <a:lstStyle/>
          <a:p>
            <a:pPr algn="ctr"/>
            <a:r>
              <a:rPr lang="ja-JP" altLang="en-US" dirty="0"/>
              <a:t>３</a:t>
            </a:r>
            <a:r>
              <a:rPr kumimoji="1" lang="ja-JP" altLang="en-US" dirty="0"/>
              <a:t>回目の</a:t>
            </a:r>
            <a:endParaRPr kumimoji="1" lang="en-US" altLang="ja-JP" dirty="0"/>
          </a:p>
          <a:p>
            <a:pPr algn="ctr"/>
            <a:r>
              <a:rPr kumimoji="1" lang="ja-JP" altLang="en-US" dirty="0"/>
              <a:t>コミット</a:t>
            </a:r>
          </a:p>
        </p:txBody>
      </p:sp>
      <p:sp>
        <p:nvSpPr>
          <p:cNvPr id="25" name="テキスト ボックス 24">
            <a:extLst>
              <a:ext uri="{FF2B5EF4-FFF2-40B4-BE49-F238E27FC236}">
                <a16:creationId xmlns:a16="http://schemas.microsoft.com/office/drawing/2014/main" id="{88A1ABF6-6553-D207-6ADB-A817A3DCB091}"/>
              </a:ext>
            </a:extLst>
          </p:cNvPr>
          <p:cNvSpPr txBox="1"/>
          <p:nvPr/>
        </p:nvSpPr>
        <p:spPr>
          <a:xfrm>
            <a:off x="1518835" y="4935894"/>
            <a:ext cx="1078336" cy="369332"/>
          </a:xfrm>
          <a:prstGeom prst="rect">
            <a:avLst/>
          </a:prstGeom>
          <a:noFill/>
        </p:spPr>
        <p:txBody>
          <a:bodyPr wrap="square" rtlCol="0">
            <a:spAutoFit/>
          </a:bodyPr>
          <a:lstStyle/>
          <a:p>
            <a:pPr algn="ctr"/>
            <a:r>
              <a:rPr kumimoji="1" lang="en-US" altLang="ja-JP" b="1" dirty="0"/>
              <a:t>HEAD^^</a:t>
            </a:r>
            <a:endParaRPr kumimoji="1" lang="ja-JP" altLang="en-US" b="1" dirty="0"/>
          </a:p>
        </p:txBody>
      </p:sp>
    </p:spTree>
    <p:extLst>
      <p:ext uri="{BB962C8B-B14F-4D97-AF65-F5344CB8AC3E}">
        <p14:creationId xmlns:p14="http://schemas.microsoft.com/office/powerpoint/2010/main" val="249227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7A69F1-728F-338E-A5DE-424EF9E053FD}"/>
              </a:ext>
            </a:extLst>
          </p:cNvPr>
          <p:cNvSpPr txBox="1"/>
          <p:nvPr/>
        </p:nvSpPr>
        <p:spPr>
          <a:xfrm>
            <a:off x="555771" y="536787"/>
            <a:ext cx="6640896" cy="461665"/>
          </a:xfrm>
          <a:prstGeom prst="rect">
            <a:avLst/>
          </a:prstGeom>
          <a:noFill/>
        </p:spPr>
        <p:txBody>
          <a:bodyPr wrap="square">
            <a:spAutoFit/>
          </a:bodyPr>
          <a:lstStyle/>
          <a:p>
            <a:r>
              <a:rPr lang="ja-JP" altLang="en-US" sz="2400" dirty="0"/>
              <a:t>変更したものを戻すーその２</a:t>
            </a:r>
          </a:p>
        </p:txBody>
      </p:sp>
      <p:sp>
        <p:nvSpPr>
          <p:cNvPr id="3" name="テキスト ボックス 2">
            <a:extLst>
              <a:ext uri="{FF2B5EF4-FFF2-40B4-BE49-F238E27FC236}">
                <a16:creationId xmlns:a16="http://schemas.microsoft.com/office/drawing/2014/main" id="{147D12E5-B3CE-9F09-3AC6-AA0430CE5A44}"/>
              </a:ext>
            </a:extLst>
          </p:cNvPr>
          <p:cNvSpPr txBox="1"/>
          <p:nvPr/>
        </p:nvSpPr>
        <p:spPr>
          <a:xfrm>
            <a:off x="725330" y="1222114"/>
            <a:ext cx="9678303" cy="2308324"/>
          </a:xfrm>
          <a:prstGeom prst="rect">
            <a:avLst/>
          </a:prstGeom>
          <a:noFill/>
        </p:spPr>
        <p:txBody>
          <a:bodyPr wrap="square" rtlCol="0">
            <a:spAutoFit/>
          </a:bodyPr>
          <a:lstStyle/>
          <a:p>
            <a:r>
              <a:rPr lang="en-US" altLang="ja-JP" dirty="0"/>
              <a:t>g</a:t>
            </a:r>
            <a:r>
              <a:rPr kumimoji="1" lang="en-US" altLang="ja-JP" dirty="0"/>
              <a:t>it reset</a:t>
            </a:r>
            <a:r>
              <a:rPr kumimoji="1" lang="ja-JP" altLang="en-US" dirty="0"/>
              <a:t>のオプション</a:t>
            </a:r>
            <a:endParaRPr kumimoji="1" lang="en-US" altLang="ja-JP" dirty="0"/>
          </a:p>
          <a:p>
            <a:endParaRPr lang="en-US" altLang="ja-JP" dirty="0"/>
          </a:p>
          <a:p>
            <a:r>
              <a:rPr kumimoji="1" lang="ja-JP" altLang="en-US" dirty="0"/>
              <a:t>　</a:t>
            </a:r>
            <a:r>
              <a:rPr kumimoji="1" lang="en-US" altLang="ja-JP" dirty="0"/>
              <a:t>git reset --soft</a:t>
            </a:r>
            <a:r>
              <a:rPr lang="ja-JP" altLang="en-US" dirty="0"/>
              <a:t>　：　コミットを取り消す</a:t>
            </a:r>
            <a:endParaRPr lang="en-US" altLang="ja-JP" dirty="0"/>
          </a:p>
          <a:p>
            <a:endParaRPr kumimoji="1" lang="en-US" altLang="ja-JP" dirty="0"/>
          </a:p>
          <a:p>
            <a:r>
              <a:rPr kumimoji="1" lang="ja-JP" altLang="en-US" dirty="0"/>
              <a:t>　</a:t>
            </a:r>
            <a:r>
              <a:rPr kumimoji="1" lang="en-US" altLang="ja-JP" dirty="0"/>
              <a:t>git reset --mixed</a:t>
            </a:r>
            <a:r>
              <a:rPr lang="ja-JP" altLang="en-US" dirty="0"/>
              <a:t>　：　コミット</a:t>
            </a:r>
            <a:r>
              <a:rPr lang="en-US" altLang="ja-JP" dirty="0"/>
              <a:t>+</a:t>
            </a:r>
            <a:r>
              <a:rPr lang="ja-JP" altLang="en-US" dirty="0"/>
              <a:t>インデックスを取り消す</a:t>
            </a:r>
            <a:endParaRPr lang="en-US" altLang="ja-JP" dirty="0"/>
          </a:p>
          <a:p>
            <a:endParaRPr lang="en-US" altLang="ja-JP" dirty="0"/>
          </a:p>
          <a:p>
            <a:r>
              <a:rPr kumimoji="1" lang="ja-JP" altLang="en-US" dirty="0"/>
              <a:t>　</a:t>
            </a:r>
            <a:r>
              <a:rPr kumimoji="1" lang="en-US" altLang="ja-JP" dirty="0"/>
              <a:t>git reset --hard</a:t>
            </a:r>
            <a:r>
              <a:rPr lang="ja-JP" altLang="en-US" dirty="0"/>
              <a:t>　：　コミット</a:t>
            </a:r>
            <a:r>
              <a:rPr lang="en-US" altLang="ja-JP" dirty="0"/>
              <a:t>+</a:t>
            </a:r>
            <a:r>
              <a:rPr lang="ja-JP" altLang="en-US" dirty="0"/>
              <a:t>インデクス＋ファイル修正を取り消す</a:t>
            </a:r>
            <a:endParaRPr lang="en-US" altLang="ja-JP" dirty="0"/>
          </a:p>
          <a:p>
            <a:r>
              <a:rPr kumimoji="1" lang="ja-JP" altLang="en-US" dirty="0"/>
              <a:t>　</a:t>
            </a:r>
            <a:r>
              <a:rPr kumimoji="1" lang="en-US" altLang="ja-JP" dirty="0"/>
              <a:t> </a:t>
            </a:r>
            <a:endParaRPr kumimoji="1" lang="ja-JP" altLang="en-US" dirty="0"/>
          </a:p>
        </p:txBody>
      </p:sp>
    </p:spTree>
    <p:extLst>
      <p:ext uri="{BB962C8B-B14F-4D97-AF65-F5344CB8AC3E}">
        <p14:creationId xmlns:p14="http://schemas.microsoft.com/office/powerpoint/2010/main" val="241243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2CE34C-C673-DD55-5088-BB7785C64ECA}"/>
              </a:ext>
            </a:extLst>
          </p:cNvPr>
          <p:cNvSpPr txBox="1"/>
          <p:nvPr/>
        </p:nvSpPr>
        <p:spPr>
          <a:xfrm>
            <a:off x="555771" y="536787"/>
            <a:ext cx="6640896" cy="461665"/>
          </a:xfrm>
          <a:prstGeom prst="rect">
            <a:avLst/>
          </a:prstGeom>
          <a:noFill/>
        </p:spPr>
        <p:txBody>
          <a:bodyPr wrap="square">
            <a:spAutoFit/>
          </a:bodyPr>
          <a:lstStyle/>
          <a:p>
            <a:r>
              <a:rPr lang="ja-JP" altLang="en-US" sz="2400" dirty="0"/>
              <a:t>変更したものを戻すーその３</a:t>
            </a:r>
          </a:p>
        </p:txBody>
      </p:sp>
      <p:sp>
        <p:nvSpPr>
          <p:cNvPr id="3" name="テキスト ボックス 2">
            <a:extLst>
              <a:ext uri="{FF2B5EF4-FFF2-40B4-BE49-F238E27FC236}">
                <a16:creationId xmlns:a16="http://schemas.microsoft.com/office/drawing/2014/main" id="{9E330839-D9C9-94D4-9CB8-6DFDBF099D5B}"/>
              </a:ext>
            </a:extLst>
          </p:cNvPr>
          <p:cNvSpPr txBox="1"/>
          <p:nvPr/>
        </p:nvSpPr>
        <p:spPr>
          <a:xfrm>
            <a:off x="725330" y="1222114"/>
            <a:ext cx="9678303" cy="3693319"/>
          </a:xfrm>
          <a:prstGeom prst="rect">
            <a:avLst/>
          </a:prstGeom>
          <a:noFill/>
        </p:spPr>
        <p:txBody>
          <a:bodyPr wrap="square" rtlCol="0">
            <a:spAutoFit/>
          </a:bodyPr>
          <a:lstStyle/>
          <a:p>
            <a:r>
              <a:rPr lang="en-US" altLang="ja-JP" dirty="0"/>
              <a:t>g</a:t>
            </a:r>
            <a:r>
              <a:rPr kumimoji="1" lang="en-US" altLang="ja-JP" dirty="0"/>
              <a:t>it reset</a:t>
            </a:r>
            <a:r>
              <a:rPr kumimoji="1" lang="ja-JP" altLang="en-US" dirty="0"/>
              <a:t>のユースケース</a:t>
            </a:r>
            <a:endParaRPr kumimoji="1" lang="en-US" altLang="ja-JP" dirty="0"/>
          </a:p>
          <a:p>
            <a:endParaRPr lang="en-US" altLang="ja-JP" dirty="0"/>
          </a:p>
          <a:p>
            <a:r>
              <a:rPr kumimoji="1" lang="ja-JP" altLang="en-US" dirty="0"/>
              <a:t>　</a:t>
            </a:r>
            <a:r>
              <a:rPr kumimoji="1" lang="en-US" altLang="ja-JP" dirty="0"/>
              <a:t>git </a:t>
            </a:r>
            <a:r>
              <a:rPr kumimoji="1" lang="en-US" altLang="ja-JP"/>
              <a:t>reset --soft </a:t>
            </a:r>
            <a:r>
              <a:rPr kumimoji="1" lang="en-US" altLang="ja-JP" dirty="0"/>
              <a:t>HEAD^</a:t>
            </a:r>
            <a:r>
              <a:rPr lang="ja-JP" altLang="en-US" dirty="0"/>
              <a:t>　：　直前のコミットを取り消す</a:t>
            </a:r>
            <a:endParaRPr lang="en-US" altLang="ja-JP" dirty="0"/>
          </a:p>
          <a:p>
            <a:r>
              <a:rPr lang="ja-JP" altLang="en-US" dirty="0"/>
              <a:t>　　→コミット後にインデックスするファイルを漏らした場合など</a:t>
            </a:r>
            <a:endParaRPr lang="en-US" altLang="ja-JP" dirty="0"/>
          </a:p>
          <a:p>
            <a:endParaRPr lang="en-US" altLang="ja-JP" dirty="0"/>
          </a:p>
          <a:p>
            <a:r>
              <a:rPr lang="ja-JP" altLang="en-US" dirty="0"/>
              <a:t>　</a:t>
            </a:r>
            <a:r>
              <a:rPr lang="en-US" altLang="ja-JP" dirty="0"/>
              <a:t>git reset --hard HEAD^</a:t>
            </a:r>
            <a:r>
              <a:rPr lang="ja-JP" altLang="en-US" dirty="0"/>
              <a:t>　：　直前のコミットをファイルの修正も含めて取り消す</a:t>
            </a:r>
            <a:endParaRPr lang="en-US" altLang="ja-JP" dirty="0"/>
          </a:p>
          <a:p>
            <a:r>
              <a:rPr lang="ja-JP" altLang="en-US" dirty="0"/>
              <a:t>　　→自分の修正したものが動作せず一旦もとに戻したい場合など（コミット後）</a:t>
            </a:r>
            <a:endParaRPr lang="en-US" altLang="ja-JP" dirty="0"/>
          </a:p>
          <a:p>
            <a:endParaRPr lang="en-US" altLang="ja-JP" dirty="0"/>
          </a:p>
          <a:p>
            <a:r>
              <a:rPr lang="ja-JP" altLang="en-US" dirty="0"/>
              <a:t>　</a:t>
            </a:r>
            <a:r>
              <a:rPr lang="en-US" altLang="ja-JP" dirty="0"/>
              <a:t>git reset --hard HEAD</a:t>
            </a:r>
            <a:r>
              <a:rPr lang="ja-JP" altLang="en-US" dirty="0"/>
              <a:t>　：　コミット後のファイル修正を取り消す</a:t>
            </a:r>
            <a:endParaRPr lang="en-US" altLang="ja-JP" dirty="0"/>
          </a:p>
          <a:p>
            <a:r>
              <a:rPr lang="ja-JP" altLang="en-US" dirty="0"/>
              <a:t>　　→自分の修正したものが動作せず一旦もとに戻したい場合など（コミット前）</a:t>
            </a:r>
            <a:endParaRPr lang="en-US" altLang="ja-JP" dirty="0"/>
          </a:p>
          <a:p>
            <a:endParaRPr lang="en-US" altLang="ja-JP" dirty="0"/>
          </a:p>
          <a:p>
            <a:r>
              <a:rPr lang="ja-JP" altLang="en-US" dirty="0"/>
              <a:t>　</a:t>
            </a:r>
            <a:r>
              <a:rPr lang="en-US" altLang="ja-JP" dirty="0"/>
              <a:t>git reset --hard ORIG_HEAD</a:t>
            </a:r>
            <a:r>
              <a:rPr lang="ja-JP" altLang="en-US" dirty="0"/>
              <a:t>　：　直前のリセットを取り消す</a:t>
            </a:r>
            <a:endParaRPr lang="en-US" altLang="ja-JP" dirty="0"/>
          </a:p>
          <a:p>
            <a:r>
              <a:rPr kumimoji="1" lang="ja-JP" altLang="en-US" dirty="0"/>
              <a:t>　</a:t>
            </a:r>
            <a:r>
              <a:rPr kumimoji="1" lang="en-US" altLang="ja-JP" dirty="0"/>
              <a:t> </a:t>
            </a:r>
            <a:endParaRPr kumimoji="1" lang="ja-JP" altLang="en-US" dirty="0"/>
          </a:p>
        </p:txBody>
      </p:sp>
      <p:sp>
        <p:nvSpPr>
          <p:cNvPr id="6" name="テキスト ボックス 5">
            <a:extLst>
              <a:ext uri="{FF2B5EF4-FFF2-40B4-BE49-F238E27FC236}">
                <a16:creationId xmlns:a16="http://schemas.microsoft.com/office/drawing/2014/main" id="{D499F743-D7E5-65DB-C084-160393E316D3}"/>
              </a:ext>
            </a:extLst>
          </p:cNvPr>
          <p:cNvSpPr txBox="1"/>
          <p:nvPr/>
        </p:nvSpPr>
        <p:spPr>
          <a:xfrm>
            <a:off x="1900987" y="5139095"/>
            <a:ext cx="6640896" cy="830997"/>
          </a:xfrm>
          <a:prstGeom prst="rect">
            <a:avLst/>
          </a:prstGeom>
          <a:noFill/>
        </p:spPr>
        <p:txBody>
          <a:bodyPr wrap="square">
            <a:spAutoFit/>
          </a:bodyPr>
          <a:lstStyle/>
          <a:p>
            <a:r>
              <a:rPr lang="ja-JP" altLang="en-US" sz="2400" dirty="0">
                <a:solidFill>
                  <a:srgbClr val="FF0000"/>
                </a:solidFill>
              </a:rPr>
              <a:t>リモートの修正はリセットしないこと！！</a:t>
            </a:r>
            <a:endParaRPr lang="en-US" altLang="ja-JP" sz="2400" dirty="0">
              <a:solidFill>
                <a:srgbClr val="FF0000"/>
              </a:solidFill>
            </a:endParaRPr>
          </a:p>
          <a:p>
            <a:r>
              <a:rPr lang="ja-JP" altLang="en-US" sz="2400" dirty="0">
                <a:solidFill>
                  <a:srgbClr val="FF0000"/>
                </a:solidFill>
              </a:rPr>
              <a:t>　（他人の修正を壊すことになる。）</a:t>
            </a:r>
          </a:p>
        </p:txBody>
      </p:sp>
    </p:spTree>
    <p:extLst>
      <p:ext uri="{BB962C8B-B14F-4D97-AF65-F5344CB8AC3E}">
        <p14:creationId xmlns:p14="http://schemas.microsoft.com/office/powerpoint/2010/main" val="421563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363E00-F7C6-14E8-6125-EE168D89B561}"/>
              </a:ext>
            </a:extLst>
          </p:cNvPr>
          <p:cNvSpPr txBox="1"/>
          <p:nvPr/>
        </p:nvSpPr>
        <p:spPr>
          <a:xfrm>
            <a:off x="555771" y="536787"/>
            <a:ext cx="6640896" cy="461665"/>
          </a:xfrm>
          <a:prstGeom prst="rect">
            <a:avLst/>
          </a:prstGeom>
          <a:noFill/>
        </p:spPr>
        <p:txBody>
          <a:bodyPr wrap="square">
            <a:spAutoFit/>
          </a:bodyPr>
          <a:lstStyle/>
          <a:p>
            <a:r>
              <a:rPr lang="ja-JP" altLang="en-US" sz="2400" dirty="0"/>
              <a:t>変更したものを戻すーその４</a:t>
            </a:r>
          </a:p>
        </p:txBody>
      </p:sp>
      <p:sp>
        <p:nvSpPr>
          <p:cNvPr id="3" name="テキスト ボックス 2">
            <a:extLst>
              <a:ext uri="{FF2B5EF4-FFF2-40B4-BE49-F238E27FC236}">
                <a16:creationId xmlns:a16="http://schemas.microsoft.com/office/drawing/2014/main" id="{20840034-4243-32B8-1FF1-9F5BC3FF1E46}"/>
              </a:ext>
            </a:extLst>
          </p:cNvPr>
          <p:cNvSpPr txBox="1"/>
          <p:nvPr/>
        </p:nvSpPr>
        <p:spPr>
          <a:xfrm>
            <a:off x="725330" y="1222114"/>
            <a:ext cx="9678303" cy="3970318"/>
          </a:xfrm>
          <a:prstGeom prst="rect">
            <a:avLst/>
          </a:prstGeom>
          <a:noFill/>
        </p:spPr>
        <p:txBody>
          <a:bodyPr wrap="square" rtlCol="0">
            <a:spAutoFit/>
          </a:bodyPr>
          <a:lstStyle/>
          <a:p>
            <a:r>
              <a:rPr lang="ja-JP" altLang="en-US" dirty="0"/>
              <a:t>コミットの上書き</a:t>
            </a:r>
            <a:endParaRPr lang="en-US" altLang="ja-JP" dirty="0"/>
          </a:p>
          <a:p>
            <a:endParaRPr lang="en-US" altLang="ja-JP" dirty="0"/>
          </a:p>
          <a:p>
            <a:r>
              <a:rPr kumimoji="1" lang="ja-JP" altLang="en-US" dirty="0"/>
              <a:t>　</a:t>
            </a:r>
            <a:r>
              <a:rPr kumimoji="1" lang="en-US" altLang="ja-JP" dirty="0"/>
              <a:t>git commit --amend -m “</a:t>
            </a:r>
            <a:r>
              <a:rPr kumimoji="1" lang="ja-JP" altLang="en-US" dirty="0"/>
              <a:t>コミットコメントの変更内容</a:t>
            </a:r>
            <a:r>
              <a:rPr kumimoji="1" lang="en-US" altLang="ja-JP" dirty="0"/>
              <a:t>”</a:t>
            </a:r>
          </a:p>
          <a:p>
            <a:r>
              <a:rPr lang="ja-JP" altLang="en-US" dirty="0"/>
              <a:t>　　→コミットしたがコミットコメントをタイプミスしたので修正したい</a:t>
            </a:r>
            <a:endParaRPr lang="en-US" altLang="ja-JP" dirty="0"/>
          </a:p>
          <a:p>
            <a:endParaRPr lang="en-US" altLang="ja-JP" dirty="0"/>
          </a:p>
          <a:p>
            <a:r>
              <a:rPr lang="ja-JP" altLang="en-US" dirty="0"/>
              <a:t>　</a:t>
            </a:r>
            <a:r>
              <a:rPr lang="en-US" altLang="ja-JP" dirty="0"/>
              <a:t>git add </a:t>
            </a:r>
            <a:r>
              <a:rPr lang="ja-JP" altLang="en-US" dirty="0"/>
              <a:t>インデクス漏れしたファイル</a:t>
            </a:r>
          </a:p>
          <a:p>
            <a:r>
              <a:rPr lang="ja-JP" altLang="en-US" dirty="0"/>
              <a:t>　</a:t>
            </a:r>
            <a:r>
              <a:rPr lang="en-US" altLang="ja-JP" dirty="0"/>
              <a:t>git commit --amend --no-edit</a:t>
            </a:r>
          </a:p>
          <a:p>
            <a:r>
              <a:rPr lang="ja-JP" altLang="en-US" dirty="0"/>
              <a:t>　　→修正したファイルをインデックス漏れしたので追加したい</a:t>
            </a:r>
            <a:endParaRPr lang="en-US" altLang="ja-JP" dirty="0"/>
          </a:p>
          <a:p>
            <a:endParaRPr lang="en-US" altLang="ja-JP" dirty="0"/>
          </a:p>
          <a:p>
            <a:r>
              <a:rPr lang="ja-JP" altLang="en-US" dirty="0"/>
              <a:t>リモートの修正をもとに戻したい</a:t>
            </a:r>
            <a:endParaRPr lang="en-US" altLang="ja-JP" dirty="0"/>
          </a:p>
          <a:p>
            <a:endParaRPr lang="en-US" altLang="ja-JP" dirty="0"/>
          </a:p>
          <a:p>
            <a:r>
              <a:rPr lang="ja-JP" altLang="en-US" dirty="0"/>
              <a:t>　</a:t>
            </a:r>
            <a:r>
              <a:rPr lang="en-US" altLang="ja-JP" dirty="0"/>
              <a:t>git revert HEAD</a:t>
            </a:r>
          </a:p>
          <a:p>
            <a:r>
              <a:rPr lang="ja-JP" altLang="en-US" dirty="0"/>
              <a:t>　　→直前のコミットを打ち消すコミットを作成する</a:t>
            </a:r>
            <a:endParaRPr lang="en-US" altLang="ja-JP" dirty="0"/>
          </a:p>
          <a:p>
            <a:r>
              <a:rPr kumimoji="1" lang="ja-JP" altLang="en-US" dirty="0"/>
              <a:t>　</a:t>
            </a:r>
            <a:r>
              <a:rPr kumimoji="1" lang="en-US" altLang="ja-JP" dirty="0"/>
              <a:t> </a:t>
            </a:r>
            <a:endParaRPr kumimoji="1" lang="ja-JP" altLang="en-US" dirty="0"/>
          </a:p>
        </p:txBody>
      </p:sp>
    </p:spTree>
    <p:extLst>
      <p:ext uri="{BB962C8B-B14F-4D97-AF65-F5344CB8AC3E}">
        <p14:creationId xmlns:p14="http://schemas.microsoft.com/office/powerpoint/2010/main" val="91228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AC425B-8E16-1D42-EABA-35EE558E8ADA}"/>
              </a:ext>
            </a:extLst>
          </p:cNvPr>
          <p:cNvSpPr txBox="1"/>
          <p:nvPr/>
        </p:nvSpPr>
        <p:spPr>
          <a:xfrm>
            <a:off x="555771" y="536787"/>
            <a:ext cx="6640896" cy="461665"/>
          </a:xfrm>
          <a:prstGeom prst="rect">
            <a:avLst/>
          </a:prstGeom>
          <a:noFill/>
        </p:spPr>
        <p:txBody>
          <a:bodyPr wrap="square">
            <a:spAutoFit/>
          </a:bodyPr>
          <a:lstStyle/>
          <a:p>
            <a:r>
              <a:rPr lang="ja-JP" altLang="en-US" sz="2400" dirty="0"/>
              <a:t>修正箇所のつまみぐい</a:t>
            </a:r>
          </a:p>
        </p:txBody>
      </p:sp>
      <p:pic>
        <p:nvPicPr>
          <p:cNvPr id="4" name="図 3">
            <a:extLst>
              <a:ext uri="{FF2B5EF4-FFF2-40B4-BE49-F238E27FC236}">
                <a16:creationId xmlns:a16="http://schemas.microsoft.com/office/drawing/2014/main" id="{C8AF9233-C42F-1201-6AAB-24700588FA8A}"/>
              </a:ext>
            </a:extLst>
          </p:cNvPr>
          <p:cNvPicPr>
            <a:picLocks noChangeAspect="1"/>
          </p:cNvPicPr>
          <p:nvPr/>
        </p:nvPicPr>
        <p:blipFill>
          <a:blip r:embed="rId2"/>
          <a:stretch>
            <a:fillRect/>
          </a:stretch>
        </p:blipFill>
        <p:spPr>
          <a:xfrm>
            <a:off x="1492011" y="1334727"/>
            <a:ext cx="4899458" cy="1565966"/>
          </a:xfrm>
          <a:prstGeom prst="rect">
            <a:avLst/>
          </a:prstGeom>
        </p:spPr>
      </p:pic>
      <p:sp>
        <p:nvSpPr>
          <p:cNvPr id="5" name="テキスト ボックス 4">
            <a:extLst>
              <a:ext uri="{FF2B5EF4-FFF2-40B4-BE49-F238E27FC236}">
                <a16:creationId xmlns:a16="http://schemas.microsoft.com/office/drawing/2014/main" id="{FCDA6E31-9716-39D8-5A35-737A7D350460}"/>
              </a:ext>
            </a:extLst>
          </p:cNvPr>
          <p:cNvSpPr txBox="1"/>
          <p:nvPr/>
        </p:nvSpPr>
        <p:spPr>
          <a:xfrm>
            <a:off x="6721666" y="1656045"/>
            <a:ext cx="4591691" cy="646331"/>
          </a:xfrm>
          <a:prstGeom prst="rect">
            <a:avLst/>
          </a:prstGeom>
          <a:solidFill>
            <a:schemeClr val="accent1">
              <a:lumMod val="40000"/>
              <a:lumOff val="60000"/>
            </a:schemeClr>
          </a:solidFill>
        </p:spPr>
        <p:txBody>
          <a:bodyPr wrap="square" rtlCol="0">
            <a:spAutoFit/>
          </a:bodyPr>
          <a:lstStyle/>
          <a:p>
            <a:r>
              <a:rPr kumimoji="1" lang="ja-JP" altLang="en-US" dirty="0"/>
              <a:t>ブランチｂの変更そのものを取り込みたくなく一部の修正を取り込みたい</a:t>
            </a:r>
            <a:endParaRPr kumimoji="1" lang="en-US" altLang="ja-JP" dirty="0"/>
          </a:p>
        </p:txBody>
      </p:sp>
      <p:sp>
        <p:nvSpPr>
          <p:cNvPr id="6" name="テキスト ボックス 5">
            <a:extLst>
              <a:ext uri="{FF2B5EF4-FFF2-40B4-BE49-F238E27FC236}">
                <a16:creationId xmlns:a16="http://schemas.microsoft.com/office/drawing/2014/main" id="{24DF06DC-0DCE-C937-CB5A-1B9D0F8AEA3A}"/>
              </a:ext>
            </a:extLst>
          </p:cNvPr>
          <p:cNvSpPr txBox="1"/>
          <p:nvPr/>
        </p:nvSpPr>
        <p:spPr>
          <a:xfrm>
            <a:off x="1930945" y="3140459"/>
            <a:ext cx="3890547" cy="1546577"/>
          </a:xfrm>
          <a:prstGeom prst="rect">
            <a:avLst/>
          </a:prstGeom>
          <a:noFill/>
        </p:spPr>
        <p:txBody>
          <a:bodyPr wrap="square" rtlCol="0">
            <a:spAutoFit/>
          </a:bodyPr>
          <a:lstStyle/>
          <a:p>
            <a:r>
              <a:rPr lang="en-US" altLang="ja-JP" sz="1050" dirty="0"/>
              <a:t>g</a:t>
            </a:r>
            <a:r>
              <a:rPr kumimoji="1" lang="en-US" altLang="ja-JP" sz="1050" dirty="0"/>
              <a:t>it cherry-pick A</a:t>
            </a:r>
            <a:r>
              <a:rPr kumimoji="1" lang="ja-JP" altLang="en-US" sz="1050" dirty="0"/>
              <a:t>のコミット</a:t>
            </a:r>
            <a:r>
              <a:rPr kumimoji="1" lang="en-US" altLang="ja-JP" sz="1050" dirty="0"/>
              <a:t>ID B</a:t>
            </a:r>
            <a:r>
              <a:rPr kumimoji="1" lang="ja-JP" altLang="en-US" sz="1050" dirty="0"/>
              <a:t>のコミット</a:t>
            </a:r>
            <a:r>
              <a:rPr kumimoji="1" lang="en-US" altLang="ja-JP" sz="1050" dirty="0"/>
              <a:t>ID</a:t>
            </a:r>
          </a:p>
          <a:p>
            <a:endParaRPr lang="en-US" altLang="ja-JP" sz="1050" dirty="0"/>
          </a:p>
          <a:p>
            <a:r>
              <a:rPr lang="en-US" altLang="ja-JP" sz="1050" dirty="0"/>
              <a:t>branch b</a:t>
            </a:r>
            <a:r>
              <a:rPr lang="ja-JP" altLang="en-US" sz="1050" dirty="0"/>
              <a:t>の</a:t>
            </a:r>
            <a:r>
              <a:rPr lang="en-US" altLang="ja-JP" sz="1050" dirty="0"/>
              <a:t>A</a:t>
            </a:r>
            <a:r>
              <a:rPr lang="ja-JP" altLang="en-US" sz="1050" dirty="0"/>
              <a:t>と</a:t>
            </a:r>
            <a:r>
              <a:rPr lang="en-US" altLang="ja-JP" sz="1050" dirty="0"/>
              <a:t>B</a:t>
            </a:r>
            <a:r>
              <a:rPr lang="ja-JP" altLang="en-US" sz="1050" dirty="0"/>
              <a:t>の修正を</a:t>
            </a:r>
            <a:r>
              <a:rPr lang="en-US" altLang="ja-JP" sz="1050" dirty="0"/>
              <a:t>branch a</a:t>
            </a:r>
            <a:r>
              <a:rPr lang="ja-JP" altLang="en-US" sz="1050" dirty="0"/>
              <a:t>に取り込む</a:t>
            </a:r>
            <a:endParaRPr lang="en-US" altLang="ja-JP" sz="1050" dirty="0"/>
          </a:p>
          <a:p>
            <a:r>
              <a:rPr lang="ja-JP" altLang="en-US" sz="1050" b="1" dirty="0"/>
              <a:t>この場合は自動的にコミットされます。</a:t>
            </a:r>
            <a:endParaRPr lang="en-US" altLang="ja-JP" sz="1050" b="1" dirty="0"/>
          </a:p>
          <a:p>
            <a:endParaRPr lang="en-US" altLang="ja-JP" sz="1050" dirty="0"/>
          </a:p>
          <a:p>
            <a:r>
              <a:rPr lang="ja-JP" altLang="en-US" sz="1050" dirty="0"/>
              <a:t>コミットせずソースの修正のみしたい場合</a:t>
            </a:r>
            <a:endParaRPr lang="en-US" altLang="ja-JP" sz="1050" dirty="0"/>
          </a:p>
          <a:p>
            <a:endParaRPr lang="en-US" altLang="ja-JP" sz="1050" dirty="0"/>
          </a:p>
          <a:p>
            <a:r>
              <a:rPr lang="en-US" altLang="ja-JP" sz="1050" dirty="0"/>
              <a:t>g</a:t>
            </a:r>
            <a:r>
              <a:rPr kumimoji="1" lang="en-US" altLang="ja-JP" sz="1050" dirty="0"/>
              <a:t>it cherry-pick –n A</a:t>
            </a:r>
            <a:r>
              <a:rPr kumimoji="1" lang="ja-JP" altLang="en-US" sz="1050" dirty="0"/>
              <a:t>のコミット</a:t>
            </a:r>
            <a:r>
              <a:rPr kumimoji="1" lang="en-US" altLang="ja-JP" sz="1050" dirty="0"/>
              <a:t>ID B</a:t>
            </a:r>
            <a:r>
              <a:rPr kumimoji="1" lang="ja-JP" altLang="en-US" sz="1050" dirty="0"/>
              <a:t>のコミット</a:t>
            </a:r>
            <a:r>
              <a:rPr kumimoji="1" lang="en-US" altLang="ja-JP" sz="1050" dirty="0"/>
              <a:t>ID</a:t>
            </a:r>
          </a:p>
          <a:p>
            <a:endParaRPr lang="en-US" altLang="ja-JP" sz="1050" dirty="0"/>
          </a:p>
        </p:txBody>
      </p:sp>
      <p:pic>
        <p:nvPicPr>
          <p:cNvPr id="8" name="図 7">
            <a:extLst>
              <a:ext uri="{FF2B5EF4-FFF2-40B4-BE49-F238E27FC236}">
                <a16:creationId xmlns:a16="http://schemas.microsoft.com/office/drawing/2014/main" id="{6A0C544F-0037-0198-77A2-97F1AC3CB88C}"/>
              </a:ext>
            </a:extLst>
          </p:cNvPr>
          <p:cNvPicPr>
            <a:picLocks noChangeAspect="1"/>
          </p:cNvPicPr>
          <p:nvPr/>
        </p:nvPicPr>
        <p:blipFill>
          <a:blip r:embed="rId3"/>
          <a:stretch>
            <a:fillRect/>
          </a:stretch>
        </p:blipFill>
        <p:spPr>
          <a:xfrm>
            <a:off x="6721666" y="2568879"/>
            <a:ext cx="4544059" cy="1143160"/>
          </a:xfrm>
          <a:prstGeom prst="rect">
            <a:avLst/>
          </a:prstGeom>
        </p:spPr>
      </p:pic>
      <p:sp>
        <p:nvSpPr>
          <p:cNvPr id="9" name="テキスト ボックス 8">
            <a:extLst>
              <a:ext uri="{FF2B5EF4-FFF2-40B4-BE49-F238E27FC236}">
                <a16:creationId xmlns:a16="http://schemas.microsoft.com/office/drawing/2014/main" id="{D81D6669-71EE-7EC3-FDC5-608D6AD40255}"/>
              </a:ext>
            </a:extLst>
          </p:cNvPr>
          <p:cNvSpPr txBox="1"/>
          <p:nvPr/>
        </p:nvSpPr>
        <p:spPr>
          <a:xfrm>
            <a:off x="6721667" y="3802708"/>
            <a:ext cx="2213328" cy="369332"/>
          </a:xfrm>
          <a:prstGeom prst="rect">
            <a:avLst/>
          </a:prstGeom>
          <a:solidFill>
            <a:schemeClr val="accent1">
              <a:lumMod val="40000"/>
              <a:lumOff val="60000"/>
            </a:schemeClr>
          </a:solidFill>
        </p:spPr>
        <p:txBody>
          <a:bodyPr wrap="square" rtlCol="0">
            <a:spAutoFit/>
          </a:bodyPr>
          <a:lstStyle/>
          <a:p>
            <a:r>
              <a:rPr lang="ja-JP" altLang="en-US" dirty="0"/>
              <a:t>コミット</a:t>
            </a:r>
            <a:r>
              <a:rPr lang="en-US" altLang="ja-JP" dirty="0"/>
              <a:t>ID</a:t>
            </a:r>
            <a:r>
              <a:rPr lang="ja-JP" altLang="en-US" dirty="0"/>
              <a:t>の確認</a:t>
            </a:r>
            <a:endParaRPr kumimoji="1" lang="en-US" altLang="ja-JP" dirty="0"/>
          </a:p>
        </p:txBody>
      </p:sp>
    </p:spTree>
    <p:extLst>
      <p:ext uri="{BB962C8B-B14F-4D97-AF65-F5344CB8AC3E}">
        <p14:creationId xmlns:p14="http://schemas.microsoft.com/office/powerpoint/2010/main" val="300524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17CBFC-8040-B35F-AFFE-6ABD44D6E901}"/>
              </a:ext>
            </a:extLst>
          </p:cNvPr>
          <p:cNvSpPr txBox="1"/>
          <p:nvPr/>
        </p:nvSpPr>
        <p:spPr>
          <a:xfrm>
            <a:off x="555771" y="536787"/>
            <a:ext cx="6640896" cy="461665"/>
          </a:xfrm>
          <a:prstGeom prst="rect">
            <a:avLst/>
          </a:prstGeom>
          <a:noFill/>
        </p:spPr>
        <p:txBody>
          <a:bodyPr wrap="square">
            <a:spAutoFit/>
          </a:bodyPr>
          <a:lstStyle/>
          <a:p>
            <a:r>
              <a:rPr lang="ja-JP" altLang="en-US" sz="2400" dirty="0"/>
              <a:t>作業状態の保存</a:t>
            </a:r>
          </a:p>
        </p:txBody>
      </p:sp>
      <p:sp>
        <p:nvSpPr>
          <p:cNvPr id="3" name="テキスト ボックス 2">
            <a:extLst>
              <a:ext uri="{FF2B5EF4-FFF2-40B4-BE49-F238E27FC236}">
                <a16:creationId xmlns:a16="http://schemas.microsoft.com/office/drawing/2014/main" id="{22A0B27A-7FE0-D0F6-FF9A-5E1EFE431F6C}"/>
              </a:ext>
            </a:extLst>
          </p:cNvPr>
          <p:cNvSpPr txBox="1"/>
          <p:nvPr/>
        </p:nvSpPr>
        <p:spPr>
          <a:xfrm>
            <a:off x="725330" y="1222114"/>
            <a:ext cx="9678303" cy="923330"/>
          </a:xfrm>
          <a:prstGeom prst="rect">
            <a:avLst/>
          </a:prstGeom>
          <a:noFill/>
        </p:spPr>
        <p:txBody>
          <a:bodyPr wrap="square" rtlCol="0">
            <a:spAutoFit/>
          </a:bodyPr>
          <a:lstStyle/>
          <a:p>
            <a:r>
              <a:rPr lang="ja-JP" altLang="en-US" dirty="0"/>
              <a:t>ユースケース</a:t>
            </a:r>
            <a:endParaRPr lang="en-US" altLang="ja-JP" dirty="0"/>
          </a:p>
          <a:p>
            <a:r>
              <a:rPr lang="ja-JP" altLang="en-US" dirty="0"/>
              <a:t>　開発ブランチ修正中に本番でバグ修正の依頼があった。</a:t>
            </a:r>
            <a:endParaRPr lang="en-US" altLang="ja-JP" dirty="0"/>
          </a:p>
          <a:p>
            <a:r>
              <a:rPr lang="ja-JP" altLang="en-US" dirty="0"/>
              <a:t>　開発ブランチは中途半端な状態なのでコミットはしたくない</a:t>
            </a:r>
            <a:endParaRPr lang="en-US" altLang="ja-JP" dirty="0"/>
          </a:p>
        </p:txBody>
      </p:sp>
      <p:sp>
        <p:nvSpPr>
          <p:cNvPr id="4" name="テキスト ボックス 3">
            <a:extLst>
              <a:ext uri="{FF2B5EF4-FFF2-40B4-BE49-F238E27FC236}">
                <a16:creationId xmlns:a16="http://schemas.microsoft.com/office/drawing/2014/main" id="{928D07A6-E566-6BA2-7BCF-A7381CD941CF}"/>
              </a:ext>
            </a:extLst>
          </p:cNvPr>
          <p:cNvSpPr txBox="1"/>
          <p:nvPr/>
        </p:nvSpPr>
        <p:spPr>
          <a:xfrm>
            <a:off x="725329" y="2404233"/>
            <a:ext cx="9678303" cy="1477328"/>
          </a:xfrm>
          <a:prstGeom prst="rect">
            <a:avLst/>
          </a:prstGeom>
          <a:noFill/>
          <a:ln>
            <a:solidFill>
              <a:schemeClr val="tx1"/>
            </a:solidFill>
          </a:ln>
        </p:spPr>
        <p:txBody>
          <a:bodyPr wrap="square" rtlCol="0">
            <a:spAutoFit/>
          </a:bodyPr>
          <a:lstStyle/>
          <a:p>
            <a:r>
              <a:rPr kumimoji="1" lang="ja-JP" altLang="en-US" dirty="0"/>
              <a:t>手順</a:t>
            </a:r>
            <a:r>
              <a:rPr kumimoji="1" lang="ja-JP" altLang="en-US"/>
              <a:t>（ワークツリーを</a:t>
            </a:r>
            <a:r>
              <a:rPr kumimoji="1" lang="ja-JP" altLang="en-US" dirty="0"/>
              <a:t>保存）</a:t>
            </a:r>
            <a:endParaRPr kumimoji="1" lang="en-US" altLang="ja-JP" dirty="0"/>
          </a:p>
          <a:p>
            <a:endParaRPr kumimoji="1" lang="en-US" altLang="ja-JP" dirty="0"/>
          </a:p>
          <a:p>
            <a:r>
              <a:rPr kumimoji="1" lang="ja-JP" altLang="en-US" dirty="0"/>
              <a:t>　</a:t>
            </a:r>
            <a:r>
              <a:rPr kumimoji="1" lang="en-US" altLang="ja-JP" dirty="0"/>
              <a:t>git stash save</a:t>
            </a:r>
            <a:r>
              <a:rPr kumimoji="1" lang="ja-JP" altLang="en-US" dirty="0"/>
              <a:t>　：　ワークツリーを保存する</a:t>
            </a:r>
            <a:endParaRPr kumimoji="1" lang="en-US" altLang="ja-JP" dirty="0"/>
          </a:p>
          <a:p>
            <a:endParaRPr lang="en-US" altLang="ja-JP" dirty="0"/>
          </a:p>
          <a:p>
            <a:r>
              <a:rPr kumimoji="1" lang="ja-JP" altLang="en-US" dirty="0"/>
              <a:t>　</a:t>
            </a:r>
            <a:r>
              <a:rPr kumimoji="1" lang="en-US" altLang="ja-JP" dirty="0"/>
              <a:t>git stash save “</a:t>
            </a:r>
            <a:r>
              <a:rPr kumimoji="1" lang="ja-JP" altLang="en-US" dirty="0"/>
              <a:t>保存状態の名前”　：　名前を付けてワークツリーを保存する</a:t>
            </a:r>
            <a:endParaRPr kumimoji="1" lang="en-US" altLang="ja-JP" dirty="0"/>
          </a:p>
        </p:txBody>
      </p:sp>
      <p:sp>
        <p:nvSpPr>
          <p:cNvPr id="6" name="テキスト ボックス 5">
            <a:extLst>
              <a:ext uri="{FF2B5EF4-FFF2-40B4-BE49-F238E27FC236}">
                <a16:creationId xmlns:a16="http://schemas.microsoft.com/office/drawing/2014/main" id="{3F4EB84D-E9AB-D4EF-8AAA-31AD7CCE21D5}"/>
              </a:ext>
            </a:extLst>
          </p:cNvPr>
          <p:cNvSpPr txBox="1"/>
          <p:nvPr/>
        </p:nvSpPr>
        <p:spPr>
          <a:xfrm>
            <a:off x="725329" y="4140350"/>
            <a:ext cx="9678303" cy="1754326"/>
          </a:xfrm>
          <a:prstGeom prst="rect">
            <a:avLst/>
          </a:prstGeom>
          <a:noFill/>
          <a:ln>
            <a:solidFill>
              <a:schemeClr val="tx1"/>
            </a:solidFill>
          </a:ln>
        </p:spPr>
        <p:txBody>
          <a:bodyPr wrap="square" rtlCol="0">
            <a:spAutoFit/>
          </a:bodyPr>
          <a:lstStyle/>
          <a:p>
            <a:r>
              <a:rPr lang="ja-JP" altLang="en-US" dirty="0"/>
              <a:t>保存状態の確認</a:t>
            </a:r>
            <a:endParaRPr lang="en-US" altLang="ja-JP" dirty="0"/>
          </a:p>
          <a:p>
            <a:endParaRPr kumimoji="1" lang="en-US" altLang="ja-JP" dirty="0"/>
          </a:p>
          <a:p>
            <a:r>
              <a:rPr lang="ja-JP" altLang="en-US" dirty="0"/>
              <a:t>　</a:t>
            </a:r>
            <a:r>
              <a:rPr lang="en-US" altLang="ja-JP" dirty="0"/>
              <a:t>git stash list</a:t>
            </a:r>
          </a:p>
          <a:p>
            <a:endParaRPr kumimoji="1" lang="en-US" altLang="ja-JP" dirty="0"/>
          </a:p>
          <a:p>
            <a:endParaRPr lang="en-US" altLang="ja-JP" dirty="0"/>
          </a:p>
          <a:p>
            <a:endParaRPr kumimoji="1" lang="en-US" altLang="ja-JP" dirty="0"/>
          </a:p>
        </p:txBody>
      </p:sp>
      <p:pic>
        <p:nvPicPr>
          <p:cNvPr id="8" name="図 7">
            <a:extLst>
              <a:ext uri="{FF2B5EF4-FFF2-40B4-BE49-F238E27FC236}">
                <a16:creationId xmlns:a16="http://schemas.microsoft.com/office/drawing/2014/main" id="{87A53A3E-AA35-5F37-C0A2-97D792245B15}"/>
              </a:ext>
            </a:extLst>
          </p:cNvPr>
          <p:cNvPicPr>
            <a:picLocks noChangeAspect="1"/>
          </p:cNvPicPr>
          <p:nvPr/>
        </p:nvPicPr>
        <p:blipFill>
          <a:blip r:embed="rId2"/>
          <a:stretch>
            <a:fillRect/>
          </a:stretch>
        </p:blipFill>
        <p:spPr>
          <a:xfrm>
            <a:off x="1452106" y="5102412"/>
            <a:ext cx="6544588" cy="533474"/>
          </a:xfrm>
          <a:prstGeom prst="rect">
            <a:avLst/>
          </a:prstGeom>
        </p:spPr>
      </p:pic>
    </p:spTree>
    <p:extLst>
      <p:ext uri="{BB962C8B-B14F-4D97-AF65-F5344CB8AC3E}">
        <p14:creationId xmlns:p14="http://schemas.microsoft.com/office/powerpoint/2010/main" val="106037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9297ECB-40C1-CBB1-0D3B-3FF148CBB4E0}"/>
              </a:ext>
            </a:extLst>
          </p:cNvPr>
          <p:cNvSpPr txBox="1"/>
          <p:nvPr/>
        </p:nvSpPr>
        <p:spPr>
          <a:xfrm>
            <a:off x="555771" y="536787"/>
            <a:ext cx="6640896" cy="461665"/>
          </a:xfrm>
          <a:prstGeom prst="rect">
            <a:avLst/>
          </a:prstGeom>
          <a:noFill/>
        </p:spPr>
        <p:txBody>
          <a:bodyPr wrap="square">
            <a:spAutoFit/>
          </a:bodyPr>
          <a:lstStyle/>
          <a:p>
            <a:r>
              <a:rPr lang="ja-JP" altLang="en-US" sz="2400" dirty="0"/>
              <a:t>作業状態の回復</a:t>
            </a:r>
          </a:p>
        </p:txBody>
      </p:sp>
      <p:sp>
        <p:nvSpPr>
          <p:cNvPr id="3" name="テキスト ボックス 2">
            <a:extLst>
              <a:ext uri="{FF2B5EF4-FFF2-40B4-BE49-F238E27FC236}">
                <a16:creationId xmlns:a16="http://schemas.microsoft.com/office/drawing/2014/main" id="{52CA249A-BE7E-E359-68C7-1714F5838FE9}"/>
              </a:ext>
            </a:extLst>
          </p:cNvPr>
          <p:cNvSpPr txBox="1"/>
          <p:nvPr/>
        </p:nvSpPr>
        <p:spPr>
          <a:xfrm>
            <a:off x="809304" y="1219246"/>
            <a:ext cx="10984590" cy="4524315"/>
          </a:xfrm>
          <a:prstGeom prst="rect">
            <a:avLst/>
          </a:prstGeom>
          <a:noFill/>
          <a:ln>
            <a:solidFill>
              <a:schemeClr val="tx1"/>
            </a:solidFill>
          </a:ln>
        </p:spPr>
        <p:txBody>
          <a:bodyPr wrap="square" rtlCol="0">
            <a:spAutoFit/>
          </a:bodyPr>
          <a:lstStyle/>
          <a:p>
            <a:r>
              <a:rPr kumimoji="1" lang="ja-JP" altLang="en-US" dirty="0"/>
              <a:t>手順（ワークツリーを回復）</a:t>
            </a:r>
            <a:endParaRPr kumimoji="1" lang="en-US" altLang="ja-JP" dirty="0"/>
          </a:p>
          <a:p>
            <a:endParaRPr kumimoji="1" lang="en-US" altLang="ja-JP" dirty="0"/>
          </a:p>
          <a:p>
            <a:r>
              <a:rPr kumimoji="1" lang="ja-JP" altLang="en-US" dirty="0"/>
              <a:t>　</a:t>
            </a:r>
            <a:r>
              <a:rPr kumimoji="1" lang="en-US" altLang="ja-JP" dirty="0"/>
              <a:t>git stash pop</a:t>
            </a:r>
            <a:r>
              <a:rPr kumimoji="1" lang="ja-JP" altLang="en-US" dirty="0"/>
              <a:t>　：　最新の退避からワークツリーを回復する（退避は削除）</a:t>
            </a:r>
            <a:endParaRPr kumimoji="1" lang="en-US" altLang="ja-JP" dirty="0"/>
          </a:p>
          <a:p>
            <a:endParaRPr lang="en-US" altLang="ja-JP" dirty="0"/>
          </a:p>
          <a:p>
            <a:r>
              <a:rPr kumimoji="1" lang="ja-JP" altLang="en-US" dirty="0"/>
              <a:t>　</a:t>
            </a:r>
            <a:r>
              <a:rPr kumimoji="1" lang="en-US" altLang="ja-JP" dirty="0"/>
              <a:t>git stash pop</a:t>
            </a:r>
            <a:r>
              <a:rPr kumimoji="1" lang="ja-JP" altLang="en-US" dirty="0"/>
              <a:t> </a:t>
            </a:r>
            <a:r>
              <a:rPr kumimoji="1" lang="en-US" altLang="ja-JP" dirty="0"/>
              <a:t>--inde</a:t>
            </a:r>
            <a:r>
              <a:rPr lang="en-US" altLang="ja-JP" dirty="0"/>
              <a:t>x</a:t>
            </a:r>
            <a:r>
              <a:rPr kumimoji="1" lang="ja-JP" altLang="en-US" dirty="0"/>
              <a:t>：　最新の退避からインデックス状態も含めてワークツリーを回復する</a:t>
            </a:r>
            <a:endParaRPr kumimoji="1" lang="en-US" altLang="ja-JP" dirty="0"/>
          </a:p>
          <a:p>
            <a:r>
              <a:rPr lang="ja-JP" altLang="en-US" dirty="0"/>
              <a:t>　　　　　　　　　　　　</a:t>
            </a:r>
            <a:r>
              <a:rPr kumimoji="1" lang="ja-JP" altLang="en-US" dirty="0"/>
              <a:t>（退避は削除）</a:t>
            </a:r>
            <a:endParaRPr lang="en-US" altLang="ja-JP" dirty="0"/>
          </a:p>
          <a:p>
            <a:endParaRPr lang="en-US" altLang="ja-JP" dirty="0"/>
          </a:p>
          <a:p>
            <a:r>
              <a:rPr kumimoji="1" lang="ja-JP" altLang="en-US" dirty="0"/>
              <a:t>　</a:t>
            </a:r>
            <a:r>
              <a:rPr kumimoji="1" lang="en-US" altLang="ja-JP" dirty="0"/>
              <a:t>git stash pop</a:t>
            </a:r>
            <a:r>
              <a:rPr lang="ja-JP" altLang="en-US" dirty="0"/>
              <a:t> </a:t>
            </a:r>
            <a:r>
              <a:rPr kumimoji="1" lang="en-US" altLang="ja-JP" dirty="0"/>
              <a:t>stash@{</a:t>
            </a:r>
            <a:r>
              <a:rPr kumimoji="1" lang="ja-JP" altLang="en-US" dirty="0"/>
              <a:t>番号</a:t>
            </a:r>
            <a:r>
              <a:rPr kumimoji="1" lang="en-US" altLang="ja-JP" dirty="0"/>
              <a:t>}</a:t>
            </a:r>
            <a:r>
              <a:rPr kumimoji="1" lang="ja-JP" altLang="en-US" dirty="0"/>
              <a:t>：　番号を指定してワークツリーを回復する（退避は削除）</a:t>
            </a:r>
            <a:endParaRPr kumimoji="1" lang="en-US" altLang="ja-JP" dirty="0"/>
          </a:p>
          <a:p>
            <a:endParaRPr lang="en-US" altLang="ja-JP" dirty="0"/>
          </a:p>
          <a:p>
            <a:r>
              <a:rPr kumimoji="1" lang="ja-JP" altLang="en-US" dirty="0"/>
              <a:t>　</a:t>
            </a:r>
            <a:r>
              <a:rPr kumimoji="1" lang="en-US" altLang="ja-JP" dirty="0"/>
              <a:t>git stash apply</a:t>
            </a:r>
            <a:r>
              <a:rPr kumimoji="1" lang="ja-JP" altLang="en-US" dirty="0"/>
              <a:t>　：　最新の退避からワークツリーを回復する（退避は削除しない）</a:t>
            </a:r>
            <a:endParaRPr kumimoji="1" lang="en-US" altLang="ja-JP" dirty="0"/>
          </a:p>
          <a:p>
            <a:endParaRPr lang="en-US" altLang="ja-JP" dirty="0"/>
          </a:p>
          <a:p>
            <a:r>
              <a:rPr kumimoji="1" lang="ja-JP" altLang="en-US" dirty="0"/>
              <a:t>　</a:t>
            </a:r>
            <a:r>
              <a:rPr kumimoji="1" lang="en-US" altLang="ja-JP" dirty="0"/>
              <a:t>git stash apply</a:t>
            </a:r>
            <a:r>
              <a:rPr kumimoji="1" lang="ja-JP" altLang="en-US" dirty="0"/>
              <a:t> </a:t>
            </a:r>
            <a:r>
              <a:rPr kumimoji="1" lang="en-US" altLang="ja-JP" dirty="0"/>
              <a:t>--inde</a:t>
            </a:r>
            <a:r>
              <a:rPr lang="en-US" altLang="ja-JP" dirty="0"/>
              <a:t>x</a:t>
            </a:r>
            <a:r>
              <a:rPr kumimoji="1" lang="ja-JP" altLang="en-US" dirty="0"/>
              <a:t>：　最新の退避からインデックス状態も含めてワークツリーを回復する</a:t>
            </a:r>
            <a:endParaRPr kumimoji="1" lang="en-US" altLang="ja-JP" dirty="0"/>
          </a:p>
          <a:p>
            <a:r>
              <a:rPr lang="ja-JP" altLang="en-US" dirty="0"/>
              <a:t>　　　　　　　　　　　　</a:t>
            </a:r>
            <a:r>
              <a:rPr kumimoji="1" lang="ja-JP" altLang="en-US" dirty="0"/>
              <a:t>（退避は削除しない）</a:t>
            </a:r>
            <a:endParaRPr lang="en-US" altLang="ja-JP" dirty="0"/>
          </a:p>
          <a:p>
            <a:endParaRPr lang="en-US" altLang="ja-JP" dirty="0"/>
          </a:p>
          <a:p>
            <a:r>
              <a:rPr kumimoji="1" lang="ja-JP" altLang="en-US" dirty="0"/>
              <a:t>　</a:t>
            </a:r>
            <a:r>
              <a:rPr kumimoji="1" lang="en-US" altLang="ja-JP" dirty="0"/>
              <a:t>git stash apply</a:t>
            </a:r>
            <a:r>
              <a:rPr lang="ja-JP" altLang="en-US" dirty="0"/>
              <a:t> </a:t>
            </a:r>
            <a:r>
              <a:rPr kumimoji="1" lang="en-US" altLang="ja-JP" dirty="0"/>
              <a:t>stash@{</a:t>
            </a:r>
            <a:r>
              <a:rPr kumimoji="1" lang="ja-JP" altLang="en-US" dirty="0"/>
              <a:t>番号</a:t>
            </a:r>
            <a:r>
              <a:rPr kumimoji="1" lang="en-US" altLang="ja-JP" dirty="0"/>
              <a:t>}</a:t>
            </a:r>
            <a:r>
              <a:rPr kumimoji="1" lang="ja-JP" altLang="en-US" dirty="0"/>
              <a:t>：　番号を指定してワークツリーを回復する（退避は削除しない）</a:t>
            </a:r>
            <a:endParaRPr kumimoji="1" lang="en-US" altLang="ja-JP" dirty="0"/>
          </a:p>
          <a:p>
            <a:endParaRPr kumimoji="1" lang="en-US" altLang="ja-JP" dirty="0"/>
          </a:p>
        </p:txBody>
      </p:sp>
    </p:spTree>
    <p:extLst>
      <p:ext uri="{BB962C8B-B14F-4D97-AF65-F5344CB8AC3E}">
        <p14:creationId xmlns:p14="http://schemas.microsoft.com/office/powerpoint/2010/main" val="338094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3BFCC2-B47C-12C4-4ED0-516D6C9A538F}"/>
              </a:ext>
            </a:extLst>
          </p:cNvPr>
          <p:cNvSpPr txBox="1"/>
          <p:nvPr/>
        </p:nvSpPr>
        <p:spPr>
          <a:xfrm>
            <a:off x="555771" y="536787"/>
            <a:ext cx="6640896" cy="461665"/>
          </a:xfrm>
          <a:prstGeom prst="rect">
            <a:avLst/>
          </a:prstGeom>
          <a:noFill/>
        </p:spPr>
        <p:txBody>
          <a:bodyPr wrap="square">
            <a:spAutoFit/>
          </a:bodyPr>
          <a:lstStyle/>
          <a:p>
            <a:r>
              <a:rPr lang="ja-JP" altLang="en-US" sz="2400" dirty="0"/>
              <a:t>作業状態の削除</a:t>
            </a:r>
          </a:p>
        </p:txBody>
      </p:sp>
      <p:sp>
        <p:nvSpPr>
          <p:cNvPr id="3" name="テキスト ボックス 2">
            <a:extLst>
              <a:ext uri="{FF2B5EF4-FFF2-40B4-BE49-F238E27FC236}">
                <a16:creationId xmlns:a16="http://schemas.microsoft.com/office/drawing/2014/main" id="{85828292-8CB6-8F1E-6E29-0EDCD5B99039}"/>
              </a:ext>
            </a:extLst>
          </p:cNvPr>
          <p:cNvSpPr txBox="1"/>
          <p:nvPr/>
        </p:nvSpPr>
        <p:spPr>
          <a:xfrm>
            <a:off x="809304" y="1219246"/>
            <a:ext cx="10984590" cy="1477328"/>
          </a:xfrm>
          <a:prstGeom prst="rect">
            <a:avLst/>
          </a:prstGeom>
          <a:noFill/>
          <a:ln>
            <a:solidFill>
              <a:schemeClr val="tx1"/>
            </a:solidFill>
          </a:ln>
        </p:spPr>
        <p:txBody>
          <a:bodyPr wrap="square" rtlCol="0">
            <a:spAutoFit/>
          </a:bodyPr>
          <a:lstStyle/>
          <a:p>
            <a:r>
              <a:rPr kumimoji="1" lang="ja-JP" altLang="en-US" dirty="0"/>
              <a:t>手順（ワークツリーを</a:t>
            </a:r>
            <a:r>
              <a:rPr lang="ja-JP" altLang="en-US" dirty="0"/>
              <a:t>削除</a:t>
            </a:r>
            <a:r>
              <a:rPr kumimoji="1" lang="ja-JP" altLang="en-US" dirty="0"/>
              <a:t>）</a:t>
            </a:r>
            <a:endParaRPr kumimoji="1" lang="en-US" altLang="ja-JP" dirty="0"/>
          </a:p>
          <a:p>
            <a:endParaRPr kumimoji="1" lang="en-US" altLang="ja-JP" dirty="0"/>
          </a:p>
          <a:p>
            <a:r>
              <a:rPr kumimoji="1" lang="ja-JP" altLang="en-US" dirty="0"/>
              <a:t>　</a:t>
            </a:r>
            <a:r>
              <a:rPr kumimoji="1" lang="en-US" altLang="ja-JP" dirty="0"/>
              <a:t>git stash clear</a:t>
            </a:r>
            <a:r>
              <a:rPr kumimoji="1" lang="ja-JP" altLang="en-US" dirty="0"/>
              <a:t>　：　退避をすべて削除</a:t>
            </a:r>
            <a:endParaRPr kumimoji="1" lang="en-US" altLang="ja-JP" dirty="0"/>
          </a:p>
          <a:p>
            <a:endParaRPr lang="en-US" altLang="ja-JP" dirty="0"/>
          </a:p>
          <a:p>
            <a:r>
              <a:rPr kumimoji="1" lang="ja-JP" altLang="en-US" dirty="0"/>
              <a:t>　</a:t>
            </a:r>
            <a:r>
              <a:rPr kumimoji="1" lang="en-US" altLang="ja-JP" dirty="0"/>
              <a:t>git stash drop</a:t>
            </a:r>
            <a:r>
              <a:rPr lang="ja-JP" altLang="en-US" dirty="0"/>
              <a:t> </a:t>
            </a:r>
            <a:r>
              <a:rPr kumimoji="1" lang="en-US" altLang="ja-JP" dirty="0"/>
              <a:t>stash@{</a:t>
            </a:r>
            <a:r>
              <a:rPr kumimoji="1" lang="ja-JP" altLang="en-US" dirty="0"/>
              <a:t>番号</a:t>
            </a:r>
            <a:r>
              <a:rPr kumimoji="1" lang="en-US" altLang="ja-JP" dirty="0"/>
              <a:t>}</a:t>
            </a:r>
            <a:r>
              <a:rPr kumimoji="1" lang="ja-JP" altLang="en-US" dirty="0"/>
              <a:t>：　番号を指定して退避を削除</a:t>
            </a:r>
            <a:endParaRPr kumimoji="1" lang="en-US" altLang="ja-JP" dirty="0"/>
          </a:p>
        </p:txBody>
      </p:sp>
    </p:spTree>
    <p:extLst>
      <p:ext uri="{BB962C8B-B14F-4D97-AF65-F5344CB8AC3E}">
        <p14:creationId xmlns:p14="http://schemas.microsoft.com/office/powerpoint/2010/main" val="320708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7F3663C-AA08-3F73-C3B3-54AAB7706D11}"/>
              </a:ext>
            </a:extLst>
          </p:cNvPr>
          <p:cNvPicPr>
            <a:picLocks noChangeAspect="1"/>
          </p:cNvPicPr>
          <p:nvPr/>
        </p:nvPicPr>
        <p:blipFill>
          <a:blip r:embed="rId2"/>
          <a:stretch>
            <a:fillRect/>
          </a:stretch>
        </p:blipFill>
        <p:spPr>
          <a:xfrm>
            <a:off x="889538" y="1814119"/>
            <a:ext cx="6067425" cy="2743200"/>
          </a:xfrm>
          <a:prstGeom prst="rect">
            <a:avLst/>
          </a:prstGeom>
        </p:spPr>
      </p:pic>
      <p:sp>
        <p:nvSpPr>
          <p:cNvPr id="4" name="テキスト ボックス 3">
            <a:extLst>
              <a:ext uri="{FF2B5EF4-FFF2-40B4-BE49-F238E27FC236}">
                <a16:creationId xmlns:a16="http://schemas.microsoft.com/office/drawing/2014/main" id="{4D7F48D6-492F-0193-9941-1B761C69C60F}"/>
              </a:ext>
            </a:extLst>
          </p:cNvPr>
          <p:cNvSpPr txBox="1"/>
          <p:nvPr/>
        </p:nvSpPr>
        <p:spPr>
          <a:xfrm>
            <a:off x="555771" y="536787"/>
            <a:ext cx="5106798" cy="461665"/>
          </a:xfrm>
          <a:prstGeom prst="rect">
            <a:avLst/>
          </a:prstGeom>
          <a:noFill/>
        </p:spPr>
        <p:txBody>
          <a:bodyPr wrap="square">
            <a:spAutoFit/>
          </a:bodyPr>
          <a:lstStyle/>
          <a:p>
            <a:r>
              <a:rPr lang="ja-JP" altLang="en-US" sz="2400" dirty="0"/>
              <a:t>ワークツリーとインデックス</a:t>
            </a:r>
          </a:p>
        </p:txBody>
      </p:sp>
      <p:pic>
        <p:nvPicPr>
          <p:cNvPr id="5" name="図 4">
            <a:extLst>
              <a:ext uri="{FF2B5EF4-FFF2-40B4-BE49-F238E27FC236}">
                <a16:creationId xmlns:a16="http://schemas.microsoft.com/office/drawing/2014/main" id="{B3477E60-C312-1E4B-D3AA-AF1F1780527E}"/>
              </a:ext>
            </a:extLst>
          </p:cNvPr>
          <p:cNvPicPr>
            <a:picLocks noChangeAspect="1"/>
          </p:cNvPicPr>
          <p:nvPr/>
        </p:nvPicPr>
        <p:blipFill>
          <a:blip r:embed="rId3"/>
          <a:stretch>
            <a:fillRect/>
          </a:stretch>
        </p:blipFill>
        <p:spPr>
          <a:xfrm>
            <a:off x="1259438" y="1160958"/>
            <a:ext cx="1552575" cy="542925"/>
          </a:xfrm>
          <a:prstGeom prst="rect">
            <a:avLst/>
          </a:prstGeom>
        </p:spPr>
      </p:pic>
      <p:sp>
        <p:nvSpPr>
          <p:cNvPr id="6" name="テキスト ボックス 5">
            <a:extLst>
              <a:ext uri="{FF2B5EF4-FFF2-40B4-BE49-F238E27FC236}">
                <a16:creationId xmlns:a16="http://schemas.microsoft.com/office/drawing/2014/main" id="{3E3F8379-82BB-E52C-534B-6A46AE771493}"/>
              </a:ext>
            </a:extLst>
          </p:cNvPr>
          <p:cNvSpPr txBox="1"/>
          <p:nvPr/>
        </p:nvSpPr>
        <p:spPr>
          <a:xfrm>
            <a:off x="1236958" y="1833343"/>
            <a:ext cx="1597534" cy="261610"/>
          </a:xfrm>
          <a:prstGeom prst="rect">
            <a:avLst/>
          </a:prstGeom>
          <a:noFill/>
          <a:ln>
            <a:solidFill>
              <a:schemeClr val="tx1"/>
            </a:solidFill>
          </a:ln>
        </p:spPr>
        <p:txBody>
          <a:bodyPr wrap="square" rtlCol="0">
            <a:spAutoFit/>
          </a:bodyPr>
          <a:lstStyle/>
          <a:p>
            <a:pPr algn="ctr"/>
            <a:r>
              <a:rPr lang="ja-JP" altLang="en-US" sz="1100" dirty="0"/>
              <a:t>ローカルリポジトリ</a:t>
            </a:r>
            <a:endParaRPr kumimoji="1" lang="ja-JP" altLang="en-US" sz="1100" dirty="0"/>
          </a:p>
        </p:txBody>
      </p:sp>
      <p:sp>
        <p:nvSpPr>
          <p:cNvPr id="7" name="テキスト ボックス 6">
            <a:extLst>
              <a:ext uri="{FF2B5EF4-FFF2-40B4-BE49-F238E27FC236}">
                <a16:creationId xmlns:a16="http://schemas.microsoft.com/office/drawing/2014/main" id="{E8B3DEE2-4E52-7298-CD20-61A1D01A895F}"/>
              </a:ext>
            </a:extLst>
          </p:cNvPr>
          <p:cNvSpPr txBox="1"/>
          <p:nvPr/>
        </p:nvSpPr>
        <p:spPr>
          <a:xfrm>
            <a:off x="6795084" y="1575991"/>
            <a:ext cx="4714612" cy="3693319"/>
          </a:xfrm>
          <a:prstGeom prst="rect">
            <a:avLst/>
          </a:prstGeom>
          <a:solidFill>
            <a:schemeClr val="accent1">
              <a:lumMod val="40000"/>
              <a:lumOff val="60000"/>
            </a:schemeClr>
          </a:solidFill>
        </p:spPr>
        <p:txBody>
          <a:bodyPr wrap="square" rtlCol="0">
            <a:spAutoFit/>
          </a:bodyPr>
          <a:lstStyle/>
          <a:p>
            <a:r>
              <a:rPr lang="ja-JP" altLang="en-US" dirty="0"/>
              <a:t>各状態の遷移</a:t>
            </a:r>
            <a:endParaRPr lang="en-US" altLang="ja-JP" dirty="0"/>
          </a:p>
          <a:p>
            <a:endParaRPr kumimoji="1" lang="en-US" altLang="ja-JP" dirty="0"/>
          </a:p>
          <a:p>
            <a:r>
              <a:rPr lang="ja-JP" altLang="en-US" dirty="0"/>
              <a:t>①コードを修正したり、追加する</a:t>
            </a:r>
            <a:endParaRPr lang="en-US" altLang="ja-JP" dirty="0"/>
          </a:p>
          <a:p>
            <a:r>
              <a:rPr kumimoji="1" lang="ja-JP" altLang="en-US" dirty="0"/>
              <a:t>　ワークツリーが変更される</a:t>
            </a:r>
            <a:endParaRPr kumimoji="1" lang="en-US" altLang="ja-JP" dirty="0"/>
          </a:p>
          <a:p>
            <a:r>
              <a:rPr lang="ja-JP" altLang="en-US" dirty="0"/>
              <a:t>　</a:t>
            </a:r>
            <a:r>
              <a:rPr lang="en-US" altLang="ja-JP" dirty="0"/>
              <a:t>※</a:t>
            </a:r>
            <a:r>
              <a:rPr lang="ja-JP" altLang="en-US" dirty="0"/>
              <a:t>ワークツリーが常に最新です</a:t>
            </a:r>
            <a:endParaRPr lang="en-US" altLang="ja-JP" dirty="0"/>
          </a:p>
          <a:p>
            <a:endParaRPr kumimoji="1" lang="en-US" altLang="ja-JP" dirty="0"/>
          </a:p>
          <a:p>
            <a:r>
              <a:rPr lang="ja-JP" altLang="en-US" dirty="0"/>
              <a:t>②修正したり、追加したファイルをステージングする</a:t>
            </a:r>
            <a:endParaRPr lang="en-US" altLang="ja-JP" dirty="0"/>
          </a:p>
          <a:p>
            <a:r>
              <a:rPr kumimoji="1" lang="ja-JP" altLang="en-US" dirty="0"/>
              <a:t>　インデックスに登録される</a:t>
            </a:r>
            <a:endParaRPr kumimoji="1" lang="en-US" altLang="ja-JP" dirty="0"/>
          </a:p>
          <a:p>
            <a:endParaRPr lang="en-US" altLang="ja-JP" dirty="0"/>
          </a:p>
          <a:p>
            <a:r>
              <a:rPr kumimoji="1" lang="ja-JP" altLang="en-US" dirty="0"/>
              <a:t>③コミットを行う</a:t>
            </a:r>
            <a:endParaRPr kumimoji="1" lang="en-US" altLang="ja-JP" dirty="0"/>
          </a:p>
          <a:p>
            <a:r>
              <a:rPr lang="ja-JP" altLang="en-US" dirty="0"/>
              <a:t>　インデックスに登録されたファイルがリポジトリに反映される</a:t>
            </a:r>
            <a:endParaRPr kumimoji="1" lang="en-US" altLang="ja-JP" dirty="0"/>
          </a:p>
        </p:txBody>
      </p:sp>
      <p:sp>
        <p:nvSpPr>
          <p:cNvPr id="2" name="テキスト ボックス 1">
            <a:extLst>
              <a:ext uri="{FF2B5EF4-FFF2-40B4-BE49-F238E27FC236}">
                <a16:creationId xmlns:a16="http://schemas.microsoft.com/office/drawing/2014/main" id="{01BADD0C-B5A6-3E30-FF07-C146B4606551}"/>
              </a:ext>
            </a:extLst>
          </p:cNvPr>
          <p:cNvSpPr txBox="1"/>
          <p:nvPr/>
        </p:nvSpPr>
        <p:spPr>
          <a:xfrm>
            <a:off x="3485915" y="4580003"/>
            <a:ext cx="2444621" cy="430887"/>
          </a:xfrm>
          <a:prstGeom prst="rect">
            <a:avLst/>
          </a:prstGeom>
          <a:solidFill>
            <a:schemeClr val="accent1">
              <a:lumMod val="40000"/>
              <a:lumOff val="60000"/>
            </a:schemeClr>
          </a:solidFill>
        </p:spPr>
        <p:txBody>
          <a:bodyPr wrap="square" rtlCol="0">
            <a:spAutoFit/>
          </a:bodyPr>
          <a:lstStyle/>
          <a:p>
            <a:r>
              <a:rPr lang="en-US" altLang="ja-JP" sz="1100" dirty="0"/>
              <a:t>git add </a:t>
            </a:r>
            <a:r>
              <a:rPr lang="ja-JP" altLang="en-US" sz="1100" dirty="0"/>
              <a:t>ファイル名</a:t>
            </a:r>
            <a:endParaRPr lang="en-US" altLang="ja-JP" sz="1100" dirty="0"/>
          </a:p>
          <a:p>
            <a:r>
              <a:rPr kumimoji="1" lang="ja-JP" altLang="en-US" sz="1100" dirty="0"/>
              <a:t>　指定したファイルをインデックス</a:t>
            </a:r>
            <a:endParaRPr kumimoji="1" lang="en-US" altLang="ja-JP" dirty="0"/>
          </a:p>
        </p:txBody>
      </p:sp>
      <p:sp>
        <p:nvSpPr>
          <p:cNvPr id="8" name="テキスト ボックス 7">
            <a:extLst>
              <a:ext uri="{FF2B5EF4-FFF2-40B4-BE49-F238E27FC236}">
                <a16:creationId xmlns:a16="http://schemas.microsoft.com/office/drawing/2014/main" id="{EBAF19E2-4EBD-890F-0FAF-045FE84FDF0A}"/>
              </a:ext>
            </a:extLst>
          </p:cNvPr>
          <p:cNvSpPr txBox="1"/>
          <p:nvPr/>
        </p:nvSpPr>
        <p:spPr>
          <a:xfrm>
            <a:off x="682304" y="4580003"/>
            <a:ext cx="2444621" cy="430887"/>
          </a:xfrm>
          <a:prstGeom prst="rect">
            <a:avLst/>
          </a:prstGeom>
          <a:solidFill>
            <a:schemeClr val="accent1">
              <a:lumMod val="40000"/>
              <a:lumOff val="60000"/>
            </a:schemeClr>
          </a:solidFill>
        </p:spPr>
        <p:txBody>
          <a:bodyPr wrap="square" rtlCol="0">
            <a:spAutoFit/>
          </a:bodyPr>
          <a:lstStyle/>
          <a:p>
            <a:r>
              <a:rPr lang="en-US" altLang="ja-JP" sz="1100" dirty="0"/>
              <a:t>git commit –m “</a:t>
            </a:r>
            <a:r>
              <a:rPr lang="ja-JP" altLang="en-US" sz="1100" dirty="0"/>
              <a:t>コメント</a:t>
            </a:r>
            <a:r>
              <a:rPr lang="en-US" altLang="ja-JP" sz="1100" dirty="0"/>
              <a:t>”</a:t>
            </a:r>
          </a:p>
          <a:p>
            <a:r>
              <a:rPr kumimoji="1" lang="ja-JP" altLang="en-US" sz="1100" dirty="0"/>
              <a:t>　</a:t>
            </a:r>
            <a:r>
              <a:rPr lang="ja-JP" altLang="en-US" sz="1100" dirty="0"/>
              <a:t>コメントを付けてコミットする</a:t>
            </a:r>
            <a:endParaRPr kumimoji="1" lang="en-US" altLang="ja-JP" dirty="0"/>
          </a:p>
        </p:txBody>
      </p:sp>
    </p:spTree>
    <p:extLst>
      <p:ext uri="{BB962C8B-B14F-4D97-AF65-F5344CB8AC3E}">
        <p14:creationId xmlns:p14="http://schemas.microsoft.com/office/powerpoint/2010/main" val="170020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935540-AE70-B7FB-7D94-A8D3D725EE2A}"/>
              </a:ext>
            </a:extLst>
          </p:cNvPr>
          <p:cNvSpPr txBox="1"/>
          <p:nvPr/>
        </p:nvSpPr>
        <p:spPr>
          <a:xfrm>
            <a:off x="555771" y="536787"/>
            <a:ext cx="6640896" cy="461665"/>
          </a:xfrm>
          <a:prstGeom prst="rect">
            <a:avLst/>
          </a:prstGeom>
          <a:noFill/>
        </p:spPr>
        <p:txBody>
          <a:bodyPr wrap="square">
            <a:spAutoFit/>
          </a:bodyPr>
          <a:lstStyle/>
          <a:p>
            <a:r>
              <a:rPr lang="ja-JP" altLang="en-US" sz="2400" dirty="0"/>
              <a:t>コミットを見やすくする（歴史改変）</a:t>
            </a:r>
          </a:p>
        </p:txBody>
      </p:sp>
      <p:pic>
        <p:nvPicPr>
          <p:cNvPr id="4" name="図 3">
            <a:extLst>
              <a:ext uri="{FF2B5EF4-FFF2-40B4-BE49-F238E27FC236}">
                <a16:creationId xmlns:a16="http://schemas.microsoft.com/office/drawing/2014/main" id="{0CFC76B6-03D2-53FB-23E4-0C97F9CA3D98}"/>
              </a:ext>
            </a:extLst>
          </p:cNvPr>
          <p:cNvPicPr>
            <a:picLocks noChangeAspect="1"/>
          </p:cNvPicPr>
          <p:nvPr/>
        </p:nvPicPr>
        <p:blipFill>
          <a:blip r:embed="rId2"/>
          <a:stretch>
            <a:fillRect/>
          </a:stretch>
        </p:blipFill>
        <p:spPr>
          <a:xfrm>
            <a:off x="1032881" y="1845015"/>
            <a:ext cx="5268436" cy="3034619"/>
          </a:xfrm>
          <a:prstGeom prst="rect">
            <a:avLst/>
          </a:prstGeom>
        </p:spPr>
      </p:pic>
      <p:sp>
        <p:nvSpPr>
          <p:cNvPr id="5" name="テキスト ボックス 4">
            <a:extLst>
              <a:ext uri="{FF2B5EF4-FFF2-40B4-BE49-F238E27FC236}">
                <a16:creationId xmlns:a16="http://schemas.microsoft.com/office/drawing/2014/main" id="{D907974F-2AD3-78B3-93A2-0E9B4CE33DD2}"/>
              </a:ext>
            </a:extLst>
          </p:cNvPr>
          <p:cNvSpPr txBox="1"/>
          <p:nvPr/>
        </p:nvSpPr>
        <p:spPr>
          <a:xfrm>
            <a:off x="1066800" y="1228725"/>
            <a:ext cx="3000375" cy="369332"/>
          </a:xfrm>
          <a:prstGeom prst="rect">
            <a:avLst/>
          </a:prstGeom>
          <a:noFill/>
        </p:spPr>
        <p:txBody>
          <a:bodyPr wrap="square" rtlCol="0">
            <a:spAutoFit/>
          </a:bodyPr>
          <a:lstStyle/>
          <a:p>
            <a:r>
              <a:rPr kumimoji="1" lang="en-US" altLang="ja-JP" dirty="0"/>
              <a:t>merge</a:t>
            </a:r>
            <a:r>
              <a:rPr kumimoji="1" lang="ja-JP" altLang="en-US" dirty="0"/>
              <a:t>を使用した場合</a:t>
            </a:r>
          </a:p>
        </p:txBody>
      </p:sp>
      <p:sp>
        <p:nvSpPr>
          <p:cNvPr id="6" name="テキスト ボックス 5">
            <a:extLst>
              <a:ext uri="{FF2B5EF4-FFF2-40B4-BE49-F238E27FC236}">
                <a16:creationId xmlns:a16="http://schemas.microsoft.com/office/drawing/2014/main" id="{BF3202C8-9705-610F-51B4-BD1660420E3D}"/>
              </a:ext>
            </a:extLst>
          </p:cNvPr>
          <p:cNvSpPr txBox="1"/>
          <p:nvPr/>
        </p:nvSpPr>
        <p:spPr>
          <a:xfrm>
            <a:off x="5429251" y="4510302"/>
            <a:ext cx="1027533" cy="369332"/>
          </a:xfrm>
          <a:prstGeom prst="rect">
            <a:avLst/>
          </a:prstGeom>
          <a:solidFill>
            <a:schemeClr val="accent5">
              <a:lumMod val="20000"/>
              <a:lumOff val="80000"/>
            </a:schemeClr>
          </a:solidFill>
        </p:spPr>
        <p:txBody>
          <a:bodyPr wrap="square" rtlCol="0">
            <a:spAutoFit/>
          </a:bodyPr>
          <a:lstStyle/>
          <a:p>
            <a:r>
              <a:rPr kumimoji="1" lang="en-US" altLang="ja-JP" dirty="0"/>
              <a:t>feature</a:t>
            </a:r>
            <a:endParaRPr kumimoji="1" lang="ja-JP" altLang="en-US" dirty="0"/>
          </a:p>
        </p:txBody>
      </p:sp>
      <p:sp>
        <p:nvSpPr>
          <p:cNvPr id="7" name="テキスト ボックス 6">
            <a:extLst>
              <a:ext uri="{FF2B5EF4-FFF2-40B4-BE49-F238E27FC236}">
                <a16:creationId xmlns:a16="http://schemas.microsoft.com/office/drawing/2014/main" id="{595AAEAD-E14C-AA8B-395C-1272814B63EE}"/>
              </a:ext>
            </a:extLst>
          </p:cNvPr>
          <p:cNvSpPr txBox="1"/>
          <p:nvPr/>
        </p:nvSpPr>
        <p:spPr>
          <a:xfrm>
            <a:off x="6538303" y="2024547"/>
            <a:ext cx="4462490" cy="3600986"/>
          </a:xfrm>
          <a:prstGeom prst="rect">
            <a:avLst/>
          </a:prstGeom>
          <a:noFill/>
        </p:spPr>
        <p:txBody>
          <a:bodyPr wrap="square" rtlCol="0">
            <a:spAutoFit/>
          </a:bodyPr>
          <a:lstStyle/>
          <a:p>
            <a:r>
              <a:rPr lang="en-US" altLang="ja-JP" sz="1200" dirty="0"/>
              <a:t>feature</a:t>
            </a:r>
            <a:r>
              <a:rPr lang="ja-JP" altLang="en-US" sz="1200" dirty="0"/>
              <a:t>ブランチにいます。</a:t>
            </a:r>
          </a:p>
          <a:p>
            <a:r>
              <a:rPr lang="en-US" altLang="ja-JP" sz="1200" dirty="0"/>
              <a:t>&gt; git branch</a:t>
            </a:r>
          </a:p>
          <a:p>
            <a:r>
              <a:rPr lang="en-US" altLang="ja-JP" sz="1200" dirty="0"/>
              <a:t>  develop</a:t>
            </a:r>
          </a:p>
          <a:p>
            <a:r>
              <a:rPr lang="en-US" altLang="ja-JP" sz="1200" dirty="0"/>
              <a:t>* feature</a:t>
            </a:r>
          </a:p>
          <a:p>
            <a:endParaRPr lang="en-US" altLang="ja-JP" sz="1200" dirty="0"/>
          </a:p>
          <a:p>
            <a:r>
              <a:rPr lang="en-US" altLang="ja-JP" sz="1200" dirty="0"/>
              <a:t>develop</a:t>
            </a:r>
            <a:r>
              <a:rPr lang="ja-JP" altLang="en-US" sz="1200" dirty="0"/>
              <a:t>ブランチの最新コミットをローカルに取得します。</a:t>
            </a:r>
          </a:p>
          <a:p>
            <a:r>
              <a:rPr lang="en-US" altLang="ja-JP" sz="1200" dirty="0"/>
              <a:t>&gt; git fetch</a:t>
            </a:r>
          </a:p>
          <a:p>
            <a:endParaRPr lang="en-US" altLang="ja-JP" sz="1200" dirty="0"/>
          </a:p>
          <a:p>
            <a:r>
              <a:rPr lang="ja-JP" altLang="en-US" sz="1200" dirty="0"/>
              <a:t>最新の</a:t>
            </a:r>
            <a:r>
              <a:rPr lang="en-US" altLang="ja-JP" sz="1200" dirty="0"/>
              <a:t>develop</a:t>
            </a:r>
            <a:r>
              <a:rPr lang="ja-JP" altLang="en-US" sz="1200" dirty="0"/>
              <a:t>の内容を</a:t>
            </a:r>
            <a:r>
              <a:rPr lang="en-US" altLang="ja-JP" sz="1200" dirty="0"/>
              <a:t>feature</a:t>
            </a:r>
            <a:r>
              <a:rPr lang="ja-JP" altLang="en-US" sz="1200" dirty="0"/>
              <a:t>ブランチに取り込み、</a:t>
            </a:r>
          </a:p>
          <a:p>
            <a:r>
              <a:rPr lang="en-US" altLang="ja-JP" sz="1200" dirty="0"/>
              <a:t>&gt; git merge origin/develop</a:t>
            </a:r>
          </a:p>
          <a:p>
            <a:endParaRPr lang="en-US" altLang="ja-JP" sz="1200" dirty="0"/>
          </a:p>
          <a:p>
            <a:r>
              <a:rPr lang="en-US" altLang="ja-JP" sz="1200" dirty="0"/>
              <a:t>develop</a:t>
            </a:r>
            <a:r>
              <a:rPr lang="ja-JP" altLang="en-US" sz="1200" dirty="0"/>
              <a:t>に移動し、</a:t>
            </a:r>
            <a:r>
              <a:rPr lang="en-US" altLang="ja-JP" sz="1200" dirty="0"/>
              <a:t>merge</a:t>
            </a:r>
            <a:r>
              <a:rPr lang="ja-JP" altLang="en-US" sz="1200" dirty="0"/>
              <a:t>します。</a:t>
            </a:r>
          </a:p>
          <a:p>
            <a:r>
              <a:rPr lang="en-US" altLang="ja-JP" sz="1200" dirty="0"/>
              <a:t>&gt; git branch develop</a:t>
            </a:r>
          </a:p>
          <a:p>
            <a:r>
              <a:rPr lang="en-US" altLang="ja-JP" sz="1200" dirty="0"/>
              <a:t>&gt; git merge feature</a:t>
            </a:r>
          </a:p>
          <a:p>
            <a:pPr marL="171450" indent="-171450">
              <a:buFont typeface="Wingdings" panose="05000000000000000000" pitchFamily="2" charset="2"/>
              <a:buChar char="Ø"/>
            </a:pPr>
            <a:endParaRPr lang="en-US" altLang="ja-JP" sz="1200" dirty="0"/>
          </a:p>
          <a:p>
            <a:r>
              <a:rPr lang="en-US" altLang="ja-JP" sz="1200" dirty="0"/>
              <a:t>origin/feature</a:t>
            </a:r>
            <a:r>
              <a:rPr lang="ja-JP" altLang="en-US" sz="1200" dirty="0"/>
              <a:t>ブランチに反映します。</a:t>
            </a:r>
          </a:p>
          <a:p>
            <a:r>
              <a:rPr lang="en-US" altLang="ja-JP" sz="1200" dirty="0"/>
              <a:t>&gt; git push origin feature </a:t>
            </a:r>
          </a:p>
          <a:p>
            <a:r>
              <a:rPr lang="en-US" altLang="ja-JP" sz="1200" dirty="0"/>
              <a:t>&gt; git push origin develop</a:t>
            </a:r>
          </a:p>
          <a:p>
            <a:endParaRPr lang="en-US" altLang="ja-JP" sz="1200" dirty="0"/>
          </a:p>
        </p:txBody>
      </p:sp>
      <p:sp>
        <p:nvSpPr>
          <p:cNvPr id="9" name="テキスト ボックス 8">
            <a:extLst>
              <a:ext uri="{FF2B5EF4-FFF2-40B4-BE49-F238E27FC236}">
                <a16:creationId xmlns:a16="http://schemas.microsoft.com/office/drawing/2014/main" id="{4205CED5-A867-4C68-5AA8-205CF3D9E4CE}"/>
              </a:ext>
            </a:extLst>
          </p:cNvPr>
          <p:cNvSpPr txBox="1"/>
          <p:nvPr/>
        </p:nvSpPr>
        <p:spPr>
          <a:xfrm>
            <a:off x="746449" y="5126592"/>
            <a:ext cx="4682802" cy="369332"/>
          </a:xfrm>
          <a:prstGeom prst="rect">
            <a:avLst/>
          </a:prstGeom>
          <a:solidFill>
            <a:schemeClr val="accent2">
              <a:lumMod val="40000"/>
              <a:lumOff val="60000"/>
            </a:schemeClr>
          </a:solidFill>
        </p:spPr>
        <p:txBody>
          <a:bodyPr wrap="square" rtlCol="0">
            <a:spAutoFit/>
          </a:bodyPr>
          <a:lstStyle/>
          <a:p>
            <a:pPr algn="ctr"/>
            <a:r>
              <a:rPr kumimoji="1" lang="ja-JP" altLang="en-US" dirty="0"/>
              <a:t>分岐が混ざり合って修正履歴が見ずらい</a:t>
            </a:r>
            <a:endParaRPr kumimoji="1" lang="en-US" altLang="ja-JP" dirty="0"/>
          </a:p>
        </p:txBody>
      </p:sp>
    </p:spTree>
    <p:extLst>
      <p:ext uri="{BB962C8B-B14F-4D97-AF65-F5344CB8AC3E}">
        <p14:creationId xmlns:p14="http://schemas.microsoft.com/office/powerpoint/2010/main" val="378899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C533E29-93B2-46F5-8753-7ABEEE35368F}"/>
              </a:ext>
            </a:extLst>
          </p:cNvPr>
          <p:cNvSpPr txBox="1"/>
          <p:nvPr/>
        </p:nvSpPr>
        <p:spPr>
          <a:xfrm>
            <a:off x="555771" y="536787"/>
            <a:ext cx="6640896" cy="461665"/>
          </a:xfrm>
          <a:prstGeom prst="rect">
            <a:avLst/>
          </a:prstGeom>
          <a:noFill/>
        </p:spPr>
        <p:txBody>
          <a:bodyPr wrap="square">
            <a:spAutoFit/>
          </a:bodyPr>
          <a:lstStyle/>
          <a:p>
            <a:r>
              <a:rPr lang="ja-JP" altLang="en-US" sz="2400" dirty="0"/>
              <a:t>コミットを見やすくする（歴史改変）</a:t>
            </a:r>
          </a:p>
        </p:txBody>
      </p:sp>
      <p:sp>
        <p:nvSpPr>
          <p:cNvPr id="3" name="テキスト ボックス 2">
            <a:extLst>
              <a:ext uri="{FF2B5EF4-FFF2-40B4-BE49-F238E27FC236}">
                <a16:creationId xmlns:a16="http://schemas.microsoft.com/office/drawing/2014/main" id="{9FC4E25E-6132-4920-9D4F-F9B9EDAE16B6}"/>
              </a:ext>
            </a:extLst>
          </p:cNvPr>
          <p:cNvSpPr txBox="1"/>
          <p:nvPr/>
        </p:nvSpPr>
        <p:spPr>
          <a:xfrm>
            <a:off x="1066800" y="1228725"/>
            <a:ext cx="3000375" cy="369332"/>
          </a:xfrm>
          <a:prstGeom prst="rect">
            <a:avLst/>
          </a:prstGeom>
          <a:noFill/>
        </p:spPr>
        <p:txBody>
          <a:bodyPr wrap="square" rtlCol="0">
            <a:spAutoFit/>
          </a:bodyPr>
          <a:lstStyle/>
          <a:p>
            <a:r>
              <a:rPr kumimoji="1" lang="en-US" altLang="ja-JP" dirty="0"/>
              <a:t>rebase</a:t>
            </a:r>
            <a:r>
              <a:rPr kumimoji="1" lang="ja-JP" altLang="en-US" dirty="0"/>
              <a:t>を使用した場合</a:t>
            </a:r>
          </a:p>
        </p:txBody>
      </p:sp>
      <p:pic>
        <p:nvPicPr>
          <p:cNvPr id="5" name="図 4">
            <a:extLst>
              <a:ext uri="{FF2B5EF4-FFF2-40B4-BE49-F238E27FC236}">
                <a16:creationId xmlns:a16="http://schemas.microsoft.com/office/drawing/2014/main" id="{59CAD05C-E75D-6144-D0DE-78C6242F9BF9}"/>
              </a:ext>
            </a:extLst>
          </p:cNvPr>
          <p:cNvPicPr>
            <a:picLocks noChangeAspect="1"/>
          </p:cNvPicPr>
          <p:nvPr/>
        </p:nvPicPr>
        <p:blipFill>
          <a:blip r:embed="rId2"/>
          <a:stretch>
            <a:fillRect/>
          </a:stretch>
        </p:blipFill>
        <p:spPr>
          <a:xfrm>
            <a:off x="1066800" y="1799755"/>
            <a:ext cx="5472681" cy="2048255"/>
          </a:xfrm>
          <a:prstGeom prst="rect">
            <a:avLst/>
          </a:prstGeom>
        </p:spPr>
      </p:pic>
      <p:sp>
        <p:nvSpPr>
          <p:cNvPr id="6" name="テキスト ボックス 5">
            <a:extLst>
              <a:ext uri="{FF2B5EF4-FFF2-40B4-BE49-F238E27FC236}">
                <a16:creationId xmlns:a16="http://schemas.microsoft.com/office/drawing/2014/main" id="{CCC82141-ED90-7706-E811-F97725F73C77}"/>
              </a:ext>
            </a:extLst>
          </p:cNvPr>
          <p:cNvSpPr txBox="1"/>
          <p:nvPr/>
        </p:nvSpPr>
        <p:spPr>
          <a:xfrm>
            <a:off x="5743576" y="3478678"/>
            <a:ext cx="1027533" cy="369332"/>
          </a:xfrm>
          <a:prstGeom prst="rect">
            <a:avLst/>
          </a:prstGeom>
          <a:solidFill>
            <a:schemeClr val="accent5">
              <a:lumMod val="20000"/>
              <a:lumOff val="80000"/>
            </a:schemeClr>
          </a:solidFill>
        </p:spPr>
        <p:txBody>
          <a:bodyPr wrap="square" rtlCol="0">
            <a:spAutoFit/>
          </a:bodyPr>
          <a:lstStyle/>
          <a:p>
            <a:r>
              <a:rPr kumimoji="1" lang="en-US" altLang="ja-JP" dirty="0"/>
              <a:t>feature</a:t>
            </a:r>
            <a:endParaRPr kumimoji="1" lang="ja-JP" altLang="en-US" dirty="0"/>
          </a:p>
        </p:txBody>
      </p:sp>
      <p:sp>
        <p:nvSpPr>
          <p:cNvPr id="7" name="テキスト ボックス 6">
            <a:extLst>
              <a:ext uri="{FF2B5EF4-FFF2-40B4-BE49-F238E27FC236}">
                <a16:creationId xmlns:a16="http://schemas.microsoft.com/office/drawing/2014/main" id="{4EE8F827-9271-54B9-ECDB-413116FD2024}"/>
              </a:ext>
            </a:extLst>
          </p:cNvPr>
          <p:cNvSpPr txBox="1"/>
          <p:nvPr/>
        </p:nvSpPr>
        <p:spPr>
          <a:xfrm>
            <a:off x="7121778" y="1955184"/>
            <a:ext cx="4462490" cy="3785652"/>
          </a:xfrm>
          <a:prstGeom prst="rect">
            <a:avLst/>
          </a:prstGeom>
          <a:noFill/>
        </p:spPr>
        <p:txBody>
          <a:bodyPr wrap="square" rtlCol="0">
            <a:spAutoFit/>
          </a:bodyPr>
          <a:lstStyle/>
          <a:p>
            <a:r>
              <a:rPr lang="en-US" altLang="ja-JP" sz="1200" dirty="0"/>
              <a:t>feature</a:t>
            </a:r>
            <a:r>
              <a:rPr lang="ja-JP" altLang="en-US" sz="1200" dirty="0"/>
              <a:t>ブランチにいます。</a:t>
            </a:r>
          </a:p>
          <a:p>
            <a:r>
              <a:rPr lang="en-US" altLang="ja-JP" sz="1200" dirty="0"/>
              <a:t>&gt; git branch</a:t>
            </a:r>
          </a:p>
          <a:p>
            <a:r>
              <a:rPr lang="en-US" altLang="ja-JP" sz="1200" dirty="0"/>
              <a:t>  develop</a:t>
            </a:r>
          </a:p>
          <a:p>
            <a:r>
              <a:rPr lang="en-US" altLang="ja-JP" sz="1200" dirty="0"/>
              <a:t>* feature</a:t>
            </a:r>
          </a:p>
          <a:p>
            <a:endParaRPr lang="en-US" altLang="ja-JP" sz="1200" dirty="0"/>
          </a:p>
          <a:p>
            <a:r>
              <a:rPr lang="en-US" altLang="ja-JP" sz="1200" dirty="0"/>
              <a:t>develop</a:t>
            </a:r>
            <a:r>
              <a:rPr lang="ja-JP" altLang="en-US" sz="1200" dirty="0"/>
              <a:t>ブランチの最新コミットをローカルに取得します。</a:t>
            </a:r>
          </a:p>
          <a:p>
            <a:r>
              <a:rPr lang="en-US" altLang="ja-JP" sz="1200" dirty="0"/>
              <a:t>&gt; git fetch</a:t>
            </a:r>
          </a:p>
          <a:p>
            <a:endParaRPr lang="en-US" altLang="ja-JP" sz="1200" dirty="0"/>
          </a:p>
          <a:p>
            <a:r>
              <a:rPr lang="en-US" altLang="ja-JP" sz="1200" dirty="0"/>
              <a:t>feature</a:t>
            </a:r>
            <a:r>
              <a:rPr lang="ja-JP" altLang="en-US" sz="1200" dirty="0"/>
              <a:t>作成時の分岐点を</a:t>
            </a:r>
            <a:r>
              <a:rPr lang="en-US" altLang="ja-JP" sz="1200" dirty="0"/>
              <a:t>develop</a:t>
            </a:r>
            <a:r>
              <a:rPr lang="ja-JP" altLang="en-US" sz="1200" dirty="0"/>
              <a:t>に移動（再定義）します。</a:t>
            </a:r>
          </a:p>
          <a:p>
            <a:r>
              <a:rPr lang="en-US" altLang="ja-JP" sz="1200" dirty="0"/>
              <a:t>&gt; git rebase develop</a:t>
            </a:r>
          </a:p>
          <a:p>
            <a:endParaRPr lang="en-US" altLang="ja-JP" sz="1200" dirty="0"/>
          </a:p>
          <a:p>
            <a:r>
              <a:rPr lang="en-US" altLang="ja-JP" sz="1200" dirty="0"/>
              <a:t>develop</a:t>
            </a:r>
            <a:r>
              <a:rPr lang="ja-JP" altLang="en-US" sz="1200" dirty="0"/>
              <a:t>に移動し、</a:t>
            </a:r>
            <a:r>
              <a:rPr lang="en-US" altLang="ja-JP" sz="1200" dirty="0"/>
              <a:t>merge</a:t>
            </a:r>
            <a:r>
              <a:rPr lang="ja-JP" altLang="en-US" sz="1200" dirty="0"/>
              <a:t>します。</a:t>
            </a:r>
          </a:p>
          <a:p>
            <a:r>
              <a:rPr lang="en-US" altLang="ja-JP" sz="1200" dirty="0"/>
              <a:t>&gt; git branch develop</a:t>
            </a:r>
          </a:p>
          <a:p>
            <a:r>
              <a:rPr lang="en-US" altLang="ja-JP" sz="1200" dirty="0"/>
              <a:t>&gt; git merge feature</a:t>
            </a:r>
          </a:p>
          <a:p>
            <a:endParaRPr lang="en-US" altLang="ja-JP" sz="1200" dirty="0"/>
          </a:p>
          <a:p>
            <a:r>
              <a:rPr lang="ja-JP" altLang="en-US" sz="1200" dirty="0"/>
              <a:t>リモートブランチに反映します。</a:t>
            </a:r>
            <a:r>
              <a:rPr lang="en-US" altLang="ja-JP" sz="1200" dirty="0"/>
              <a:t>(feature</a:t>
            </a:r>
            <a:r>
              <a:rPr lang="ja-JP" altLang="en-US" sz="1200" dirty="0"/>
              <a:t>ブランチは歴史改変したので強制</a:t>
            </a:r>
            <a:r>
              <a:rPr lang="en-US" altLang="ja-JP" sz="1200" dirty="0"/>
              <a:t>PUSH</a:t>
            </a:r>
            <a:r>
              <a:rPr lang="ja-JP" altLang="en-US" sz="1200" dirty="0"/>
              <a:t>）</a:t>
            </a:r>
          </a:p>
          <a:p>
            <a:r>
              <a:rPr lang="en-US" altLang="ja-JP" sz="1200" dirty="0"/>
              <a:t>&gt; git push -f origin feature </a:t>
            </a:r>
          </a:p>
          <a:p>
            <a:r>
              <a:rPr lang="en-US" altLang="ja-JP" sz="1200" dirty="0"/>
              <a:t>&gt; git push origin develop</a:t>
            </a:r>
          </a:p>
          <a:p>
            <a:endParaRPr lang="en-US" altLang="ja-JP" sz="1200" dirty="0"/>
          </a:p>
        </p:txBody>
      </p:sp>
      <p:sp>
        <p:nvSpPr>
          <p:cNvPr id="8" name="テキスト ボックス 7">
            <a:extLst>
              <a:ext uri="{FF2B5EF4-FFF2-40B4-BE49-F238E27FC236}">
                <a16:creationId xmlns:a16="http://schemas.microsoft.com/office/drawing/2014/main" id="{5479110C-8B9B-0E6C-E79B-83748ED07125}"/>
              </a:ext>
            </a:extLst>
          </p:cNvPr>
          <p:cNvSpPr txBox="1"/>
          <p:nvPr/>
        </p:nvSpPr>
        <p:spPr>
          <a:xfrm>
            <a:off x="1260255" y="4464647"/>
            <a:ext cx="4682802" cy="369332"/>
          </a:xfrm>
          <a:prstGeom prst="rect">
            <a:avLst/>
          </a:prstGeom>
          <a:solidFill>
            <a:schemeClr val="accent2">
              <a:lumMod val="40000"/>
              <a:lumOff val="60000"/>
            </a:schemeClr>
          </a:solidFill>
        </p:spPr>
        <p:txBody>
          <a:bodyPr wrap="square" rtlCol="0">
            <a:spAutoFit/>
          </a:bodyPr>
          <a:lstStyle/>
          <a:p>
            <a:pPr algn="ctr"/>
            <a:r>
              <a:rPr lang="ja-JP" altLang="en-US" dirty="0"/>
              <a:t>修正履歴が１直線に並び見やすくなる</a:t>
            </a:r>
            <a:endParaRPr kumimoji="1" lang="en-US" altLang="ja-JP" dirty="0"/>
          </a:p>
        </p:txBody>
      </p:sp>
    </p:spTree>
    <p:extLst>
      <p:ext uri="{BB962C8B-B14F-4D97-AF65-F5344CB8AC3E}">
        <p14:creationId xmlns:p14="http://schemas.microsoft.com/office/powerpoint/2010/main" val="399408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44EB38-C618-A53D-EB21-A09C71B6EB36}"/>
              </a:ext>
            </a:extLst>
          </p:cNvPr>
          <p:cNvSpPr txBox="1"/>
          <p:nvPr/>
        </p:nvSpPr>
        <p:spPr>
          <a:xfrm>
            <a:off x="555771" y="536787"/>
            <a:ext cx="6640896" cy="461665"/>
          </a:xfrm>
          <a:prstGeom prst="rect">
            <a:avLst/>
          </a:prstGeom>
          <a:noFill/>
        </p:spPr>
        <p:txBody>
          <a:bodyPr wrap="square">
            <a:spAutoFit/>
          </a:bodyPr>
          <a:lstStyle/>
          <a:p>
            <a:r>
              <a:rPr lang="en-US" altLang="ja-JP" sz="2400" dirty="0"/>
              <a:t>GIT</a:t>
            </a:r>
            <a:r>
              <a:rPr lang="ja-JP" altLang="en-US" sz="2400" dirty="0"/>
              <a:t>の使用戦略（ブランチの使い分け）</a:t>
            </a:r>
            <a:endParaRPr lang="en-US" altLang="ja-JP" sz="2400" dirty="0"/>
          </a:p>
        </p:txBody>
      </p:sp>
      <p:sp>
        <p:nvSpPr>
          <p:cNvPr id="3" name="テキスト ボックス 2">
            <a:extLst>
              <a:ext uri="{FF2B5EF4-FFF2-40B4-BE49-F238E27FC236}">
                <a16:creationId xmlns:a16="http://schemas.microsoft.com/office/drawing/2014/main" id="{285F2511-47D8-4893-A60F-AAFE51ADE5DF}"/>
              </a:ext>
            </a:extLst>
          </p:cNvPr>
          <p:cNvSpPr txBox="1"/>
          <p:nvPr/>
        </p:nvSpPr>
        <p:spPr>
          <a:xfrm>
            <a:off x="383177" y="1344521"/>
            <a:ext cx="11364686" cy="4446679"/>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000" dirty="0"/>
              <a:t>・</a:t>
            </a:r>
            <a:r>
              <a:rPr kumimoji="1" lang="en-US" altLang="ja-JP" sz="2000" dirty="0"/>
              <a:t>main</a:t>
            </a:r>
          </a:p>
          <a:p>
            <a:r>
              <a:rPr kumimoji="1" lang="ja-JP" altLang="en-US" sz="2000" dirty="0"/>
              <a:t>　本番環境にリリースするためのブランチ（本番環境に適用）</a:t>
            </a:r>
            <a:endParaRPr kumimoji="1" lang="en-US" altLang="ja-JP" sz="2000" dirty="0"/>
          </a:p>
          <a:p>
            <a:r>
              <a:rPr kumimoji="1" lang="ja-JP" altLang="en-US" sz="2000" dirty="0"/>
              <a:t>・</a:t>
            </a:r>
            <a:r>
              <a:rPr kumimoji="1" lang="en-US" altLang="ja-JP" sz="2000" dirty="0"/>
              <a:t>hotfixes</a:t>
            </a:r>
          </a:p>
          <a:p>
            <a:r>
              <a:rPr kumimoji="1" lang="ja-JP" altLang="en-US" sz="2000" dirty="0"/>
              <a:t>　バグ修正のためのブランチ</a:t>
            </a:r>
            <a:endParaRPr kumimoji="1" lang="en-US" altLang="ja-JP" sz="2000" dirty="0"/>
          </a:p>
          <a:p>
            <a:r>
              <a:rPr kumimoji="1" lang="ja-JP" altLang="en-US" sz="2000" dirty="0"/>
              <a:t>・</a:t>
            </a:r>
            <a:r>
              <a:rPr kumimoji="1" lang="en-US" altLang="ja-JP" sz="2000" dirty="0"/>
              <a:t>release</a:t>
            </a:r>
          </a:p>
          <a:p>
            <a:r>
              <a:rPr kumimoji="1" lang="ja-JP" altLang="en-US" sz="2000" dirty="0"/>
              <a:t>　リリース前の直前ブランチ（リリース後に削除される）</a:t>
            </a:r>
            <a:endParaRPr kumimoji="1" lang="en-US" altLang="ja-JP" sz="2000" dirty="0"/>
          </a:p>
          <a:p>
            <a:r>
              <a:rPr kumimoji="1" lang="ja-JP" altLang="en-US" sz="2000" dirty="0"/>
              <a:t>・</a:t>
            </a:r>
            <a:r>
              <a:rPr kumimoji="1" lang="en-US" altLang="ja-JP" sz="2000" dirty="0"/>
              <a:t>develop</a:t>
            </a:r>
          </a:p>
          <a:p>
            <a:r>
              <a:rPr kumimoji="1" lang="ja-JP" altLang="en-US" sz="2000" dirty="0"/>
              <a:t>　新機能の結合テストや受入テストを行うブランチ（検証環境に適用）</a:t>
            </a:r>
            <a:endParaRPr kumimoji="1" lang="en-US" altLang="ja-JP" sz="2000" dirty="0"/>
          </a:p>
          <a:p>
            <a:r>
              <a:rPr kumimoji="1" lang="ja-JP" altLang="en-US" sz="2000" dirty="0"/>
              <a:t>・</a:t>
            </a:r>
            <a:r>
              <a:rPr kumimoji="1" lang="en-US" altLang="ja-JP" sz="2000" dirty="0"/>
              <a:t>feature</a:t>
            </a:r>
          </a:p>
          <a:p>
            <a:r>
              <a:rPr kumimoji="1" lang="ja-JP" altLang="en-US" sz="2000" dirty="0"/>
              <a:t>　新機能の開発用ブランチ</a:t>
            </a:r>
            <a:endParaRPr kumimoji="1" lang="en-US" altLang="ja-JP" sz="2000" dirty="0"/>
          </a:p>
          <a:p>
            <a:r>
              <a:rPr lang="en-US" altLang="ja-JP" sz="2000" dirty="0"/>
              <a:t> </a:t>
            </a:r>
            <a:r>
              <a:rPr kumimoji="1" lang="ja-JP" altLang="en-US" sz="2000" dirty="0"/>
              <a:t>（機能ごとにさらに分割される　</a:t>
            </a:r>
            <a:r>
              <a:rPr kumimoji="1" lang="en-US" altLang="ja-JP" sz="2000" dirty="0"/>
              <a:t>feature/</a:t>
            </a:r>
            <a:r>
              <a:rPr kumimoji="1" lang="ja-JP" altLang="en-US" sz="2000" dirty="0"/>
              <a:t>新機能１、</a:t>
            </a:r>
            <a:r>
              <a:rPr kumimoji="1" lang="en-US" altLang="ja-JP" sz="2000" dirty="0"/>
              <a:t>feature/</a:t>
            </a:r>
            <a:r>
              <a:rPr kumimoji="1" lang="ja-JP" altLang="en-US" sz="2000" dirty="0"/>
              <a:t>新機能２・・・）</a:t>
            </a:r>
            <a:endParaRPr kumimoji="1" lang="en-US" altLang="ja-JP" sz="2000" dirty="0"/>
          </a:p>
          <a:p>
            <a:endParaRPr kumimoji="1" lang="en-US" altLang="ja-JP" sz="2000" dirty="0"/>
          </a:p>
          <a:p>
            <a:r>
              <a:rPr kumimoji="1" lang="ja-JP" altLang="en-US" sz="2000" dirty="0"/>
              <a:t>ブランチモデルは開発規模や開発スタイルによって決められます</a:t>
            </a:r>
            <a:endParaRPr kumimoji="1" lang="en-US" altLang="ja-JP" sz="2000" dirty="0"/>
          </a:p>
          <a:p>
            <a:r>
              <a:rPr kumimoji="1" lang="ja-JP" altLang="en-US" sz="2000" dirty="0"/>
              <a:t>　</a:t>
            </a:r>
            <a:endParaRPr kumimoji="1" lang="en-US" altLang="ja-JP" sz="2000" dirty="0"/>
          </a:p>
        </p:txBody>
      </p:sp>
    </p:spTree>
    <p:extLst>
      <p:ext uri="{BB962C8B-B14F-4D97-AF65-F5344CB8AC3E}">
        <p14:creationId xmlns:p14="http://schemas.microsoft.com/office/powerpoint/2010/main" val="225608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C3509BE-E14B-552D-653D-2454E76089D6}"/>
              </a:ext>
            </a:extLst>
          </p:cNvPr>
          <p:cNvSpPr txBox="1"/>
          <p:nvPr/>
        </p:nvSpPr>
        <p:spPr>
          <a:xfrm>
            <a:off x="555771" y="536787"/>
            <a:ext cx="5106798" cy="461665"/>
          </a:xfrm>
          <a:prstGeom prst="rect">
            <a:avLst/>
          </a:prstGeom>
          <a:noFill/>
        </p:spPr>
        <p:txBody>
          <a:bodyPr wrap="square">
            <a:spAutoFit/>
          </a:bodyPr>
          <a:lstStyle/>
          <a:p>
            <a:r>
              <a:rPr lang="ja-JP" altLang="en-US" sz="2400" dirty="0"/>
              <a:t>リモートとローカルーその１</a:t>
            </a:r>
          </a:p>
        </p:txBody>
      </p:sp>
      <p:pic>
        <p:nvPicPr>
          <p:cNvPr id="3" name="図 2">
            <a:extLst>
              <a:ext uri="{FF2B5EF4-FFF2-40B4-BE49-F238E27FC236}">
                <a16:creationId xmlns:a16="http://schemas.microsoft.com/office/drawing/2014/main" id="{7317ECBD-4EBC-8D54-24F5-CC8A01B18B5A}"/>
              </a:ext>
            </a:extLst>
          </p:cNvPr>
          <p:cNvPicPr>
            <a:picLocks noChangeAspect="1"/>
          </p:cNvPicPr>
          <p:nvPr/>
        </p:nvPicPr>
        <p:blipFill>
          <a:blip r:embed="rId2"/>
          <a:stretch>
            <a:fillRect/>
          </a:stretch>
        </p:blipFill>
        <p:spPr>
          <a:xfrm>
            <a:off x="1460773" y="4331997"/>
            <a:ext cx="1552575" cy="542925"/>
          </a:xfrm>
          <a:prstGeom prst="rect">
            <a:avLst/>
          </a:prstGeom>
        </p:spPr>
      </p:pic>
      <p:pic>
        <p:nvPicPr>
          <p:cNvPr id="4" name="図 3">
            <a:extLst>
              <a:ext uri="{FF2B5EF4-FFF2-40B4-BE49-F238E27FC236}">
                <a16:creationId xmlns:a16="http://schemas.microsoft.com/office/drawing/2014/main" id="{C0D1C036-1E5B-0913-EF00-600DE3FD65BE}"/>
              </a:ext>
            </a:extLst>
          </p:cNvPr>
          <p:cNvPicPr>
            <a:picLocks noChangeAspect="1"/>
          </p:cNvPicPr>
          <p:nvPr/>
        </p:nvPicPr>
        <p:blipFill>
          <a:blip r:embed="rId3"/>
          <a:stretch>
            <a:fillRect/>
          </a:stretch>
        </p:blipFill>
        <p:spPr>
          <a:xfrm>
            <a:off x="1595577" y="1140189"/>
            <a:ext cx="1282968" cy="1047969"/>
          </a:xfrm>
          <a:prstGeom prst="rect">
            <a:avLst/>
          </a:prstGeom>
        </p:spPr>
      </p:pic>
      <p:sp>
        <p:nvSpPr>
          <p:cNvPr id="5" name="テキスト ボックス 4">
            <a:extLst>
              <a:ext uri="{FF2B5EF4-FFF2-40B4-BE49-F238E27FC236}">
                <a16:creationId xmlns:a16="http://schemas.microsoft.com/office/drawing/2014/main" id="{57A280E2-2F78-0A36-901B-4033E935478B}"/>
              </a:ext>
            </a:extLst>
          </p:cNvPr>
          <p:cNvSpPr txBox="1"/>
          <p:nvPr/>
        </p:nvSpPr>
        <p:spPr>
          <a:xfrm>
            <a:off x="3208372" y="1402563"/>
            <a:ext cx="1934080" cy="600164"/>
          </a:xfrm>
          <a:prstGeom prst="rect">
            <a:avLst/>
          </a:prstGeom>
          <a:noFill/>
          <a:ln>
            <a:solidFill>
              <a:schemeClr val="tx1"/>
            </a:solidFill>
          </a:ln>
        </p:spPr>
        <p:txBody>
          <a:bodyPr wrap="square" rtlCol="0">
            <a:spAutoFit/>
          </a:bodyPr>
          <a:lstStyle/>
          <a:p>
            <a:pPr algn="ctr"/>
            <a:r>
              <a:rPr lang="ja-JP" altLang="en-US" sz="1100" dirty="0"/>
              <a:t>リモートリポジトリ</a:t>
            </a:r>
            <a:r>
              <a:rPr lang="en-US" altLang="ja-JP" sz="1100" dirty="0"/>
              <a:t>(origin)</a:t>
            </a:r>
          </a:p>
          <a:p>
            <a:pPr algn="ctr"/>
            <a:endParaRPr lang="en-US" altLang="ja-JP" sz="1100" dirty="0"/>
          </a:p>
          <a:p>
            <a:pPr algn="ctr"/>
            <a:r>
              <a:rPr lang="en-US" altLang="ja-JP" sz="1100" dirty="0"/>
              <a:t>main</a:t>
            </a:r>
            <a:endParaRPr kumimoji="1" lang="en-US" altLang="ja-JP" sz="1100" dirty="0"/>
          </a:p>
        </p:txBody>
      </p:sp>
      <p:sp>
        <p:nvSpPr>
          <p:cNvPr id="6" name="テキスト ボックス 5">
            <a:extLst>
              <a:ext uri="{FF2B5EF4-FFF2-40B4-BE49-F238E27FC236}">
                <a16:creationId xmlns:a16="http://schemas.microsoft.com/office/drawing/2014/main" id="{D89B4A76-DB3F-BC96-0625-A075C5372772}"/>
              </a:ext>
            </a:extLst>
          </p:cNvPr>
          <p:cNvSpPr txBox="1"/>
          <p:nvPr/>
        </p:nvSpPr>
        <p:spPr>
          <a:xfrm>
            <a:off x="5396779" y="1402563"/>
            <a:ext cx="3520718" cy="646331"/>
          </a:xfrm>
          <a:prstGeom prst="rect">
            <a:avLst/>
          </a:prstGeom>
          <a:solidFill>
            <a:schemeClr val="accent1">
              <a:lumMod val="40000"/>
              <a:lumOff val="60000"/>
            </a:schemeClr>
          </a:solidFill>
        </p:spPr>
        <p:txBody>
          <a:bodyPr wrap="square" rtlCol="0">
            <a:spAutoFit/>
          </a:bodyPr>
          <a:lstStyle/>
          <a:p>
            <a:r>
              <a:rPr kumimoji="1" lang="en-US" altLang="ja-JP" dirty="0"/>
              <a:t>GIT</a:t>
            </a:r>
            <a:r>
              <a:rPr kumimoji="1" lang="ja-JP" altLang="en-US" dirty="0"/>
              <a:t>ではリモートリポジトリを</a:t>
            </a:r>
            <a:r>
              <a:rPr kumimoji="1" lang="en-US" altLang="ja-JP" dirty="0"/>
              <a:t>origin</a:t>
            </a:r>
            <a:r>
              <a:rPr kumimoji="1" lang="ja-JP" altLang="en-US" dirty="0"/>
              <a:t>で表します</a:t>
            </a:r>
            <a:endParaRPr kumimoji="1" lang="en-US" altLang="ja-JP" dirty="0"/>
          </a:p>
        </p:txBody>
      </p:sp>
      <p:cxnSp>
        <p:nvCxnSpPr>
          <p:cNvPr id="8" name="直線矢印コネクタ 7">
            <a:extLst>
              <a:ext uri="{FF2B5EF4-FFF2-40B4-BE49-F238E27FC236}">
                <a16:creationId xmlns:a16="http://schemas.microsoft.com/office/drawing/2014/main" id="{0AF367B0-1453-7C19-C52B-B03C766B75BC}"/>
              </a:ext>
            </a:extLst>
          </p:cNvPr>
          <p:cNvCxnSpPr/>
          <p:nvPr/>
        </p:nvCxnSpPr>
        <p:spPr>
          <a:xfrm>
            <a:off x="3590488" y="2315361"/>
            <a:ext cx="0" cy="1929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2F06F80-1462-B121-F17F-2E7705D6A6D2}"/>
              </a:ext>
            </a:extLst>
          </p:cNvPr>
          <p:cNvSpPr txBox="1"/>
          <p:nvPr/>
        </p:nvSpPr>
        <p:spPr>
          <a:xfrm>
            <a:off x="3760213" y="3026179"/>
            <a:ext cx="3890547" cy="577081"/>
          </a:xfrm>
          <a:prstGeom prst="rect">
            <a:avLst/>
          </a:prstGeom>
          <a:noFill/>
        </p:spPr>
        <p:txBody>
          <a:bodyPr wrap="square" rtlCol="0">
            <a:spAutoFit/>
          </a:bodyPr>
          <a:lstStyle/>
          <a:p>
            <a:r>
              <a:rPr lang="en-US" altLang="ja-JP" sz="1050" dirty="0"/>
              <a:t>g</a:t>
            </a:r>
            <a:r>
              <a:rPr kumimoji="1" lang="en-US" altLang="ja-JP" sz="1050" dirty="0"/>
              <a:t>it fetch origin main</a:t>
            </a:r>
          </a:p>
          <a:p>
            <a:endParaRPr lang="en-US" altLang="ja-JP" sz="1050" dirty="0"/>
          </a:p>
          <a:p>
            <a:r>
              <a:rPr kumimoji="1" lang="ja-JP" altLang="en-US" sz="1050" dirty="0"/>
              <a:t>リモート（</a:t>
            </a:r>
            <a:r>
              <a:rPr kumimoji="1" lang="en-US" altLang="ja-JP" sz="1050" dirty="0"/>
              <a:t>origin</a:t>
            </a:r>
            <a:r>
              <a:rPr kumimoji="1" lang="ja-JP" altLang="en-US" sz="1050" dirty="0"/>
              <a:t>）の</a:t>
            </a:r>
            <a:r>
              <a:rPr lang="en-US" altLang="ja-JP" sz="1050" dirty="0"/>
              <a:t>main</a:t>
            </a:r>
            <a:r>
              <a:rPr kumimoji="1" lang="ja-JP" altLang="en-US" sz="1050" dirty="0"/>
              <a:t>ブランチを個人</a:t>
            </a:r>
            <a:r>
              <a:rPr kumimoji="1" lang="en-US" altLang="ja-JP" sz="1050" dirty="0"/>
              <a:t>PC</a:t>
            </a:r>
            <a:r>
              <a:rPr kumimoji="1" lang="ja-JP" altLang="en-US" sz="1050" dirty="0"/>
              <a:t>に持ってくる</a:t>
            </a:r>
          </a:p>
        </p:txBody>
      </p:sp>
      <p:sp>
        <p:nvSpPr>
          <p:cNvPr id="10" name="テキスト ボックス 9">
            <a:extLst>
              <a:ext uri="{FF2B5EF4-FFF2-40B4-BE49-F238E27FC236}">
                <a16:creationId xmlns:a16="http://schemas.microsoft.com/office/drawing/2014/main" id="{B407772D-2E2F-EE8A-D8EE-5DBE41E8530E}"/>
              </a:ext>
            </a:extLst>
          </p:cNvPr>
          <p:cNvSpPr txBox="1"/>
          <p:nvPr/>
        </p:nvSpPr>
        <p:spPr>
          <a:xfrm>
            <a:off x="3208372" y="4472654"/>
            <a:ext cx="1934080" cy="261610"/>
          </a:xfrm>
          <a:prstGeom prst="rect">
            <a:avLst/>
          </a:prstGeom>
          <a:noFill/>
          <a:ln>
            <a:solidFill>
              <a:schemeClr val="tx1"/>
            </a:solidFill>
          </a:ln>
        </p:spPr>
        <p:txBody>
          <a:bodyPr wrap="square" rtlCol="0">
            <a:spAutoFit/>
          </a:bodyPr>
          <a:lstStyle/>
          <a:p>
            <a:pPr algn="ctr"/>
            <a:r>
              <a:rPr lang="en-US" altLang="ja-JP" sz="1100" dirty="0"/>
              <a:t>origin/main</a:t>
            </a:r>
            <a:endParaRPr kumimoji="1" lang="en-US" altLang="ja-JP" sz="1100" dirty="0"/>
          </a:p>
        </p:txBody>
      </p:sp>
      <p:sp>
        <p:nvSpPr>
          <p:cNvPr id="11" name="テキスト ボックス 10">
            <a:extLst>
              <a:ext uri="{FF2B5EF4-FFF2-40B4-BE49-F238E27FC236}">
                <a16:creationId xmlns:a16="http://schemas.microsoft.com/office/drawing/2014/main" id="{54C3550C-A266-E0F6-070D-DFBA8D7BA162}"/>
              </a:ext>
            </a:extLst>
          </p:cNvPr>
          <p:cNvSpPr txBox="1"/>
          <p:nvPr/>
        </p:nvSpPr>
        <p:spPr>
          <a:xfrm>
            <a:off x="5337476" y="4303546"/>
            <a:ext cx="4267918" cy="646331"/>
          </a:xfrm>
          <a:prstGeom prst="rect">
            <a:avLst/>
          </a:prstGeom>
          <a:solidFill>
            <a:schemeClr val="accent1">
              <a:lumMod val="40000"/>
              <a:lumOff val="60000"/>
            </a:schemeClr>
          </a:solidFill>
        </p:spPr>
        <p:txBody>
          <a:bodyPr wrap="square" rtlCol="0">
            <a:spAutoFit/>
          </a:bodyPr>
          <a:lstStyle/>
          <a:p>
            <a:r>
              <a:rPr kumimoji="1" lang="en-US" altLang="ja-JP" dirty="0"/>
              <a:t>fetch</a:t>
            </a:r>
            <a:r>
              <a:rPr kumimoji="1" lang="ja-JP" altLang="en-US" dirty="0"/>
              <a:t>を行うと</a:t>
            </a:r>
            <a:r>
              <a:rPr kumimoji="1" lang="en-US" altLang="ja-JP" dirty="0"/>
              <a:t>origin/main</a:t>
            </a:r>
            <a:r>
              <a:rPr kumimoji="1" lang="ja-JP" altLang="en-US" dirty="0"/>
              <a:t>というところにダウンロードされます。</a:t>
            </a:r>
            <a:endParaRPr kumimoji="1" lang="en-US" altLang="ja-JP" dirty="0"/>
          </a:p>
        </p:txBody>
      </p:sp>
      <p:sp>
        <p:nvSpPr>
          <p:cNvPr id="12" name="テキスト ボックス 11">
            <a:extLst>
              <a:ext uri="{FF2B5EF4-FFF2-40B4-BE49-F238E27FC236}">
                <a16:creationId xmlns:a16="http://schemas.microsoft.com/office/drawing/2014/main" id="{A4EE6A82-0671-3B71-0375-57A6DB91659F}"/>
              </a:ext>
            </a:extLst>
          </p:cNvPr>
          <p:cNvSpPr txBox="1"/>
          <p:nvPr/>
        </p:nvSpPr>
        <p:spPr>
          <a:xfrm>
            <a:off x="1183480" y="5036190"/>
            <a:ext cx="1934080" cy="600164"/>
          </a:xfrm>
          <a:prstGeom prst="rect">
            <a:avLst/>
          </a:prstGeom>
          <a:noFill/>
          <a:ln>
            <a:solidFill>
              <a:schemeClr val="tx1"/>
            </a:solidFill>
          </a:ln>
        </p:spPr>
        <p:txBody>
          <a:bodyPr wrap="square" rtlCol="0">
            <a:spAutoFit/>
          </a:bodyPr>
          <a:lstStyle/>
          <a:p>
            <a:pPr algn="ctr"/>
            <a:r>
              <a:rPr lang="ja-JP" altLang="en-US" sz="1100" dirty="0"/>
              <a:t>ローカルリポジトリ</a:t>
            </a:r>
            <a:endParaRPr lang="en-US" altLang="ja-JP" sz="1100" dirty="0"/>
          </a:p>
          <a:p>
            <a:pPr algn="ctr"/>
            <a:endParaRPr lang="en-US" altLang="ja-JP" sz="1100" dirty="0"/>
          </a:p>
          <a:p>
            <a:pPr algn="ctr"/>
            <a:r>
              <a:rPr lang="en-US" altLang="ja-JP" sz="1100" dirty="0"/>
              <a:t>main</a:t>
            </a:r>
            <a:endParaRPr kumimoji="1" lang="en-US" altLang="ja-JP" sz="1100" dirty="0"/>
          </a:p>
        </p:txBody>
      </p:sp>
      <p:sp>
        <p:nvSpPr>
          <p:cNvPr id="13" name="テキスト ボックス 12">
            <a:extLst>
              <a:ext uri="{FF2B5EF4-FFF2-40B4-BE49-F238E27FC236}">
                <a16:creationId xmlns:a16="http://schemas.microsoft.com/office/drawing/2014/main" id="{529E46D0-24F0-56D1-7D9F-820D40933500}"/>
              </a:ext>
            </a:extLst>
          </p:cNvPr>
          <p:cNvSpPr txBox="1"/>
          <p:nvPr/>
        </p:nvSpPr>
        <p:spPr>
          <a:xfrm>
            <a:off x="3375849" y="5083463"/>
            <a:ext cx="4962807" cy="1200329"/>
          </a:xfrm>
          <a:prstGeom prst="rect">
            <a:avLst/>
          </a:prstGeom>
          <a:solidFill>
            <a:schemeClr val="accent1">
              <a:lumMod val="40000"/>
              <a:lumOff val="60000"/>
            </a:schemeClr>
          </a:solidFill>
        </p:spPr>
        <p:txBody>
          <a:bodyPr wrap="square" rtlCol="0">
            <a:spAutoFit/>
          </a:bodyPr>
          <a:lstStyle/>
          <a:p>
            <a:r>
              <a:rPr kumimoji="1" lang="ja-JP" altLang="en-US" dirty="0"/>
              <a:t>ダウンロードしたブランチをローカルに反映するには</a:t>
            </a:r>
            <a:r>
              <a:rPr kumimoji="1" lang="en-US" altLang="ja-JP" dirty="0"/>
              <a:t>merge</a:t>
            </a:r>
            <a:r>
              <a:rPr kumimoji="1" lang="ja-JP" altLang="en-US" dirty="0"/>
              <a:t>という作業を行います。</a:t>
            </a:r>
            <a:endParaRPr kumimoji="1" lang="en-US" altLang="ja-JP" dirty="0"/>
          </a:p>
          <a:p>
            <a:r>
              <a:rPr lang="ja-JP" altLang="en-US" dirty="0"/>
              <a:t>（リモートとローカルで修正内容が競合する場合があるためすぐに反映はされません）</a:t>
            </a:r>
            <a:endParaRPr kumimoji="1" lang="en-US" altLang="ja-JP" dirty="0"/>
          </a:p>
        </p:txBody>
      </p:sp>
      <p:cxnSp>
        <p:nvCxnSpPr>
          <p:cNvPr id="14" name="直線矢印コネクタ 13">
            <a:extLst>
              <a:ext uri="{FF2B5EF4-FFF2-40B4-BE49-F238E27FC236}">
                <a16:creationId xmlns:a16="http://schemas.microsoft.com/office/drawing/2014/main" id="{8099B422-2730-B6F8-BE54-EE60C8829962}"/>
              </a:ext>
            </a:extLst>
          </p:cNvPr>
          <p:cNvCxnSpPr>
            <a:cxnSpLocks/>
          </p:cNvCxnSpPr>
          <p:nvPr/>
        </p:nvCxnSpPr>
        <p:spPr>
          <a:xfrm flipV="1">
            <a:off x="8163886" y="2315361"/>
            <a:ext cx="0" cy="175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07720C8-419C-48A5-E7FF-65D1F067CC76}"/>
              </a:ext>
            </a:extLst>
          </p:cNvPr>
          <p:cNvSpPr txBox="1"/>
          <p:nvPr/>
        </p:nvSpPr>
        <p:spPr>
          <a:xfrm>
            <a:off x="8247777" y="2968794"/>
            <a:ext cx="2934748" cy="577081"/>
          </a:xfrm>
          <a:prstGeom prst="rect">
            <a:avLst/>
          </a:prstGeom>
          <a:noFill/>
        </p:spPr>
        <p:txBody>
          <a:bodyPr wrap="square" rtlCol="0">
            <a:spAutoFit/>
          </a:bodyPr>
          <a:lstStyle/>
          <a:p>
            <a:r>
              <a:rPr lang="en-US" altLang="ja-JP" sz="1050" dirty="0"/>
              <a:t>g</a:t>
            </a:r>
            <a:r>
              <a:rPr kumimoji="1" lang="en-US" altLang="ja-JP" sz="1050" dirty="0"/>
              <a:t>it </a:t>
            </a:r>
            <a:r>
              <a:rPr lang="en-US" altLang="ja-JP" sz="1050" dirty="0"/>
              <a:t>push</a:t>
            </a:r>
            <a:r>
              <a:rPr kumimoji="1" lang="en-US" altLang="ja-JP" sz="1050" dirty="0"/>
              <a:t> origin main</a:t>
            </a:r>
          </a:p>
          <a:p>
            <a:endParaRPr lang="en-US" altLang="ja-JP" sz="1050" dirty="0"/>
          </a:p>
          <a:p>
            <a:r>
              <a:rPr lang="en-US" altLang="ja-JP" sz="1050" dirty="0"/>
              <a:t>main</a:t>
            </a:r>
            <a:r>
              <a:rPr lang="ja-JP" altLang="en-US" sz="1050" dirty="0"/>
              <a:t>ブランチをリモート（</a:t>
            </a:r>
            <a:r>
              <a:rPr lang="en-US" altLang="ja-JP" sz="1050" dirty="0"/>
              <a:t>origin)</a:t>
            </a:r>
            <a:r>
              <a:rPr lang="ja-JP" altLang="en-US" sz="1050" dirty="0"/>
              <a:t>に反映</a:t>
            </a:r>
            <a:endParaRPr lang="en-US" altLang="ja-JP" sz="1050" dirty="0"/>
          </a:p>
        </p:txBody>
      </p:sp>
      <p:sp>
        <p:nvSpPr>
          <p:cNvPr id="17" name="テキスト ボックス 16">
            <a:extLst>
              <a:ext uri="{FF2B5EF4-FFF2-40B4-BE49-F238E27FC236}">
                <a16:creationId xmlns:a16="http://schemas.microsoft.com/office/drawing/2014/main" id="{D0CDD797-106D-E8BF-6160-1407FA363AF9}"/>
              </a:ext>
            </a:extLst>
          </p:cNvPr>
          <p:cNvSpPr txBox="1"/>
          <p:nvPr/>
        </p:nvSpPr>
        <p:spPr>
          <a:xfrm>
            <a:off x="8405767" y="2582684"/>
            <a:ext cx="2843869" cy="369332"/>
          </a:xfrm>
          <a:prstGeom prst="rect">
            <a:avLst/>
          </a:prstGeom>
          <a:solidFill>
            <a:schemeClr val="accent1">
              <a:lumMod val="40000"/>
              <a:lumOff val="60000"/>
            </a:schemeClr>
          </a:solidFill>
        </p:spPr>
        <p:txBody>
          <a:bodyPr wrap="square" rtlCol="0">
            <a:spAutoFit/>
          </a:bodyPr>
          <a:lstStyle/>
          <a:p>
            <a:pPr algn="ctr"/>
            <a:r>
              <a:rPr lang="ja-JP" altLang="en-US" dirty="0">
                <a:solidFill>
                  <a:srgbClr val="FF0000"/>
                </a:solidFill>
              </a:rPr>
              <a:t>競合する場合失敗します</a:t>
            </a:r>
            <a:endParaRPr kumimoji="1" lang="en-US" altLang="ja-JP" dirty="0">
              <a:solidFill>
                <a:srgbClr val="FF0000"/>
              </a:solidFill>
            </a:endParaRPr>
          </a:p>
        </p:txBody>
      </p:sp>
    </p:spTree>
    <p:extLst>
      <p:ext uri="{BB962C8B-B14F-4D97-AF65-F5344CB8AC3E}">
        <p14:creationId xmlns:p14="http://schemas.microsoft.com/office/powerpoint/2010/main" val="89636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28E034-3DCD-8B72-460D-02F36D209C34}"/>
              </a:ext>
            </a:extLst>
          </p:cNvPr>
          <p:cNvSpPr txBox="1"/>
          <p:nvPr/>
        </p:nvSpPr>
        <p:spPr>
          <a:xfrm>
            <a:off x="555771" y="536787"/>
            <a:ext cx="5106798" cy="461665"/>
          </a:xfrm>
          <a:prstGeom prst="rect">
            <a:avLst/>
          </a:prstGeom>
          <a:noFill/>
        </p:spPr>
        <p:txBody>
          <a:bodyPr wrap="square">
            <a:spAutoFit/>
          </a:bodyPr>
          <a:lstStyle/>
          <a:p>
            <a:r>
              <a:rPr lang="ja-JP" altLang="en-US" sz="2400" dirty="0"/>
              <a:t>リモートとローカルーその２</a:t>
            </a:r>
          </a:p>
        </p:txBody>
      </p:sp>
      <p:pic>
        <p:nvPicPr>
          <p:cNvPr id="3" name="図 2">
            <a:extLst>
              <a:ext uri="{FF2B5EF4-FFF2-40B4-BE49-F238E27FC236}">
                <a16:creationId xmlns:a16="http://schemas.microsoft.com/office/drawing/2014/main" id="{DD719FC9-2C16-EC5A-D92C-C1F3D774FF95}"/>
              </a:ext>
            </a:extLst>
          </p:cNvPr>
          <p:cNvPicPr>
            <a:picLocks noChangeAspect="1"/>
          </p:cNvPicPr>
          <p:nvPr/>
        </p:nvPicPr>
        <p:blipFill>
          <a:blip r:embed="rId2"/>
          <a:stretch>
            <a:fillRect/>
          </a:stretch>
        </p:blipFill>
        <p:spPr>
          <a:xfrm>
            <a:off x="1595577" y="1140189"/>
            <a:ext cx="1282968" cy="1047969"/>
          </a:xfrm>
          <a:prstGeom prst="rect">
            <a:avLst/>
          </a:prstGeom>
        </p:spPr>
      </p:pic>
      <p:sp>
        <p:nvSpPr>
          <p:cNvPr id="4" name="テキスト ボックス 3">
            <a:extLst>
              <a:ext uri="{FF2B5EF4-FFF2-40B4-BE49-F238E27FC236}">
                <a16:creationId xmlns:a16="http://schemas.microsoft.com/office/drawing/2014/main" id="{2801F75E-FF95-83C6-853C-62C2A922AD81}"/>
              </a:ext>
            </a:extLst>
          </p:cNvPr>
          <p:cNvSpPr txBox="1"/>
          <p:nvPr/>
        </p:nvSpPr>
        <p:spPr>
          <a:xfrm>
            <a:off x="3208372" y="1402563"/>
            <a:ext cx="1934080" cy="600164"/>
          </a:xfrm>
          <a:prstGeom prst="rect">
            <a:avLst/>
          </a:prstGeom>
          <a:noFill/>
          <a:ln>
            <a:solidFill>
              <a:schemeClr val="tx1"/>
            </a:solidFill>
          </a:ln>
        </p:spPr>
        <p:txBody>
          <a:bodyPr wrap="square" rtlCol="0">
            <a:spAutoFit/>
          </a:bodyPr>
          <a:lstStyle/>
          <a:p>
            <a:pPr algn="ctr"/>
            <a:r>
              <a:rPr lang="ja-JP" altLang="en-US" sz="1100" dirty="0"/>
              <a:t>リモートリポジトリ</a:t>
            </a:r>
            <a:r>
              <a:rPr lang="en-US" altLang="ja-JP" sz="1100" dirty="0"/>
              <a:t>(origin)</a:t>
            </a:r>
          </a:p>
          <a:p>
            <a:pPr algn="ctr"/>
            <a:endParaRPr lang="en-US" altLang="ja-JP" sz="1100" dirty="0"/>
          </a:p>
          <a:p>
            <a:pPr algn="ctr"/>
            <a:r>
              <a:rPr lang="en-US" altLang="ja-JP" sz="1100" dirty="0"/>
              <a:t>main</a:t>
            </a:r>
            <a:endParaRPr kumimoji="1" lang="en-US" altLang="ja-JP" sz="1100" dirty="0"/>
          </a:p>
        </p:txBody>
      </p:sp>
      <p:pic>
        <p:nvPicPr>
          <p:cNvPr id="6" name="図 5">
            <a:extLst>
              <a:ext uri="{FF2B5EF4-FFF2-40B4-BE49-F238E27FC236}">
                <a16:creationId xmlns:a16="http://schemas.microsoft.com/office/drawing/2014/main" id="{27E3174B-2BA3-C61E-0A21-04B8F326C0D3}"/>
              </a:ext>
            </a:extLst>
          </p:cNvPr>
          <p:cNvPicPr>
            <a:picLocks noChangeAspect="1"/>
          </p:cNvPicPr>
          <p:nvPr/>
        </p:nvPicPr>
        <p:blipFill>
          <a:blip r:embed="rId3"/>
          <a:stretch>
            <a:fillRect/>
          </a:stretch>
        </p:blipFill>
        <p:spPr>
          <a:xfrm>
            <a:off x="1595577" y="4400623"/>
            <a:ext cx="1116679" cy="818750"/>
          </a:xfrm>
          <a:prstGeom prst="rect">
            <a:avLst/>
          </a:prstGeom>
        </p:spPr>
      </p:pic>
      <p:cxnSp>
        <p:nvCxnSpPr>
          <p:cNvPr id="7" name="直線矢印コネクタ 6">
            <a:extLst>
              <a:ext uri="{FF2B5EF4-FFF2-40B4-BE49-F238E27FC236}">
                <a16:creationId xmlns:a16="http://schemas.microsoft.com/office/drawing/2014/main" id="{44B3E442-DB9F-6652-AB52-19D85F4B32B0}"/>
              </a:ext>
            </a:extLst>
          </p:cNvPr>
          <p:cNvCxnSpPr>
            <a:cxnSpLocks/>
          </p:cNvCxnSpPr>
          <p:nvPr/>
        </p:nvCxnSpPr>
        <p:spPr>
          <a:xfrm flipV="1">
            <a:off x="2239347" y="2222645"/>
            <a:ext cx="1240971" cy="205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CDBCE59-1DD5-E02F-72F3-CFCAEC25A560}"/>
              </a:ext>
            </a:extLst>
          </p:cNvPr>
          <p:cNvSpPr txBox="1"/>
          <p:nvPr/>
        </p:nvSpPr>
        <p:spPr>
          <a:xfrm>
            <a:off x="1512432" y="5346576"/>
            <a:ext cx="1282968" cy="261610"/>
          </a:xfrm>
          <a:prstGeom prst="rect">
            <a:avLst/>
          </a:prstGeom>
          <a:noFill/>
          <a:ln>
            <a:solidFill>
              <a:schemeClr val="tx1"/>
            </a:solidFill>
          </a:ln>
        </p:spPr>
        <p:txBody>
          <a:bodyPr wrap="square" rtlCol="0">
            <a:spAutoFit/>
          </a:bodyPr>
          <a:lstStyle/>
          <a:p>
            <a:pPr algn="ctr"/>
            <a:r>
              <a:rPr kumimoji="1" lang="ja-JP" altLang="en-US" sz="1100" dirty="0"/>
              <a:t>開発者１</a:t>
            </a:r>
            <a:endParaRPr kumimoji="1" lang="en-US" altLang="ja-JP" sz="1100" dirty="0"/>
          </a:p>
        </p:txBody>
      </p:sp>
      <p:pic>
        <p:nvPicPr>
          <p:cNvPr id="11" name="図 10">
            <a:extLst>
              <a:ext uri="{FF2B5EF4-FFF2-40B4-BE49-F238E27FC236}">
                <a16:creationId xmlns:a16="http://schemas.microsoft.com/office/drawing/2014/main" id="{3127748E-1A7C-6B13-CE0B-BE380C287E8E}"/>
              </a:ext>
            </a:extLst>
          </p:cNvPr>
          <p:cNvPicPr>
            <a:picLocks noChangeAspect="1"/>
          </p:cNvPicPr>
          <p:nvPr/>
        </p:nvPicPr>
        <p:blipFill>
          <a:blip r:embed="rId3"/>
          <a:stretch>
            <a:fillRect/>
          </a:stretch>
        </p:blipFill>
        <p:spPr>
          <a:xfrm>
            <a:off x="3291517" y="4400623"/>
            <a:ext cx="1116679" cy="818750"/>
          </a:xfrm>
          <a:prstGeom prst="rect">
            <a:avLst/>
          </a:prstGeom>
        </p:spPr>
      </p:pic>
      <p:sp>
        <p:nvSpPr>
          <p:cNvPr id="12" name="テキスト ボックス 11">
            <a:extLst>
              <a:ext uri="{FF2B5EF4-FFF2-40B4-BE49-F238E27FC236}">
                <a16:creationId xmlns:a16="http://schemas.microsoft.com/office/drawing/2014/main" id="{DB44004C-0166-F2C5-511B-865C67A7427B}"/>
              </a:ext>
            </a:extLst>
          </p:cNvPr>
          <p:cNvSpPr txBox="1"/>
          <p:nvPr/>
        </p:nvSpPr>
        <p:spPr>
          <a:xfrm>
            <a:off x="3208372" y="5346576"/>
            <a:ext cx="1282968" cy="261610"/>
          </a:xfrm>
          <a:prstGeom prst="rect">
            <a:avLst/>
          </a:prstGeom>
          <a:noFill/>
          <a:ln>
            <a:solidFill>
              <a:schemeClr val="tx1"/>
            </a:solidFill>
          </a:ln>
        </p:spPr>
        <p:txBody>
          <a:bodyPr wrap="square" rtlCol="0">
            <a:spAutoFit/>
          </a:bodyPr>
          <a:lstStyle/>
          <a:p>
            <a:pPr algn="ctr"/>
            <a:r>
              <a:rPr kumimoji="1" lang="ja-JP" altLang="en-US" sz="1100" dirty="0"/>
              <a:t>開発者</a:t>
            </a:r>
            <a:r>
              <a:rPr lang="ja-JP" altLang="en-US" sz="1100" dirty="0"/>
              <a:t>２</a:t>
            </a:r>
            <a:endParaRPr kumimoji="1" lang="en-US" altLang="ja-JP" sz="1100" dirty="0"/>
          </a:p>
        </p:txBody>
      </p:sp>
      <p:pic>
        <p:nvPicPr>
          <p:cNvPr id="13" name="図 12">
            <a:extLst>
              <a:ext uri="{FF2B5EF4-FFF2-40B4-BE49-F238E27FC236}">
                <a16:creationId xmlns:a16="http://schemas.microsoft.com/office/drawing/2014/main" id="{666B702C-A52D-45DD-9260-BDE74A38C225}"/>
              </a:ext>
            </a:extLst>
          </p:cNvPr>
          <p:cNvPicPr>
            <a:picLocks noChangeAspect="1"/>
          </p:cNvPicPr>
          <p:nvPr/>
        </p:nvPicPr>
        <p:blipFill>
          <a:blip r:embed="rId3"/>
          <a:stretch>
            <a:fillRect/>
          </a:stretch>
        </p:blipFill>
        <p:spPr>
          <a:xfrm>
            <a:off x="4904312" y="4400623"/>
            <a:ext cx="1116679" cy="818750"/>
          </a:xfrm>
          <a:prstGeom prst="rect">
            <a:avLst/>
          </a:prstGeom>
        </p:spPr>
      </p:pic>
      <p:sp>
        <p:nvSpPr>
          <p:cNvPr id="14" name="テキスト ボックス 13">
            <a:extLst>
              <a:ext uri="{FF2B5EF4-FFF2-40B4-BE49-F238E27FC236}">
                <a16:creationId xmlns:a16="http://schemas.microsoft.com/office/drawing/2014/main" id="{560499D0-E637-C473-8EF0-32AAB6A0E3FE}"/>
              </a:ext>
            </a:extLst>
          </p:cNvPr>
          <p:cNvSpPr txBox="1"/>
          <p:nvPr/>
        </p:nvSpPr>
        <p:spPr>
          <a:xfrm>
            <a:off x="4821167" y="5346576"/>
            <a:ext cx="1282968" cy="261610"/>
          </a:xfrm>
          <a:prstGeom prst="rect">
            <a:avLst/>
          </a:prstGeom>
          <a:noFill/>
          <a:ln>
            <a:solidFill>
              <a:schemeClr val="tx1"/>
            </a:solidFill>
          </a:ln>
        </p:spPr>
        <p:txBody>
          <a:bodyPr wrap="square" rtlCol="0">
            <a:spAutoFit/>
          </a:bodyPr>
          <a:lstStyle/>
          <a:p>
            <a:pPr algn="ctr"/>
            <a:r>
              <a:rPr kumimoji="1" lang="ja-JP" altLang="en-US" sz="1100" dirty="0"/>
              <a:t>開発者３</a:t>
            </a:r>
            <a:endParaRPr kumimoji="1" lang="en-US" altLang="ja-JP" sz="1100" dirty="0"/>
          </a:p>
        </p:txBody>
      </p:sp>
      <p:cxnSp>
        <p:nvCxnSpPr>
          <p:cNvPr id="15" name="直線矢印コネクタ 14">
            <a:extLst>
              <a:ext uri="{FF2B5EF4-FFF2-40B4-BE49-F238E27FC236}">
                <a16:creationId xmlns:a16="http://schemas.microsoft.com/office/drawing/2014/main" id="{797701A7-03AB-F12F-FD8B-1969EDA23C4C}"/>
              </a:ext>
            </a:extLst>
          </p:cNvPr>
          <p:cNvCxnSpPr>
            <a:cxnSpLocks/>
          </p:cNvCxnSpPr>
          <p:nvPr/>
        </p:nvCxnSpPr>
        <p:spPr>
          <a:xfrm flipV="1">
            <a:off x="3828661" y="2222645"/>
            <a:ext cx="0" cy="205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931B282-3D23-D894-184E-C7C4F1379631}"/>
              </a:ext>
            </a:extLst>
          </p:cNvPr>
          <p:cNvCxnSpPr>
            <a:cxnSpLocks/>
          </p:cNvCxnSpPr>
          <p:nvPr/>
        </p:nvCxnSpPr>
        <p:spPr>
          <a:xfrm flipH="1" flipV="1">
            <a:off x="4249573" y="2222645"/>
            <a:ext cx="1254373" cy="205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A18F397-E1FC-112E-7CB3-7049DD05BC6F}"/>
              </a:ext>
            </a:extLst>
          </p:cNvPr>
          <p:cNvSpPr txBox="1"/>
          <p:nvPr/>
        </p:nvSpPr>
        <p:spPr>
          <a:xfrm>
            <a:off x="5472279" y="787010"/>
            <a:ext cx="5594816" cy="1754326"/>
          </a:xfrm>
          <a:prstGeom prst="rect">
            <a:avLst/>
          </a:prstGeom>
          <a:solidFill>
            <a:schemeClr val="accent1">
              <a:lumMod val="40000"/>
              <a:lumOff val="60000"/>
            </a:schemeClr>
          </a:solidFill>
        </p:spPr>
        <p:txBody>
          <a:bodyPr wrap="square" rtlCol="0">
            <a:spAutoFit/>
          </a:bodyPr>
          <a:lstStyle/>
          <a:p>
            <a:r>
              <a:rPr lang="ja-JP" altLang="en-US" dirty="0"/>
              <a:t>リモートリポジトリはプロジェクトに参加している複数の開発者から更新がかかります。</a:t>
            </a:r>
            <a:endParaRPr lang="en-US" altLang="ja-JP" dirty="0"/>
          </a:p>
          <a:p>
            <a:r>
              <a:rPr kumimoji="1" lang="ja-JP" altLang="en-US" dirty="0"/>
              <a:t>そのため競合した場合は通常警告が出て更新できません。</a:t>
            </a:r>
            <a:endParaRPr kumimoji="1" lang="en-US" altLang="ja-JP" dirty="0"/>
          </a:p>
          <a:p>
            <a:r>
              <a:rPr lang="ja-JP" altLang="en-US" dirty="0"/>
              <a:t>強制更新をかけることも可能ですが他者の修正を破壊する可能性があるため通常行いません。</a:t>
            </a:r>
            <a:endParaRPr kumimoji="1" lang="en-US" altLang="ja-JP" dirty="0"/>
          </a:p>
        </p:txBody>
      </p:sp>
      <p:sp>
        <p:nvSpPr>
          <p:cNvPr id="23" name="テキスト ボックス 22">
            <a:extLst>
              <a:ext uri="{FF2B5EF4-FFF2-40B4-BE49-F238E27FC236}">
                <a16:creationId xmlns:a16="http://schemas.microsoft.com/office/drawing/2014/main" id="{9D6DA137-6274-C6E8-BA7B-A5374BBD21FA}"/>
              </a:ext>
            </a:extLst>
          </p:cNvPr>
          <p:cNvSpPr txBox="1"/>
          <p:nvPr/>
        </p:nvSpPr>
        <p:spPr>
          <a:xfrm>
            <a:off x="5662569" y="3445778"/>
            <a:ext cx="2934748" cy="577081"/>
          </a:xfrm>
          <a:prstGeom prst="rect">
            <a:avLst/>
          </a:prstGeom>
          <a:noFill/>
        </p:spPr>
        <p:txBody>
          <a:bodyPr wrap="square" rtlCol="0">
            <a:spAutoFit/>
          </a:bodyPr>
          <a:lstStyle/>
          <a:p>
            <a:r>
              <a:rPr lang="en-US" altLang="ja-JP" sz="1050" dirty="0"/>
              <a:t>g</a:t>
            </a:r>
            <a:r>
              <a:rPr kumimoji="1" lang="en-US" altLang="ja-JP" sz="1050" dirty="0"/>
              <a:t>it </a:t>
            </a:r>
            <a:r>
              <a:rPr lang="en-US" altLang="ja-JP" sz="1050" dirty="0"/>
              <a:t>push</a:t>
            </a:r>
            <a:r>
              <a:rPr kumimoji="1" lang="en-US" altLang="ja-JP" sz="1050" dirty="0"/>
              <a:t> origin main</a:t>
            </a:r>
          </a:p>
          <a:p>
            <a:endParaRPr lang="en-US" altLang="ja-JP" sz="1050" dirty="0"/>
          </a:p>
          <a:p>
            <a:r>
              <a:rPr lang="en-US" altLang="ja-JP" sz="1050" dirty="0"/>
              <a:t>main</a:t>
            </a:r>
            <a:r>
              <a:rPr lang="ja-JP" altLang="en-US" sz="1050" dirty="0"/>
              <a:t>ブランチをリモート（</a:t>
            </a:r>
            <a:r>
              <a:rPr lang="en-US" altLang="ja-JP" sz="1050" dirty="0"/>
              <a:t>origin)</a:t>
            </a:r>
            <a:r>
              <a:rPr lang="ja-JP" altLang="en-US" sz="1050" dirty="0"/>
              <a:t>に反映</a:t>
            </a:r>
            <a:endParaRPr lang="en-US" altLang="ja-JP" sz="1050" dirty="0"/>
          </a:p>
        </p:txBody>
      </p:sp>
      <p:sp>
        <p:nvSpPr>
          <p:cNvPr id="24" name="テキスト ボックス 23">
            <a:extLst>
              <a:ext uri="{FF2B5EF4-FFF2-40B4-BE49-F238E27FC236}">
                <a16:creationId xmlns:a16="http://schemas.microsoft.com/office/drawing/2014/main" id="{D2CF00A6-C0BB-B032-F6D5-5A9B75A132A9}"/>
              </a:ext>
            </a:extLst>
          </p:cNvPr>
          <p:cNvSpPr txBox="1"/>
          <p:nvPr/>
        </p:nvSpPr>
        <p:spPr>
          <a:xfrm>
            <a:off x="5820559" y="3059668"/>
            <a:ext cx="2843869" cy="369332"/>
          </a:xfrm>
          <a:prstGeom prst="rect">
            <a:avLst/>
          </a:prstGeom>
          <a:solidFill>
            <a:schemeClr val="accent1">
              <a:lumMod val="40000"/>
              <a:lumOff val="60000"/>
            </a:schemeClr>
          </a:solidFill>
        </p:spPr>
        <p:txBody>
          <a:bodyPr wrap="square" rtlCol="0">
            <a:spAutoFit/>
          </a:bodyPr>
          <a:lstStyle/>
          <a:p>
            <a:pPr algn="ctr"/>
            <a:r>
              <a:rPr lang="ja-JP" altLang="en-US" dirty="0">
                <a:solidFill>
                  <a:srgbClr val="FF0000"/>
                </a:solidFill>
              </a:rPr>
              <a:t>競合する場合失敗します</a:t>
            </a:r>
            <a:endParaRPr kumimoji="1" lang="en-US" altLang="ja-JP" dirty="0">
              <a:solidFill>
                <a:srgbClr val="FF0000"/>
              </a:solidFill>
            </a:endParaRPr>
          </a:p>
        </p:txBody>
      </p:sp>
    </p:spTree>
    <p:extLst>
      <p:ext uri="{BB962C8B-B14F-4D97-AF65-F5344CB8AC3E}">
        <p14:creationId xmlns:p14="http://schemas.microsoft.com/office/powerpoint/2010/main" val="57743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915A12-8C9B-365B-5F33-18CD412D3F56}"/>
              </a:ext>
            </a:extLst>
          </p:cNvPr>
          <p:cNvSpPr txBox="1"/>
          <p:nvPr/>
        </p:nvSpPr>
        <p:spPr>
          <a:xfrm>
            <a:off x="555771" y="536787"/>
            <a:ext cx="5106798" cy="461665"/>
          </a:xfrm>
          <a:prstGeom prst="rect">
            <a:avLst/>
          </a:prstGeom>
          <a:noFill/>
        </p:spPr>
        <p:txBody>
          <a:bodyPr wrap="square">
            <a:spAutoFit/>
          </a:bodyPr>
          <a:lstStyle/>
          <a:p>
            <a:r>
              <a:rPr lang="ja-JP" altLang="en-US" sz="2400" dirty="0"/>
              <a:t>ブランチ</a:t>
            </a:r>
          </a:p>
        </p:txBody>
      </p:sp>
      <p:sp>
        <p:nvSpPr>
          <p:cNvPr id="4" name="テキスト ボックス 3">
            <a:extLst>
              <a:ext uri="{FF2B5EF4-FFF2-40B4-BE49-F238E27FC236}">
                <a16:creationId xmlns:a16="http://schemas.microsoft.com/office/drawing/2014/main" id="{E110A943-558E-E783-448C-B833B284CAAA}"/>
              </a:ext>
            </a:extLst>
          </p:cNvPr>
          <p:cNvSpPr txBox="1"/>
          <p:nvPr/>
        </p:nvSpPr>
        <p:spPr>
          <a:xfrm>
            <a:off x="975220" y="1060856"/>
            <a:ext cx="10635143" cy="646331"/>
          </a:xfrm>
          <a:prstGeom prst="rect">
            <a:avLst/>
          </a:prstGeom>
          <a:noFill/>
        </p:spPr>
        <p:txBody>
          <a:bodyPr wrap="square">
            <a:spAutoFit/>
          </a:bodyPr>
          <a:lstStyle/>
          <a:p>
            <a:r>
              <a:rPr lang="ja-JP" altLang="en-US" b="0" i="0" dirty="0">
                <a:solidFill>
                  <a:srgbClr val="333333"/>
                </a:solidFill>
                <a:effectLst/>
                <a:latin typeface="Hiragino Sans"/>
              </a:rPr>
              <a:t>ブランチとは、履歴の流れを分岐して記録していくためのものです。分岐したブランチは他のブランチの影響を受けないため、同じリポジトリ中で複数の変更を同時に進めていくことができます。</a:t>
            </a:r>
            <a:endParaRPr lang="ja-JP" altLang="en-US" dirty="0"/>
          </a:p>
        </p:txBody>
      </p:sp>
      <p:pic>
        <p:nvPicPr>
          <p:cNvPr id="6" name="図 5">
            <a:extLst>
              <a:ext uri="{FF2B5EF4-FFF2-40B4-BE49-F238E27FC236}">
                <a16:creationId xmlns:a16="http://schemas.microsoft.com/office/drawing/2014/main" id="{5A1AA902-5E45-E43A-B420-A5DCBCB2A5AB}"/>
              </a:ext>
            </a:extLst>
          </p:cNvPr>
          <p:cNvPicPr>
            <a:picLocks noChangeAspect="1"/>
          </p:cNvPicPr>
          <p:nvPr/>
        </p:nvPicPr>
        <p:blipFill>
          <a:blip r:embed="rId2"/>
          <a:stretch>
            <a:fillRect/>
          </a:stretch>
        </p:blipFill>
        <p:spPr>
          <a:xfrm>
            <a:off x="1745042" y="1769591"/>
            <a:ext cx="4630592" cy="2818961"/>
          </a:xfrm>
          <a:prstGeom prst="rect">
            <a:avLst/>
          </a:prstGeom>
        </p:spPr>
      </p:pic>
      <p:pic>
        <p:nvPicPr>
          <p:cNvPr id="8" name="図 7">
            <a:extLst>
              <a:ext uri="{FF2B5EF4-FFF2-40B4-BE49-F238E27FC236}">
                <a16:creationId xmlns:a16="http://schemas.microsoft.com/office/drawing/2014/main" id="{AAD4AA13-17CF-007A-81B8-B3316D23B604}"/>
              </a:ext>
            </a:extLst>
          </p:cNvPr>
          <p:cNvPicPr>
            <a:picLocks noChangeAspect="1"/>
          </p:cNvPicPr>
          <p:nvPr/>
        </p:nvPicPr>
        <p:blipFill>
          <a:blip r:embed="rId3"/>
          <a:stretch>
            <a:fillRect/>
          </a:stretch>
        </p:blipFill>
        <p:spPr>
          <a:xfrm>
            <a:off x="2116910" y="5154957"/>
            <a:ext cx="3671494" cy="1284374"/>
          </a:xfrm>
          <a:prstGeom prst="rect">
            <a:avLst/>
          </a:prstGeom>
        </p:spPr>
      </p:pic>
      <p:sp>
        <p:nvSpPr>
          <p:cNvPr id="9" name="テキスト ボックス 8">
            <a:extLst>
              <a:ext uri="{FF2B5EF4-FFF2-40B4-BE49-F238E27FC236}">
                <a16:creationId xmlns:a16="http://schemas.microsoft.com/office/drawing/2014/main" id="{3D3F405D-CB6D-D737-B444-B0254E3640FC}"/>
              </a:ext>
            </a:extLst>
          </p:cNvPr>
          <p:cNvSpPr txBox="1"/>
          <p:nvPr/>
        </p:nvSpPr>
        <p:spPr>
          <a:xfrm>
            <a:off x="975219" y="4588552"/>
            <a:ext cx="10635143" cy="369332"/>
          </a:xfrm>
          <a:prstGeom prst="rect">
            <a:avLst/>
          </a:prstGeom>
          <a:noFill/>
        </p:spPr>
        <p:txBody>
          <a:bodyPr wrap="square">
            <a:spAutoFit/>
          </a:bodyPr>
          <a:lstStyle/>
          <a:p>
            <a:r>
              <a:rPr lang="ja-JP" altLang="en-US" dirty="0"/>
              <a:t>リポジトリを作成すると</a:t>
            </a:r>
            <a:r>
              <a:rPr lang="en-US" altLang="ja-JP" dirty="0"/>
              <a:t>main</a:t>
            </a:r>
            <a:r>
              <a:rPr lang="ja-JP" altLang="en-US" dirty="0"/>
              <a:t>ブランチという名前のデフォルトのブランチが作成されます</a:t>
            </a:r>
          </a:p>
        </p:txBody>
      </p:sp>
      <p:sp>
        <p:nvSpPr>
          <p:cNvPr id="3" name="テキスト ボックス 2">
            <a:extLst>
              <a:ext uri="{FF2B5EF4-FFF2-40B4-BE49-F238E27FC236}">
                <a16:creationId xmlns:a16="http://schemas.microsoft.com/office/drawing/2014/main" id="{77E6A127-6753-BC43-F006-67FB3042E3E5}"/>
              </a:ext>
            </a:extLst>
          </p:cNvPr>
          <p:cNvSpPr txBox="1"/>
          <p:nvPr/>
        </p:nvSpPr>
        <p:spPr>
          <a:xfrm>
            <a:off x="6623022" y="2093290"/>
            <a:ext cx="5246761" cy="2308324"/>
          </a:xfrm>
          <a:prstGeom prst="rect">
            <a:avLst/>
          </a:prstGeom>
          <a:solidFill>
            <a:schemeClr val="accent1">
              <a:lumMod val="40000"/>
              <a:lumOff val="60000"/>
            </a:schemeClr>
          </a:solidFill>
        </p:spPr>
        <p:txBody>
          <a:bodyPr wrap="square" rtlCol="0">
            <a:spAutoFit/>
          </a:bodyPr>
          <a:lstStyle/>
          <a:p>
            <a:r>
              <a:rPr lang="en-US" altLang="ja-JP" sz="1200" dirty="0"/>
              <a:t>g</a:t>
            </a:r>
            <a:r>
              <a:rPr kumimoji="1" lang="en-US" altLang="ja-JP" sz="1200" dirty="0"/>
              <a:t>it branch </a:t>
            </a:r>
            <a:r>
              <a:rPr kumimoji="1" lang="ja-JP" altLang="en-US" sz="1200" dirty="0"/>
              <a:t>ブランチ名</a:t>
            </a:r>
            <a:endParaRPr kumimoji="1" lang="en-US" altLang="ja-JP" sz="1200" dirty="0"/>
          </a:p>
          <a:p>
            <a:r>
              <a:rPr kumimoji="1" lang="ja-JP" altLang="en-US" sz="1200" dirty="0"/>
              <a:t>　ブランチを作成する</a:t>
            </a:r>
            <a:endParaRPr kumimoji="1" lang="en-US" altLang="ja-JP" sz="1200" dirty="0"/>
          </a:p>
          <a:p>
            <a:endParaRPr lang="en-US" altLang="ja-JP" sz="1200" dirty="0"/>
          </a:p>
          <a:p>
            <a:r>
              <a:rPr lang="en-US" altLang="ja-JP" sz="1200" dirty="0"/>
              <a:t>g</a:t>
            </a:r>
            <a:r>
              <a:rPr kumimoji="1" lang="en-US" altLang="ja-JP" sz="1200" dirty="0"/>
              <a:t>it branch –b </a:t>
            </a:r>
            <a:r>
              <a:rPr kumimoji="1" lang="ja-JP" altLang="en-US" sz="1200" dirty="0"/>
              <a:t>ブランチ名</a:t>
            </a:r>
            <a:endParaRPr kumimoji="1" lang="en-US" altLang="ja-JP" sz="1200" dirty="0"/>
          </a:p>
          <a:p>
            <a:r>
              <a:rPr kumimoji="1" lang="ja-JP" altLang="en-US" sz="1200" dirty="0"/>
              <a:t>　ブランチを作成し、作成したブランチに切替</a:t>
            </a:r>
            <a:r>
              <a:rPr kumimoji="1" lang="en-US" altLang="ja-JP" sz="1200" dirty="0"/>
              <a:t> </a:t>
            </a:r>
          </a:p>
          <a:p>
            <a:endParaRPr lang="en-US" altLang="ja-JP" sz="1200" dirty="0"/>
          </a:p>
          <a:p>
            <a:r>
              <a:rPr lang="en-US" altLang="ja-JP" sz="1200" dirty="0"/>
              <a:t>g</a:t>
            </a:r>
            <a:r>
              <a:rPr kumimoji="1" lang="en-US" altLang="ja-JP" sz="1200" dirty="0"/>
              <a:t>it checkout </a:t>
            </a:r>
            <a:r>
              <a:rPr kumimoji="1" lang="ja-JP" altLang="en-US" sz="1200" dirty="0"/>
              <a:t>ブランチ名</a:t>
            </a:r>
            <a:endParaRPr kumimoji="1" lang="en-US" altLang="ja-JP" sz="1200" dirty="0"/>
          </a:p>
          <a:p>
            <a:r>
              <a:rPr kumimoji="1" lang="ja-JP" altLang="en-US" sz="1200" dirty="0"/>
              <a:t>　指定したブランチに切替</a:t>
            </a:r>
            <a:r>
              <a:rPr lang="ja-JP" altLang="en-US" sz="1200" dirty="0"/>
              <a:t>（存在しない場合はエラー）</a:t>
            </a:r>
            <a:endParaRPr lang="en-US" altLang="ja-JP" sz="1200" dirty="0"/>
          </a:p>
          <a:p>
            <a:r>
              <a:rPr lang="ja-JP" altLang="en-US" sz="1200" dirty="0"/>
              <a:t>　リモートブランチがある場合はリモートブランチから作成する</a:t>
            </a:r>
            <a:endParaRPr lang="en-US" altLang="ja-JP" sz="1200" dirty="0"/>
          </a:p>
          <a:p>
            <a:endParaRPr kumimoji="1" lang="en-US" altLang="ja-JP" sz="1200" dirty="0"/>
          </a:p>
          <a:p>
            <a:r>
              <a:rPr lang="en-US" altLang="ja-JP" sz="1200" dirty="0"/>
              <a:t>g</a:t>
            </a:r>
            <a:r>
              <a:rPr kumimoji="1" lang="en-US" altLang="ja-JP" sz="1200" dirty="0"/>
              <a:t>it fetch -p</a:t>
            </a:r>
          </a:p>
          <a:p>
            <a:r>
              <a:rPr kumimoji="1" lang="ja-JP" altLang="en-US" sz="1200" dirty="0"/>
              <a:t>　リモートブランチリストの最新化</a:t>
            </a:r>
            <a:endParaRPr kumimoji="1" lang="en-US" altLang="ja-JP" sz="1200" dirty="0"/>
          </a:p>
        </p:txBody>
      </p:sp>
      <p:sp>
        <p:nvSpPr>
          <p:cNvPr id="5" name="テキスト ボックス 4">
            <a:extLst>
              <a:ext uri="{FF2B5EF4-FFF2-40B4-BE49-F238E27FC236}">
                <a16:creationId xmlns:a16="http://schemas.microsoft.com/office/drawing/2014/main" id="{CFFF8169-61C5-2C66-1C4F-741B0FAB437E}"/>
              </a:ext>
            </a:extLst>
          </p:cNvPr>
          <p:cNvSpPr txBox="1"/>
          <p:nvPr/>
        </p:nvSpPr>
        <p:spPr>
          <a:xfrm>
            <a:off x="6623022" y="5080330"/>
            <a:ext cx="5246761" cy="1015663"/>
          </a:xfrm>
          <a:prstGeom prst="rect">
            <a:avLst/>
          </a:prstGeom>
          <a:solidFill>
            <a:schemeClr val="accent1">
              <a:lumMod val="40000"/>
              <a:lumOff val="60000"/>
            </a:schemeClr>
          </a:solidFill>
        </p:spPr>
        <p:txBody>
          <a:bodyPr wrap="square" rtlCol="0">
            <a:spAutoFit/>
          </a:bodyPr>
          <a:lstStyle/>
          <a:p>
            <a:r>
              <a:rPr lang="en-US" altLang="ja-JP" sz="1200" dirty="0"/>
              <a:t>g</a:t>
            </a:r>
            <a:r>
              <a:rPr kumimoji="1" lang="en-US" altLang="ja-JP" sz="1200" dirty="0"/>
              <a:t>it branch</a:t>
            </a:r>
          </a:p>
          <a:p>
            <a:r>
              <a:rPr lang="ja-JP" altLang="en-US" sz="1200" dirty="0"/>
              <a:t>　ローカルブランチのリスト</a:t>
            </a:r>
            <a:endParaRPr lang="en-US" altLang="ja-JP" sz="1200" dirty="0"/>
          </a:p>
          <a:p>
            <a:endParaRPr kumimoji="1" lang="en-US" altLang="ja-JP" sz="1200" dirty="0"/>
          </a:p>
          <a:p>
            <a:r>
              <a:rPr lang="en-US" altLang="ja-JP" sz="1200" dirty="0"/>
              <a:t>git branch –r</a:t>
            </a:r>
          </a:p>
          <a:p>
            <a:r>
              <a:rPr lang="ja-JP" altLang="en-US" sz="1200" dirty="0"/>
              <a:t>　リモートブランチのリスト</a:t>
            </a:r>
            <a:r>
              <a:rPr lang="en-US" altLang="ja-JP" sz="1200" dirty="0"/>
              <a:t> </a:t>
            </a:r>
            <a:r>
              <a:rPr kumimoji="1" lang="en-US" altLang="ja-JP" sz="1200" dirty="0"/>
              <a:t> </a:t>
            </a:r>
          </a:p>
        </p:txBody>
      </p:sp>
    </p:spTree>
    <p:extLst>
      <p:ext uri="{BB962C8B-B14F-4D97-AF65-F5344CB8AC3E}">
        <p14:creationId xmlns:p14="http://schemas.microsoft.com/office/powerpoint/2010/main" val="118593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0F0FEC-97BE-7726-FB9C-E78ADD110C92}"/>
              </a:ext>
            </a:extLst>
          </p:cNvPr>
          <p:cNvSpPr txBox="1"/>
          <p:nvPr/>
        </p:nvSpPr>
        <p:spPr>
          <a:xfrm>
            <a:off x="555771" y="536787"/>
            <a:ext cx="6640896" cy="461665"/>
          </a:xfrm>
          <a:prstGeom prst="rect">
            <a:avLst/>
          </a:prstGeom>
          <a:noFill/>
        </p:spPr>
        <p:txBody>
          <a:bodyPr wrap="square">
            <a:spAutoFit/>
          </a:bodyPr>
          <a:lstStyle/>
          <a:p>
            <a:r>
              <a:rPr lang="ja-JP" altLang="en-US" sz="2400" dirty="0"/>
              <a:t>ブランチの削除</a:t>
            </a:r>
          </a:p>
        </p:txBody>
      </p:sp>
      <p:sp>
        <p:nvSpPr>
          <p:cNvPr id="3" name="テキスト ボックス 2">
            <a:extLst>
              <a:ext uri="{FF2B5EF4-FFF2-40B4-BE49-F238E27FC236}">
                <a16:creationId xmlns:a16="http://schemas.microsoft.com/office/drawing/2014/main" id="{5C73F874-BAF9-9E8C-070A-A834E59CA2CD}"/>
              </a:ext>
            </a:extLst>
          </p:cNvPr>
          <p:cNvSpPr txBox="1"/>
          <p:nvPr/>
        </p:nvSpPr>
        <p:spPr>
          <a:xfrm>
            <a:off x="1014702" y="1239850"/>
            <a:ext cx="5246761" cy="1569660"/>
          </a:xfrm>
          <a:prstGeom prst="rect">
            <a:avLst/>
          </a:prstGeom>
          <a:solidFill>
            <a:schemeClr val="accent1">
              <a:lumMod val="40000"/>
              <a:lumOff val="60000"/>
            </a:schemeClr>
          </a:solidFill>
        </p:spPr>
        <p:txBody>
          <a:bodyPr wrap="square" rtlCol="0">
            <a:spAutoFit/>
          </a:bodyPr>
          <a:lstStyle/>
          <a:p>
            <a:r>
              <a:rPr lang="en-US" altLang="ja-JP" sz="1200" dirty="0"/>
              <a:t>g</a:t>
            </a:r>
            <a:r>
              <a:rPr kumimoji="1" lang="en-US" altLang="ja-JP" sz="1200" dirty="0"/>
              <a:t>it branch –D </a:t>
            </a:r>
            <a:r>
              <a:rPr kumimoji="1" lang="ja-JP" altLang="en-US" sz="1200" dirty="0"/>
              <a:t>ブランチ名</a:t>
            </a:r>
            <a:endParaRPr kumimoji="1" lang="en-US" altLang="ja-JP" sz="1200" dirty="0"/>
          </a:p>
          <a:p>
            <a:r>
              <a:rPr lang="ja-JP" altLang="en-US" sz="1200" dirty="0"/>
              <a:t>　ローカルブランチを削除</a:t>
            </a:r>
            <a:endParaRPr lang="en-US" altLang="ja-JP" sz="1200" dirty="0"/>
          </a:p>
          <a:p>
            <a:endParaRPr kumimoji="1" lang="en-US" altLang="ja-JP" sz="1200" dirty="0"/>
          </a:p>
          <a:p>
            <a:r>
              <a:rPr lang="en-US" altLang="ja-JP" sz="1200" dirty="0"/>
              <a:t>git push origin –delete </a:t>
            </a:r>
            <a:r>
              <a:rPr lang="ja-JP" altLang="en-US" sz="1200" dirty="0"/>
              <a:t>ブランチ名</a:t>
            </a:r>
            <a:endParaRPr lang="en-US" altLang="ja-JP" sz="1200" dirty="0"/>
          </a:p>
          <a:p>
            <a:r>
              <a:rPr lang="ja-JP" altLang="en-US" sz="1200" dirty="0"/>
              <a:t>　リモートブランチを削除</a:t>
            </a:r>
            <a:endParaRPr lang="en-US" altLang="ja-JP" sz="1200" dirty="0"/>
          </a:p>
          <a:p>
            <a:endParaRPr lang="en-US" altLang="ja-JP" sz="1200" dirty="0"/>
          </a:p>
          <a:p>
            <a:r>
              <a:rPr lang="en-US" altLang="ja-JP" sz="1200" dirty="0"/>
              <a:t>git fetch –p</a:t>
            </a:r>
          </a:p>
          <a:p>
            <a:r>
              <a:rPr lang="ja-JP" altLang="en-US" sz="1200" dirty="0"/>
              <a:t>　リモートの削除されたブランチをローカルリストに反映</a:t>
            </a:r>
            <a:r>
              <a:rPr lang="en-US" altLang="ja-JP" sz="1200" dirty="0"/>
              <a:t>  </a:t>
            </a:r>
            <a:r>
              <a:rPr kumimoji="1" lang="en-US" altLang="ja-JP" sz="1200" dirty="0"/>
              <a:t> </a:t>
            </a:r>
          </a:p>
        </p:txBody>
      </p:sp>
    </p:spTree>
    <p:extLst>
      <p:ext uri="{BB962C8B-B14F-4D97-AF65-F5344CB8AC3E}">
        <p14:creationId xmlns:p14="http://schemas.microsoft.com/office/powerpoint/2010/main" val="97547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D91493-C8EC-8CDF-0BC4-38AE2EE67EEA}"/>
              </a:ext>
            </a:extLst>
          </p:cNvPr>
          <p:cNvSpPr txBox="1"/>
          <p:nvPr/>
        </p:nvSpPr>
        <p:spPr>
          <a:xfrm>
            <a:off x="555771" y="536787"/>
            <a:ext cx="5106798" cy="461665"/>
          </a:xfrm>
          <a:prstGeom prst="rect">
            <a:avLst/>
          </a:prstGeom>
          <a:noFill/>
        </p:spPr>
        <p:txBody>
          <a:bodyPr wrap="square">
            <a:spAutoFit/>
          </a:bodyPr>
          <a:lstStyle/>
          <a:p>
            <a:r>
              <a:rPr lang="ja-JP" altLang="en-US" sz="2400" dirty="0"/>
              <a:t>リモートとローカルーその３</a:t>
            </a:r>
          </a:p>
        </p:txBody>
      </p:sp>
      <p:pic>
        <p:nvPicPr>
          <p:cNvPr id="4" name="図 3">
            <a:extLst>
              <a:ext uri="{FF2B5EF4-FFF2-40B4-BE49-F238E27FC236}">
                <a16:creationId xmlns:a16="http://schemas.microsoft.com/office/drawing/2014/main" id="{7E706D83-15E2-FB10-5FBE-79571E683708}"/>
              </a:ext>
            </a:extLst>
          </p:cNvPr>
          <p:cNvPicPr>
            <a:picLocks noChangeAspect="1"/>
          </p:cNvPicPr>
          <p:nvPr/>
        </p:nvPicPr>
        <p:blipFill>
          <a:blip r:embed="rId2"/>
          <a:stretch>
            <a:fillRect/>
          </a:stretch>
        </p:blipFill>
        <p:spPr>
          <a:xfrm>
            <a:off x="1543732" y="990260"/>
            <a:ext cx="5286276" cy="2211252"/>
          </a:xfrm>
          <a:prstGeom prst="rect">
            <a:avLst/>
          </a:prstGeom>
        </p:spPr>
      </p:pic>
      <p:sp>
        <p:nvSpPr>
          <p:cNvPr id="5" name="テキスト ボックス 4">
            <a:extLst>
              <a:ext uri="{FF2B5EF4-FFF2-40B4-BE49-F238E27FC236}">
                <a16:creationId xmlns:a16="http://schemas.microsoft.com/office/drawing/2014/main" id="{A369C4A5-68A0-2F8F-FABA-39149F84373D}"/>
              </a:ext>
            </a:extLst>
          </p:cNvPr>
          <p:cNvSpPr txBox="1"/>
          <p:nvPr/>
        </p:nvSpPr>
        <p:spPr>
          <a:xfrm>
            <a:off x="6830008" y="1572666"/>
            <a:ext cx="4739951" cy="1277273"/>
          </a:xfrm>
          <a:prstGeom prst="rect">
            <a:avLst/>
          </a:prstGeom>
          <a:solidFill>
            <a:schemeClr val="accent1">
              <a:lumMod val="40000"/>
              <a:lumOff val="60000"/>
            </a:schemeClr>
          </a:solidFill>
        </p:spPr>
        <p:txBody>
          <a:bodyPr wrap="square" rtlCol="0">
            <a:spAutoFit/>
          </a:bodyPr>
          <a:lstStyle/>
          <a:p>
            <a:r>
              <a:rPr lang="ja-JP" altLang="en-US" sz="1100" dirty="0"/>
              <a:t>リモート追跡ブランチ：リモートを追跡するローカルブランチ</a:t>
            </a:r>
            <a:endParaRPr lang="en-US" altLang="ja-JP" sz="1100" dirty="0"/>
          </a:p>
          <a:p>
            <a:endParaRPr lang="en-US" altLang="ja-JP" sz="1100" dirty="0"/>
          </a:p>
          <a:p>
            <a:r>
              <a:rPr lang="ja-JP" altLang="en-US" sz="1100" dirty="0"/>
              <a:t>上流ブランチ：デフォルトでマージ対象となるブランチ</a:t>
            </a:r>
            <a:endParaRPr lang="en-US" altLang="ja-JP" sz="1100" dirty="0"/>
          </a:p>
          <a:p>
            <a:r>
              <a:rPr kumimoji="1" lang="ja-JP" altLang="en-US" sz="1100" dirty="0"/>
              <a:t>　</a:t>
            </a:r>
            <a:r>
              <a:rPr kumimoji="1" lang="en-US" altLang="ja-JP" sz="1100" dirty="0"/>
              <a:t>main</a:t>
            </a:r>
            <a:r>
              <a:rPr kumimoji="1" lang="ja-JP" altLang="en-US" sz="1100" dirty="0"/>
              <a:t>に対する</a:t>
            </a:r>
            <a:r>
              <a:rPr kumimoji="1" lang="en-US" altLang="ja-JP" sz="1100" dirty="0"/>
              <a:t>origin/main</a:t>
            </a:r>
          </a:p>
          <a:p>
            <a:endParaRPr lang="en-US" altLang="ja-JP" sz="1100" dirty="0"/>
          </a:p>
          <a:p>
            <a:r>
              <a:rPr lang="en-US" altLang="ja-JP" sz="1100" dirty="0"/>
              <a:t>g</a:t>
            </a:r>
            <a:r>
              <a:rPr kumimoji="1" lang="en-US" altLang="ja-JP" sz="1100" dirty="0"/>
              <a:t>it branch –u </a:t>
            </a:r>
            <a:r>
              <a:rPr kumimoji="1" lang="ja-JP" altLang="en-US" sz="1100" dirty="0"/>
              <a:t>リモート追跡ブランチ</a:t>
            </a:r>
            <a:endParaRPr kumimoji="1" lang="en-US" altLang="ja-JP" sz="1100" dirty="0"/>
          </a:p>
          <a:p>
            <a:r>
              <a:rPr lang="ja-JP" altLang="en-US" sz="1100" dirty="0"/>
              <a:t>　指定したリモート追跡ブランチを上流ブランチに設定</a:t>
            </a:r>
            <a:r>
              <a:rPr kumimoji="1" lang="en-US" altLang="ja-JP" sz="1100" dirty="0"/>
              <a:t> </a:t>
            </a:r>
            <a:endParaRPr kumimoji="1" lang="en-US" altLang="ja-JP" dirty="0"/>
          </a:p>
        </p:txBody>
      </p:sp>
      <p:pic>
        <p:nvPicPr>
          <p:cNvPr id="7" name="図 6">
            <a:extLst>
              <a:ext uri="{FF2B5EF4-FFF2-40B4-BE49-F238E27FC236}">
                <a16:creationId xmlns:a16="http://schemas.microsoft.com/office/drawing/2014/main" id="{CF33F926-8179-63AD-F2E7-D9E595F161BE}"/>
              </a:ext>
            </a:extLst>
          </p:cNvPr>
          <p:cNvPicPr>
            <a:picLocks noChangeAspect="1"/>
          </p:cNvPicPr>
          <p:nvPr/>
        </p:nvPicPr>
        <p:blipFill>
          <a:blip r:embed="rId3"/>
          <a:stretch>
            <a:fillRect/>
          </a:stretch>
        </p:blipFill>
        <p:spPr>
          <a:xfrm>
            <a:off x="1543732" y="3914842"/>
            <a:ext cx="5286276" cy="1788262"/>
          </a:xfrm>
          <a:prstGeom prst="rect">
            <a:avLst/>
          </a:prstGeom>
        </p:spPr>
      </p:pic>
      <p:sp>
        <p:nvSpPr>
          <p:cNvPr id="8" name="テキスト ボックス 7">
            <a:extLst>
              <a:ext uri="{FF2B5EF4-FFF2-40B4-BE49-F238E27FC236}">
                <a16:creationId xmlns:a16="http://schemas.microsoft.com/office/drawing/2014/main" id="{B5EDC438-EE95-E9E6-1F55-F517256A2661}"/>
              </a:ext>
            </a:extLst>
          </p:cNvPr>
          <p:cNvSpPr txBox="1"/>
          <p:nvPr/>
        </p:nvSpPr>
        <p:spPr>
          <a:xfrm>
            <a:off x="6830008" y="4061427"/>
            <a:ext cx="4739951" cy="938719"/>
          </a:xfrm>
          <a:prstGeom prst="rect">
            <a:avLst/>
          </a:prstGeom>
          <a:solidFill>
            <a:schemeClr val="accent1">
              <a:lumMod val="40000"/>
              <a:lumOff val="60000"/>
            </a:schemeClr>
          </a:solidFill>
        </p:spPr>
        <p:txBody>
          <a:bodyPr wrap="square" rtlCol="0">
            <a:spAutoFit/>
          </a:bodyPr>
          <a:lstStyle/>
          <a:p>
            <a:r>
              <a:rPr lang="en-US" altLang="ja-JP" sz="1100" dirty="0"/>
              <a:t>fetch</a:t>
            </a:r>
            <a:r>
              <a:rPr lang="ja-JP" altLang="en-US" sz="1100" dirty="0"/>
              <a:t>：リモートの</a:t>
            </a:r>
            <a:r>
              <a:rPr lang="en-US" altLang="ja-JP" sz="1100" dirty="0"/>
              <a:t>main</a:t>
            </a:r>
            <a:r>
              <a:rPr lang="ja-JP" altLang="en-US" sz="1100" dirty="0"/>
              <a:t>をローカルの</a:t>
            </a:r>
            <a:r>
              <a:rPr lang="en-US" altLang="ja-JP" sz="1100" dirty="0"/>
              <a:t>origin/main</a:t>
            </a:r>
            <a:r>
              <a:rPr lang="ja-JP" altLang="en-US" sz="1100" dirty="0"/>
              <a:t>に反映</a:t>
            </a:r>
            <a:endParaRPr lang="en-US" altLang="ja-JP" sz="1100" dirty="0"/>
          </a:p>
          <a:p>
            <a:endParaRPr kumimoji="1" lang="en-US" altLang="ja-JP" sz="1100" dirty="0"/>
          </a:p>
          <a:p>
            <a:r>
              <a:rPr lang="en-US" altLang="ja-JP" sz="1100" dirty="0"/>
              <a:t>merge</a:t>
            </a:r>
            <a:r>
              <a:rPr lang="ja-JP" altLang="en-US" sz="1100" dirty="0"/>
              <a:t>：</a:t>
            </a:r>
            <a:r>
              <a:rPr lang="en-US" altLang="ja-JP" sz="1100" dirty="0"/>
              <a:t>origin/main</a:t>
            </a:r>
            <a:r>
              <a:rPr lang="ja-JP" altLang="en-US" sz="1100" dirty="0"/>
              <a:t>を</a:t>
            </a:r>
            <a:r>
              <a:rPr lang="en-US" altLang="ja-JP" sz="1100" dirty="0"/>
              <a:t>main</a:t>
            </a:r>
            <a:r>
              <a:rPr lang="ja-JP" altLang="en-US" sz="1100" dirty="0"/>
              <a:t>にマージ</a:t>
            </a:r>
            <a:endParaRPr lang="en-US" altLang="ja-JP" sz="1100" dirty="0"/>
          </a:p>
          <a:p>
            <a:endParaRPr kumimoji="1" lang="en-US" altLang="ja-JP" sz="1100" dirty="0"/>
          </a:p>
          <a:p>
            <a:r>
              <a:rPr lang="en-US" altLang="ja-JP" sz="1100" dirty="0"/>
              <a:t>pull</a:t>
            </a:r>
            <a:r>
              <a:rPr lang="ja-JP" altLang="en-US" sz="1100" dirty="0"/>
              <a:t>：</a:t>
            </a:r>
            <a:r>
              <a:rPr lang="en-US" altLang="ja-JP" sz="1100" dirty="0"/>
              <a:t>fetch</a:t>
            </a:r>
            <a:r>
              <a:rPr lang="ja-JP" altLang="en-US" sz="1100" dirty="0"/>
              <a:t>と</a:t>
            </a:r>
            <a:r>
              <a:rPr lang="en-US" altLang="ja-JP" sz="1100" dirty="0"/>
              <a:t>merge</a:t>
            </a:r>
            <a:r>
              <a:rPr lang="ja-JP" altLang="en-US" sz="1100" dirty="0"/>
              <a:t>を同時に行う</a:t>
            </a:r>
            <a:endParaRPr kumimoji="1" lang="en-US" altLang="ja-JP" dirty="0"/>
          </a:p>
        </p:txBody>
      </p:sp>
    </p:spTree>
    <p:extLst>
      <p:ext uri="{BB962C8B-B14F-4D97-AF65-F5344CB8AC3E}">
        <p14:creationId xmlns:p14="http://schemas.microsoft.com/office/powerpoint/2010/main" val="139027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54C50A-4018-1304-FD4E-CD54C9B23DF7}"/>
              </a:ext>
            </a:extLst>
          </p:cNvPr>
          <p:cNvSpPr txBox="1"/>
          <p:nvPr/>
        </p:nvSpPr>
        <p:spPr>
          <a:xfrm>
            <a:off x="555771" y="536787"/>
            <a:ext cx="5106798" cy="461665"/>
          </a:xfrm>
          <a:prstGeom prst="rect">
            <a:avLst/>
          </a:prstGeom>
          <a:noFill/>
        </p:spPr>
        <p:txBody>
          <a:bodyPr wrap="square">
            <a:spAutoFit/>
          </a:bodyPr>
          <a:lstStyle/>
          <a:p>
            <a:r>
              <a:rPr lang="ja-JP" altLang="en-US" sz="2400" dirty="0"/>
              <a:t>コラム（</a:t>
            </a:r>
            <a:r>
              <a:rPr lang="en-US" altLang="ja-JP" sz="2400" dirty="0"/>
              <a:t>master</a:t>
            </a:r>
            <a:r>
              <a:rPr lang="ja-JP" altLang="en-US" sz="2400" dirty="0"/>
              <a:t>と</a:t>
            </a:r>
            <a:r>
              <a:rPr lang="en-US" altLang="ja-JP" sz="2400" dirty="0"/>
              <a:t>main</a:t>
            </a:r>
            <a:r>
              <a:rPr lang="ja-JP" altLang="en-US" sz="2400" dirty="0"/>
              <a:t>）</a:t>
            </a:r>
          </a:p>
        </p:txBody>
      </p:sp>
      <p:sp>
        <p:nvSpPr>
          <p:cNvPr id="3" name="テキスト ボックス 2">
            <a:extLst>
              <a:ext uri="{FF2B5EF4-FFF2-40B4-BE49-F238E27FC236}">
                <a16:creationId xmlns:a16="http://schemas.microsoft.com/office/drawing/2014/main" id="{813DB52B-112F-24D1-7CC9-190767FDEDEC}"/>
              </a:ext>
            </a:extLst>
          </p:cNvPr>
          <p:cNvSpPr txBox="1"/>
          <p:nvPr/>
        </p:nvSpPr>
        <p:spPr>
          <a:xfrm>
            <a:off x="975220" y="1060856"/>
            <a:ext cx="10635143" cy="1477328"/>
          </a:xfrm>
          <a:prstGeom prst="rect">
            <a:avLst/>
          </a:prstGeom>
          <a:noFill/>
        </p:spPr>
        <p:txBody>
          <a:bodyPr wrap="square">
            <a:spAutoFit/>
          </a:bodyPr>
          <a:lstStyle/>
          <a:p>
            <a:r>
              <a:rPr lang="en-US" altLang="ja-JP" dirty="0">
                <a:solidFill>
                  <a:srgbClr val="333333"/>
                </a:solidFill>
                <a:latin typeface="Hiragino Sans"/>
              </a:rPr>
              <a:t>IT</a:t>
            </a:r>
            <a:r>
              <a:rPr lang="ja-JP" altLang="en-US" dirty="0">
                <a:solidFill>
                  <a:srgbClr val="333333"/>
                </a:solidFill>
                <a:latin typeface="Hiragino Sans"/>
              </a:rPr>
              <a:t>業界では長らく</a:t>
            </a:r>
            <a:r>
              <a:rPr lang="en-US" altLang="ja-JP" dirty="0">
                <a:solidFill>
                  <a:srgbClr val="333333"/>
                </a:solidFill>
                <a:latin typeface="Hiragino Sans"/>
              </a:rPr>
              <a:t>master</a:t>
            </a:r>
            <a:r>
              <a:rPr lang="ja-JP" altLang="en-US" dirty="0">
                <a:solidFill>
                  <a:srgbClr val="333333"/>
                </a:solidFill>
                <a:latin typeface="Hiragino Sans"/>
              </a:rPr>
              <a:t>という言葉が使用されていました。</a:t>
            </a:r>
            <a:endParaRPr lang="en-US" altLang="ja-JP" dirty="0">
              <a:solidFill>
                <a:srgbClr val="333333"/>
              </a:solidFill>
              <a:latin typeface="Hiragino Sans"/>
            </a:endParaRPr>
          </a:p>
          <a:p>
            <a:r>
              <a:rPr lang="ja-JP" altLang="en-US" dirty="0">
                <a:solidFill>
                  <a:srgbClr val="333333"/>
                </a:solidFill>
                <a:latin typeface="Hiragino Sans"/>
              </a:rPr>
              <a:t>英語では</a:t>
            </a:r>
            <a:r>
              <a:rPr lang="en-US" altLang="ja-JP" dirty="0">
                <a:solidFill>
                  <a:srgbClr val="333333"/>
                </a:solidFill>
                <a:latin typeface="Hiragino Sans"/>
              </a:rPr>
              <a:t>master</a:t>
            </a:r>
            <a:r>
              <a:rPr lang="ja-JP" altLang="en-US" dirty="0">
                <a:solidFill>
                  <a:srgbClr val="333333"/>
                </a:solidFill>
                <a:latin typeface="Hiragino Sans"/>
              </a:rPr>
              <a:t>は主人を表します。</a:t>
            </a:r>
            <a:endParaRPr lang="en-US" altLang="ja-JP" dirty="0">
              <a:solidFill>
                <a:srgbClr val="333333"/>
              </a:solidFill>
              <a:latin typeface="Hiragino Sans"/>
            </a:endParaRPr>
          </a:p>
          <a:p>
            <a:r>
              <a:rPr lang="ja-JP" altLang="en-US" dirty="0">
                <a:solidFill>
                  <a:srgbClr val="333333"/>
                </a:solidFill>
                <a:latin typeface="Hiragino Sans"/>
              </a:rPr>
              <a:t>この言葉が昔の奴隷制度を連想させるとして禁止の動きが広がり、</a:t>
            </a:r>
            <a:r>
              <a:rPr lang="en-US" altLang="ja-JP" dirty="0">
                <a:solidFill>
                  <a:srgbClr val="333333"/>
                </a:solidFill>
                <a:latin typeface="Hiragino Sans"/>
              </a:rPr>
              <a:t>2020</a:t>
            </a:r>
            <a:r>
              <a:rPr lang="ja-JP" altLang="en-US" dirty="0">
                <a:solidFill>
                  <a:srgbClr val="333333"/>
                </a:solidFill>
                <a:latin typeface="Hiragino Sans"/>
              </a:rPr>
              <a:t>年に</a:t>
            </a:r>
            <a:r>
              <a:rPr lang="en-US" altLang="ja-JP" dirty="0">
                <a:solidFill>
                  <a:srgbClr val="333333"/>
                </a:solidFill>
                <a:latin typeface="Hiragino Sans"/>
              </a:rPr>
              <a:t>GIT</a:t>
            </a:r>
            <a:r>
              <a:rPr lang="ja-JP" altLang="en-US" dirty="0">
                <a:solidFill>
                  <a:srgbClr val="333333"/>
                </a:solidFill>
                <a:latin typeface="Hiragino Sans"/>
              </a:rPr>
              <a:t>でもデフォルトブランチの名前が</a:t>
            </a:r>
            <a:r>
              <a:rPr lang="en-US" altLang="ja-JP" dirty="0">
                <a:solidFill>
                  <a:srgbClr val="333333"/>
                </a:solidFill>
                <a:latin typeface="Hiragino Sans"/>
              </a:rPr>
              <a:t>master</a:t>
            </a:r>
            <a:r>
              <a:rPr lang="ja-JP" altLang="en-US" dirty="0">
                <a:solidFill>
                  <a:srgbClr val="333333"/>
                </a:solidFill>
                <a:latin typeface="Hiragino Sans"/>
              </a:rPr>
              <a:t>から</a:t>
            </a:r>
            <a:r>
              <a:rPr lang="en-US" altLang="ja-JP" dirty="0">
                <a:solidFill>
                  <a:srgbClr val="333333"/>
                </a:solidFill>
                <a:latin typeface="Hiragino Sans"/>
              </a:rPr>
              <a:t>main</a:t>
            </a:r>
            <a:r>
              <a:rPr lang="ja-JP" altLang="en-US" dirty="0">
                <a:solidFill>
                  <a:srgbClr val="333333"/>
                </a:solidFill>
                <a:latin typeface="Hiragino Sans"/>
              </a:rPr>
              <a:t>に変更になりました。</a:t>
            </a:r>
            <a:endParaRPr lang="en-US" altLang="ja-JP" dirty="0">
              <a:solidFill>
                <a:srgbClr val="333333"/>
              </a:solidFill>
              <a:latin typeface="Hiragino Sans"/>
            </a:endParaRPr>
          </a:p>
          <a:p>
            <a:r>
              <a:rPr lang="en-US" altLang="ja-JP" dirty="0">
                <a:solidFill>
                  <a:srgbClr val="333333"/>
                </a:solidFill>
                <a:latin typeface="Hiragino Sans"/>
              </a:rPr>
              <a:t>2020</a:t>
            </a:r>
            <a:r>
              <a:rPr lang="ja-JP" altLang="en-US" dirty="0">
                <a:solidFill>
                  <a:srgbClr val="333333"/>
                </a:solidFill>
                <a:latin typeface="Hiragino Sans"/>
              </a:rPr>
              <a:t>年より前に記述された文書では</a:t>
            </a:r>
            <a:r>
              <a:rPr lang="en-US" altLang="ja-JP" dirty="0">
                <a:solidFill>
                  <a:srgbClr val="333333"/>
                </a:solidFill>
                <a:latin typeface="Hiragino Sans"/>
              </a:rPr>
              <a:t>master</a:t>
            </a:r>
            <a:r>
              <a:rPr lang="ja-JP" altLang="en-US" dirty="0">
                <a:solidFill>
                  <a:srgbClr val="333333"/>
                </a:solidFill>
                <a:latin typeface="Hiragino Sans"/>
              </a:rPr>
              <a:t>が使用されていますが</a:t>
            </a:r>
            <a:r>
              <a:rPr lang="en-US" altLang="ja-JP" dirty="0">
                <a:solidFill>
                  <a:srgbClr val="333333"/>
                </a:solidFill>
                <a:latin typeface="Hiragino Sans"/>
              </a:rPr>
              <a:t>main</a:t>
            </a:r>
            <a:r>
              <a:rPr lang="ja-JP" altLang="en-US" dirty="0">
                <a:solidFill>
                  <a:srgbClr val="333333"/>
                </a:solidFill>
                <a:latin typeface="Hiragino Sans"/>
              </a:rPr>
              <a:t>に置き換えて読んでください。</a:t>
            </a:r>
            <a:endParaRPr lang="ja-JP" altLang="en-US" dirty="0"/>
          </a:p>
        </p:txBody>
      </p:sp>
    </p:spTree>
    <p:extLst>
      <p:ext uri="{BB962C8B-B14F-4D97-AF65-F5344CB8AC3E}">
        <p14:creationId xmlns:p14="http://schemas.microsoft.com/office/powerpoint/2010/main" val="19858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A80D5CB-5E0B-4CF0-63EF-66176BB234F6}"/>
              </a:ext>
            </a:extLst>
          </p:cNvPr>
          <p:cNvSpPr txBox="1"/>
          <p:nvPr/>
        </p:nvSpPr>
        <p:spPr>
          <a:xfrm>
            <a:off x="555771" y="536787"/>
            <a:ext cx="6640896" cy="461665"/>
          </a:xfrm>
          <a:prstGeom prst="rect">
            <a:avLst/>
          </a:prstGeom>
          <a:noFill/>
        </p:spPr>
        <p:txBody>
          <a:bodyPr wrap="square">
            <a:spAutoFit/>
          </a:bodyPr>
          <a:lstStyle/>
          <a:p>
            <a:r>
              <a:rPr lang="ja-JP" altLang="en-US" sz="2400" dirty="0"/>
              <a:t>マージ（リモートリポジトリからのマージ）</a:t>
            </a:r>
          </a:p>
        </p:txBody>
      </p:sp>
      <p:pic>
        <p:nvPicPr>
          <p:cNvPr id="3" name="図 2">
            <a:extLst>
              <a:ext uri="{FF2B5EF4-FFF2-40B4-BE49-F238E27FC236}">
                <a16:creationId xmlns:a16="http://schemas.microsoft.com/office/drawing/2014/main" id="{EC62C060-62AD-14B0-F47C-0B182231C808}"/>
              </a:ext>
            </a:extLst>
          </p:cNvPr>
          <p:cNvPicPr>
            <a:picLocks noChangeAspect="1"/>
          </p:cNvPicPr>
          <p:nvPr/>
        </p:nvPicPr>
        <p:blipFill>
          <a:blip r:embed="rId2"/>
          <a:stretch>
            <a:fillRect/>
          </a:stretch>
        </p:blipFill>
        <p:spPr>
          <a:xfrm>
            <a:off x="1435373" y="1690397"/>
            <a:ext cx="1552575" cy="542925"/>
          </a:xfrm>
          <a:prstGeom prst="rect">
            <a:avLst/>
          </a:prstGeom>
        </p:spPr>
      </p:pic>
      <p:sp>
        <p:nvSpPr>
          <p:cNvPr id="4" name="テキスト ボックス 3">
            <a:extLst>
              <a:ext uri="{FF2B5EF4-FFF2-40B4-BE49-F238E27FC236}">
                <a16:creationId xmlns:a16="http://schemas.microsoft.com/office/drawing/2014/main" id="{07B22711-6DF3-D2EC-5491-3E65B6525F53}"/>
              </a:ext>
            </a:extLst>
          </p:cNvPr>
          <p:cNvSpPr txBox="1"/>
          <p:nvPr/>
        </p:nvSpPr>
        <p:spPr>
          <a:xfrm>
            <a:off x="3182972" y="1831054"/>
            <a:ext cx="1934080" cy="261610"/>
          </a:xfrm>
          <a:prstGeom prst="rect">
            <a:avLst/>
          </a:prstGeom>
          <a:noFill/>
          <a:ln>
            <a:solidFill>
              <a:schemeClr val="tx1"/>
            </a:solidFill>
          </a:ln>
        </p:spPr>
        <p:txBody>
          <a:bodyPr wrap="square" rtlCol="0">
            <a:spAutoFit/>
          </a:bodyPr>
          <a:lstStyle/>
          <a:p>
            <a:pPr algn="ctr"/>
            <a:r>
              <a:rPr lang="en-US" altLang="ja-JP" sz="1100" dirty="0"/>
              <a:t>origin/main</a:t>
            </a:r>
            <a:endParaRPr kumimoji="1" lang="en-US" altLang="ja-JP" sz="1100" dirty="0"/>
          </a:p>
        </p:txBody>
      </p:sp>
      <p:sp>
        <p:nvSpPr>
          <p:cNvPr id="5" name="テキスト ボックス 4">
            <a:extLst>
              <a:ext uri="{FF2B5EF4-FFF2-40B4-BE49-F238E27FC236}">
                <a16:creationId xmlns:a16="http://schemas.microsoft.com/office/drawing/2014/main" id="{C3578E81-2DB8-B37B-9545-80EBDFA583D1}"/>
              </a:ext>
            </a:extLst>
          </p:cNvPr>
          <p:cNvSpPr txBox="1"/>
          <p:nvPr/>
        </p:nvSpPr>
        <p:spPr>
          <a:xfrm>
            <a:off x="1183480" y="3833924"/>
            <a:ext cx="1934080" cy="600164"/>
          </a:xfrm>
          <a:prstGeom prst="rect">
            <a:avLst/>
          </a:prstGeom>
          <a:noFill/>
          <a:ln>
            <a:solidFill>
              <a:schemeClr val="tx1"/>
            </a:solidFill>
          </a:ln>
        </p:spPr>
        <p:txBody>
          <a:bodyPr wrap="square" rtlCol="0">
            <a:spAutoFit/>
          </a:bodyPr>
          <a:lstStyle/>
          <a:p>
            <a:pPr algn="ctr"/>
            <a:r>
              <a:rPr lang="ja-JP" altLang="en-US" sz="1100" dirty="0"/>
              <a:t>ローカルリポジトリ</a:t>
            </a:r>
            <a:endParaRPr lang="en-US" altLang="ja-JP" sz="1100" dirty="0"/>
          </a:p>
          <a:p>
            <a:pPr algn="ctr"/>
            <a:endParaRPr lang="en-US" altLang="ja-JP" sz="1100" dirty="0"/>
          </a:p>
          <a:p>
            <a:pPr algn="ctr"/>
            <a:r>
              <a:rPr lang="en-US" altLang="ja-JP" sz="1100" dirty="0"/>
              <a:t>main</a:t>
            </a:r>
            <a:endParaRPr kumimoji="1" lang="en-US" altLang="ja-JP" sz="1100" dirty="0"/>
          </a:p>
        </p:txBody>
      </p:sp>
      <p:cxnSp>
        <p:nvCxnSpPr>
          <p:cNvPr id="6" name="直線矢印コネクタ 5">
            <a:extLst>
              <a:ext uri="{FF2B5EF4-FFF2-40B4-BE49-F238E27FC236}">
                <a16:creationId xmlns:a16="http://schemas.microsoft.com/office/drawing/2014/main" id="{D2013C8B-5920-8A65-7E42-5694EC803EC1}"/>
              </a:ext>
            </a:extLst>
          </p:cNvPr>
          <p:cNvCxnSpPr>
            <a:cxnSpLocks/>
          </p:cNvCxnSpPr>
          <p:nvPr/>
        </p:nvCxnSpPr>
        <p:spPr>
          <a:xfrm flipH="1">
            <a:off x="2294467" y="2315361"/>
            <a:ext cx="1296021" cy="129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A30C264-4727-7BB8-210F-69FD35B67E2F}"/>
              </a:ext>
            </a:extLst>
          </p:cNvPr>
          <p:cNvSpPr txBox="1"/>
          <p:nvPr/>
        </p:nvSpPr>
        <p:spPr>
          <a:xfrm>
            <a:off x="3590488" y="2858974"/>
            <a:ext cx="3890547" cy="577081"/>
          </a:xfrm>
          <a:prstGeom prst="rect">
            <a:avLst/>
          </a:prstGeom>
          <a:noFill/>
        </p:spPr>
        <p:txBody>
          <a:bodyPr wrap="square" rtlCol="0">
            <a:spAutoFit/>
          </a:bodyPr>
          <a:lstStyle/>
          <a:p>
            <a:r>
              <a:rPr lang="en-US" altLang="ja-JP" sz="1050" dirty="0"/>
              <a:t>g</a:t>
            </a:r>
            <a:r>
              <a:rPr kumimoji="1" lang="en-US" altLang="ja-JP" sz="1050" dirty="0"/>
              <a:t>it merge origin/main</a:t>
            </a:r>
          </a:p>
          <a:p>
            <a:endParaRPr lang="en-US" altLang="ja-JP" sz="1050" dirty="0"/>
          </a:p>
          <a:p>
            <a:r>
              <a:rPr lang="en-US" altLang="ja-JP" sz="1050" dirty="0"/>
              <a:t>origin/main</a:t>
            </a:r>
            <a:r>
              <a:rPr lang="ja-JP" altLang="en-US" sz="1050" dirty="0"/>
              <a:t>の修正箇所をローカルリポジトリに取り込む</a:t>
            </a:r>
            <a:endParaRPr lang="en-US" altLang="ja-JP" sz="1050" dirty="0"/>
          </a:p>
        </p:txBody>
      </p:sp>
      <p:sp>
        <p:nvSpPr>
          <p:cNvPr id="9" name="テキスト ボックス 8">
            <a:extLst>
              <a:ext uri="{FF2B5EF4-FFF2-40B4-BE49-F238E27FC236}">
                <a16:creationId xmlns:a16="http://schemas.microsoft.com/office/drawing/2014/main" id="{7A064138-FBFC-FFD3-80E4-A2CF3A01A033}"/>
              </a:ext>
            </a:extLst>
          </p:cNvPr>
          <p:cNvSpPr txBox="1"/>
          <p:nvPr/>
        </p:nvSpPr>
        <p:spPr>
          <a:xfrm>
            <a:off x="5312076" y="1638693"/>
            <a:ext cx="4267918" cy="646331"/>
          </a:xfrm>
          <a:prstGeom prst="rect">
            <a:avLst/>
          </a:prstGeom>
          <a:solidFill>
            <a:schemeClr val="accent1">
              <a:lumMod val="40000"/>
              <a:lumOff val="60000"/>
            </a:schemeClr>
          </a:solidFill>
        </p:spPr>
        <p:txBody>
          <a:bodyPr wrap="square" rtlCol="0">
            <a:spAutoFit/>
          </a:bodyPr>
          <a:lstStyle/>
          <a:p>
            <a:r>
              <a:rPr lang="en-US" altLang="ja-JP" dirty="0"/>
              <a:t>f</a:t>
            </a:r>
            <a:r>
              <a:rPr kumimoji="1" lang="en-US" altLang="ja-JP" dirty="0"/>
              <a:t>etch</a:t>
            </a:r>
            <a:r>
              <a:rPr lang="ja-JP" altLang="en-US" dirty="0"/>
              <a:t>でダウンロードされたリモートリポジトリ</a:t>
            </a:r>
            <a:endParaRPr kumimoji="1" lang="en-US" altLang="ja-JP" dirty="0"/>
          </a:p>
        </p:txBody>
      </p:sp>
      <p:sp>
        <p:nvSpPr>
          <p:cNvPr id="10" name="テキスト ボックス 9">
            <a:extLst>
              <a:ext uri="{FF2B5EF4-FFF2-40B4-BE49-F238E27FC236}">
                <a16:creationId xmlns:a16="http://schemas.microsoft.com/office/drawing/2014/main" id="{EE543C00-CCDB-8495-640C-9A5503C1F121}"/>
              </a:ext>
            </a:extLst>
          </p:cNvPr>
          <p:cNvSpPr txBox="1"/>
          <p:nvPr/>
        </p:nvSpPr>
        <p:spPr>
          <a:xfrm>
            <a:off x="3590488" y="3833924"/>
            <a:ext cx="3890547" cy="577081"/>
          </a:xfrm>
          <a:prstGeom prst="rect">
            <a:avLst/>
          </a:prstGeom>
          <a:noFill/>
        </p:spPr>
        <p:txBody>
          <a:bodyPr wrap="square" rtlCol="0">
            <a:spAutoFit/>
          </a:bodyPr>
          <a:lstStyle/>
          <a:p>
            <a:r>
              <a:rPr lang="en-US" altLang="ja-JP" sz="1050" dirty="0"/>
              <a:t>g</a:t>
            </a:r>
            <a:r>
              <a:rPr kumimoji="1" lang="en-US" altLang="ja-JP" sz="1050" dirty="0"/>
              <a:t>it </a:t>
            </a:r>
            <a:r>
              <a:rPr lang="en-US" altLang="ja-JP" sz="1050" dirty="0"/>
              <a:t>pull</a:t>
            </a:r>
            <a:r>
              <a:rPr kumimoji="1" lang="en-US" altLang="ja-JP" sz="1050" dirty="0"/>
              <a:t> origin/main</a:t>
            </a:r>
          </a:p>
          <a:p>
            <a:endParaRPr lang="en-US" altLang="ja-JP" sz="1050" dirty="0"/>
          </a:p>
          <a:p>
            <a:r>
              <a:rPr lang="en-US" altLang="ja-JP" sz="1050" dirty="0"/>
              <a:t>fetch</a:t>
            </a:r>
            <a:r>
              <a:rPr lang="ja-JP" altLang="en-US" sz="1050" dirty="0"/>
              <a:t>と</a:t>
            </a:r>
            <a:r>
              <a:rPr lang="en-US" altLang="ja-JP" sz="1050" dirty="0"/>
              <a:t>merge</a:t>
            </a:r>
            <a:r>
              <a:rPr lang="ja-JP" altLang="en-US" sz="1050" dirty="0"/>
              <a:t>を併せて行うコマンドが</a:t>
            </a:r>
            <a:r>
              <a:rPr lang="en-US" altLang="ja-JP" sz="1050" dirty="0"/>
              <a:t>pull</a:t>
            </a:r>
            <a:r>
              <a:rPr lang="ja-JP" altLang="en-US" sz="1050" dirty="0"/>
              <a:t>になります</a:t>
            </a:r>
            <a:endParaRPr lang="en-US" altLang="ja-JP" sz="1050" dirty="0"/>
          </a:p>
        </p:txBody>
      </p:sp>
      <p:sp>
        <p:nvSpPr>
          <p:cNvPr id="12" name="テキスト ボックス 11">
            <a:extLst>
              <a:ext uri="{FF2B5EF4-FFF2-40B4-BE49-F238E27FC236}">
                <a16:creationId xmlns:a16="http://schemas.microsoft.com/office/drawing/2014/main" id="{3DA36D52-126F-349E-6769-AD23F72C99DE}"/>
              </a:ext>
            </a:extLst>
          </p:cNvPr>
          <p:cNvSpPr txBox="1"/>
          <p:nvPr/>
        </p:nvSpPr>
        <p:spPr>
          <a:xfrm>
            <a:off x="1568183" y="4699462"/>
            <a:ext cx="6409490" cy="369332"/>
          </a:xfrm>
          <a:prstGeom prst="rect">
            <a:avLst/>
          </a:prstGeom>
          <a:solidFill>
            <a:schemeClr val="accent1">
              <a:lumMod val="40000"/>
              <a:lumOff val="60000"/>
            </a:schemeClr>
          </a:solidFill>
        </p:spPr>
        <p:txBody>
          <a:bodyPr wrap="square" rtlCol="0">
            <a:spAutoFit/>
          </a:bodyPr>
          <a:lstStyle/>
          <a:p>
            <a:r>
              <a:rPr kumimoji="1" lang="ja-JP" altLang="en-US" dirty="0"/>
              <a:t>リモートの修正箇所（他開発者の修正箇所）を取り込みます</a:t>
            </a:r>
            <a:endParaRPr kumimoji="1" lang="en-US" altLang="ja-JP" dirty="0"/>
          </a:p>
        </p:txBody>
      </p:sp>
      <p:sp>
        <p:nvSpPr>
          <p:cNvPr id="13" name="テキスト ボックス 12">
            <a:extLst>
              <a:ext uri="{FF2B5EF4-FFF2-40B4-BE49-F238E27FC236}">
                <a16:creationId xmlns:a16="http://schemas.microsoft.com/office/drawing/2014/main" id="{F55AF1A9-3B17-74F4-246F-4ABB3517B9CE}"/>
              </a:ext>
            </a:extLst>
          </p:cNvPr>
          <p:cNvSpPr txBox="1"/>
          <p:nvPr/>
        </p:nvSpPr>
        <p:spPr>
          <a:xfrm>
            <a:off x="7446035" y="3369219"/>
            <a:ext cx="3452120" cy="646331"/>
          </a:xfrm>
          <a:prstGeom prst="rect">
            <a:avLst/>
          </a:prstGeom>
          <a:solidFill>
            <a:schemeClr val="accent1">
              <a:lumMod val="40000"/>
              <a:lumOff val="60000"/>
            </a:schemeClr>
          </a:solidFill>
        </p:spPr>
        <p:txBody>
          <a:bodyPr wrap="square" rtlCol="0">
            <a:spAutoFit/>
          </a:bodyPr>
          <a:lstStyle/>
          <a:p>
            <a:pPr algn="ctr"/>
            <a:r>
              <a:rPr lang="ja-JP" altLang="en-US" dirty="0">
                <a:solidFill>
                  <a:srgbClr val="FF0000"/>
                </a:solidFill>
              </a:rPr>
              <a:t>競合する場合はソースの修正を行い、競合の解消をします。</a:t>
            </a:r>
            <a:endParaRPr kumimoji="1" lang="en-US" altLang="ja-JP" dirty="0">
              <a:solidFill>
                <a:srgbClr val="FF0000"/>
              </a:solidFill>
            </a:endParaRPr>
          </a:p>
        </p:txBody>
      </p:sp>
    </p:spTree>
    <p:extLst>
      <p:ext uri="{BB962C8B-B14F-4D97-AF65-F5344CB8AC3E}">
        <p14:creationId xmlns:p14="http://schemas.microsoft.com/office/powerpoint/2010/main" val="19515067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1908</Words>
  <Application>Microsoft Office PowerPoint</Application>
  <PresentationFormat>ワイド画面</PresentationFormat>
  <Paragraphs>309</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Hiragino Sans</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中山 裕史</dc:creator>
  <cp:lastModifiedBy>中山 裕史</cp:lastModifiedBy>
  <cp:revision>39</cp:revision>
  <dcterms:created xsi:type="dcterms:W3CDTF">2024-02-06T02:57:50Z</dcterms:created>
  <dcterms:modified xsi:type="dcterms:W3CDTF">2024-04-02T07:26:39Z</dcterms:modified>
</cp:coreProperties>
</file>