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80" r:id="rId5"/>
    <p:sldId id="258" r:id="rId6"/>
    <p:sldId id="261" r:id="rId7"/>
    <p:sldId id="276" r:id="rId8"/>
    <p:sldId id="269" r:id="rId9"/>
    <p:sldId id="266" r:id="rId10"/>
    <p:sldId id="268" r:id="rId11"/>
    <p:sldId id="286" r:id="rId12"/>
    <p:sldId id="278" r:id="rId13"/>
    <p:sldId id="287" r:id="rId14"/>
    <p:sldId id="271" r:id="rId15"/>
    <p:sldId id="281" r:id="rId16"/>
    <p:sldId id="282" r:id="rId17"/>
    <p:sldId id="283" r:id="rId18"/>
    <p:sldId id="277" r:id="rId19"/>
    <p:sldId id="279" r:id="rId20"/>
    <p:sldId id="284" r:id="rId21"/>
    <p:sldId id="285" r:id="rId22"/>
    <p:sldId id="26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37</c:v>
                </c:pt>
                <c:pt idx="1">
                  <c:v>43</c:v>
                </c:pt>
                <c:pt idx="2">
                  <c:v>64</c:v>
                </c:pt>
                <c:pt idx="3">
                  <c:v>121</c:v>
                </c:pt>
                <c:pt idx="4">
                  <c:v>646</c:v>
                </c:pt>
                <c:pt idx="5">
                  <c:v>1744</c:v>
                </c:pt>
                <c:pt idx="6">
                  <c:v>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4A41-9906-F2CBAE95F8F3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79</c:v>
                </c:pt>
                <c:pt idx="1">
                  <c:v>637</c:v>
                </c:pt>
                <c:pt idx="2">
                  <c:v>2949</c:v>
                </c:pt>
                <c:pt idx="3">
                  <c:v>5734</c:v>
                </c:pt>
                <c:pt idx="4">
                  <c:v>5635</c:v>
                </c:pt>
                <c:pt idx="5">
                  <c:v>5401</c:v>
                </c:pt>
                <c:pt idx="6">
                  <c:v>5055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4A41-9906-F2CBAE95F8F3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5877</c:v>
                </c:pt>
                <c:pt idx="1">
                  <c:v>7827</c:v>
                </c:pt>
                <c:pt idx="2">
                  <c:v>8505</c:v>
                </c:pt>
                <c:pt idx="3">
                  <c:v>8899</c:v>
                </c:pt>
                <c:pt idx="4">
                  <c:v>9119</c:v>
                </c:pt>
                <c:pt idx="5">
                  <c:v>9259</c:v>
                </c:pt>
                <c:pt idx="6">
                  <c:v>9927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0-4A41-9906-F2CBAE95F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Users/s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Sheet1!$V$2</c:f>
              <c:strCache>
                <c:ptCount val="1"/>
                <c:pt idx="0">
                  <c:v>planr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Sheet1!$V$3:$V$9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B3-4DC0-918E-89ACA2F95B35}"/>
            </c:ext>
          </c:extLst>
        </c:ser>
        <c:ser>
          <c:idx val="2"/>
          <c:order val="1"/>
          <c:tx>
            <c:strRef>
              <c:f>Sheet1!$W$2</c:f>
              <c:strCache>
                <c:ptCount val="1"/>
                <c:pt idx="0">
                  <c:v>planr 1.4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Sheet1!$W$3:$W$9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B3-4DC0-918E-89ACA2F95B35}"/>
            </c:ext>
          </c:extLst>
        </c:ser>
        <c:ser>
          <c:idx val="3"/>
          <c:order val="2"/>
          <c:tx>
            <c:strRef>
              <c:f>Sheet1!$X$2</c:f>
              <c:strCache>
                <c:ptCount val="1"/>
                <c:pt idx="0">
                  <c:v>planr 1.8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Sheet1!$X$3:$X$9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B3-4DC0-918E-89ACA2F95B35}"/>
            </c:ext>
          </c:extLst>
        </c:ser>
        <c:ser>
          <c:idx val="4"/>
          <c:order val="3"/>
          <c:tx>
            <c:strRef>
              <c:f>Sheet1!$Y$2</c:f>
              <c:strCache>
                <c:ptCount val="1"/>
                <c:pt idx="0">
                  <c:v>planr 1.16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Sheet1!$Y$3:$Y$9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B3-4DC0-918E-89ACA2F95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Sheet1!$R$3:$R$9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D2-4DB6-AC14-D6E19C641FCD}"/>
            </c:ext>
          </c:extLst>
        </c:ser>
        <c:ser>
          <c:idx val="1"/>
          <c:order val="1"/>
          <c:tx>
            <c:strRef>
              <c:f>Sheet1!$S$2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Sheet1!$S$3:$S$9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38</c:v>
                </c:pt>
                <c:pt idx="5">
                  <c:v>55</c:v>
                </c:pt>
                <c:pt idx="6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D2-4DB6-AC14-D6E19C641FCD}"/>
            </c:ext>
          </c:extLst>
        </c:ser>
        <c:ser>
          <c:idx val="2"/>
          <c:order val="2"/>
          <c:tx>
            <c:strRef>
              <c:f>Sheet1!$T$2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Sheet1!$T$3:$T$9</c:f>
              <c:numCache>
                <c:formatCode>General</c:formatCode>
                <c:ptCount val="7"/>
                <c:pt idx="0">
                  <c:v>15</c:v>
                </c:pt>
                <c:pt idx="1">
                  <c:v>55</c:v>
                </c:pt>
                <c:pt idx="2">
                  <c:v>70</c:v>
                </c:pt>
                <c:pt idx="3">
                  <c:v>77</c:v>
                </c:pt>
                <c:pt idx="4">
                  <c:v>82</c:v>
                </c:pt>
                <c:pt idx="5">
                  <c:v>85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D2-4DB6-AC14-D6E19C641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37</c:v>
                </c:pt>
                <c:pt idx="1">
                  <c:v>43</c:v>
                </c:pt>
                <c:pt idx="2">
                  <c:v>64</c:v>
                </c:pt>
                <c:pt idx="3">
                  <c:v>121</c:v>
                </c:pt>
                <c:pt idx="4">
                  <c:v>646</c:v>
                </c:pt>
                <c:pt idx="5">
                  <c:v>1744</c:v>
                </c:pt>
                <c:pt idx="6">
                  <c:v>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30-450A-B4B1-8BC23ADAEBBC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36</c:v>
                </c:pt>
                <c:pt idx="1">
                  <c:v>40</c:v>
                </c:pt>
                <c:pt idx="2">
                  <c:v>54</c:v>
                </c:pt>
                <c:pt idx="3">
                  <c:v>101</c:v>
                </c:pt>
                <c:pt idx="4">
                  <c:v>398</c:v>
                </c:pt>
                <c:pt idx="5">
                  <c:v>1503</c:v>
                </c:pt>
                <c:pt idx="6">
                  <c:v>1987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30-450A-B4B1-8BC23ADAEBBC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35</c:v>
                </c:pt>
                <c:pt idx="1">
                  <c:v>40</c:v>
                </c:pt>
                <c:pt idx="2">
                  <c:v>53</c:v>
                </c:pt>
                <c:pt idx="3">
                  <c:v>120</c:v>
                </c:pt>
                <c:pt idx="4">
                  <c:v>414</c:v>
                </c:pt>
                <c:pt idx="5">
                  <c:v>1608</c:v>
                </c:pt>
                <c:pt idx="6">
                  <c:v>2007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30-450A-B4B1-8BC23ADAE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ax val="2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Sheet1!$R$3:$R$9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93-4454-B591-A8BD2EA3F0CC}"/>
            </c:ext>
          </c:extLst>
        </c:ser>
        <c:ser>
          <c:idx val="1"/>
          <c:order val="1"/>
          <c:tx>
            <c:strRef>
              <c:f>Sheet1!$S$2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Sheet1!$S$3:$S$9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93-4454-B591-A8BD2EA3F0CC}"/>
            </c:ext>
          </c:extLst>
        </c:ser>
        <c:ser>
          <c:idx val="2"/>
          <c:order val="2"/>
          <c:tx>
            <c:strRef>
              <c:f>Sheet1!$T$2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Sheet1!$T$3:$T$9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93-4454-B591-A8BD2EA3F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96</c:v>
                </c:pt>
                <c:pt idx="1">
                  <c:v>94</c:v>
                </c:pt>
                <c:pt idx="2">
                  <c:v>93</c:v>
                </c:pt>
                <c:pt idx="3">
                  <c:v>96</c:v>
                </c:pt>
                <c:pt idx="4">
                  <c:v>110</c:v>
                </c:pt>
                <c:pt idx="5">
                  <c:v>1609</c:v>
                </c:pt>
                <c:pt idx="6">
                  <c:v>3528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31-4DC1-9660-EE6B21984FA7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84</c:v>
                </c:pt>
                <c:pt idx="1">
                  <c:v>140</c:v>
                </c:pt>
                <c:pt idx="2">
                  <c:v>2845</c:v>
                </c:pt>
                <c:pt idx="3">
                  <c:v>5488</c:v>
                </c:pt>
                <c:pt idx="4">
                  <c:v>7198</c:v>
                </c:pt>
                <c:pt idx="5">
                  <c:v>7886</c:v>
                </c:pt>
                <c:pt idx="6">
                  <c:v>8320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31-4DC1-9660-EE6B21984FA7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5877</c:v>
                </c:pt>
                <c:pt idx="1">
                  <c:v>7827</c:v>
                </c:pt>
                <c:pt idx="2">
                  <c:v>8505</c:v>
                </c:pt>
                <c:pt idx="3">
                  <c:v>8899</c:v>
                </c:pt>
                <c:pt idx="4">
                  <c:v>9119</c:v>
                </c:pt>
                <c:pt idx="5">
                  <c:v>9259</c:v>
                </c:pt>
                <c:pt idx="6">
                  <c:v>9927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31-4DC1-9660-EE6B21984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planr 1.0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Sheet1!$R$3:$R$9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24-4AC2-ACBF-FC958908E21F}"/>
            </c:ext>
          </c:extLst>
        </c:ser>
        <c:ser>
          <c:idx val="1"/>
          <c:order val="1"/>
          <c:tx>
            <c:strRef>
              <c:f>Sheet1!$S$2</c:f>
              <c:strCache>
                <c:ptCount val="1"/>
                <c:pt idx="0">
                  <c:v>planr 2.0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Sheet1!$S$3:$S$9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43</c:v>
                </c:pt>
                <c:pt idx="5">
                  <c:v>57</c:v>
                </c:pt>
                <c:pt idx="6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24-4AC2-ACBF-FC958908E21F}"/>
            </c:ext>
          </c:extLst>
        </c:ser>
        <c:ser>
          <c:idx val="2"/>
          <c:order val="2"/>
          <c:tx>
            <c:strRef>
              <c:f>Sheet1!$T$2</c:f>
              <c:strCache>
                <c:ptCount val="1"/>
                <c:pt idx="0">
                  <c:v>planr 4.0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Sheet1!$Q$3:$Q$9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Sheet1!$T$3:$T$9</c:f>
              <c:numCache>
                <c:formatCode>General</c:formatCode>
                <c:ptCount val="7"/>
                <c:pt idx="0">
                  <c:v>15</c:v>
                </c:pt>
                <c:pt idx="1">
                  <c:v>55</c:v>
                </c:pt>
                <c:pt idx="2">
                  <c:v>70</c:v>
                </c:pt>
                <c:pt idx="3">
                  <c:v>77</c:v>
                </c:pt>
                <c:pt idx="4">
                  <c:v>82</c:v>
                </c:pt>
                <c:pt idx="5">
                  <c:v>85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24-4AC2-ACBF-FC958908E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planr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28</c:v>
                </c:pt>
                <c:pt idx="1">
                  <c:v>28</c:v>
                </c:pt>
                <c:pt idx="2">
                  <c:v>31</c:v>
                </c:pt>
                <c:pt idx="3">
                  <c:v>35</c:v>
                </c:pt>
                <c:pt idx="4">
                  <c:v>42</c:v>
                </c:pt>
                <c:pt idx="5">
                  <c:v>67</c:v>
                </c:pt>
                <c:pt idx="6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4A-4C30-926B-065B3A305E8D}"/>
            </c:ext>
          </c:extLst>
        </c:ser>
        <c:ser>
          <c:idx val="2"/>
          <c:order val="1"/>
          <c:tx>
            <c:strRef>
              <c:f>Sheet1!$C$2</c:f>
              <c:strCache>
                <c:ptCount val="1"/>
                <c:pt idx="0">
                  <c:v>planr 1.4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28</c:v>
                </c:pt>
                <c:pt idx="1">
                  <c:v>27</c:v>
                </c:pt>
                <c:pt idx="2">
                  <c:v>26</c:v>
                </c:pt>
                <c:pt idx="3">
                  <c:v>27</c:v>
                </c:pt>
                <c:pt idx="4">
                  <c:v>28</c:v>
                </c:pt>
                <c:pt idx="5">
                  <c:v>33</c:v>
                </c:pt>
                <c:pt idx="6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4A-4C30-926B-065B3A305E8D}"/>
            </c:ext>
          </c:extLst>
        </c:ser>
        <c:ser>
          <c:idx val="3"/>
          <c:order val="2"/>
          <c:tx>
            <c:strRef>
              <c:f>Sheet1!$D$2</c:f>
              <c:strCache>
                <c:ptCount val="1"/>
                <c:pt idx="0">
                  <c:v>planr 1.8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30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28</c:v>
                </c:pt>
                <c:pt idx="5">
                  <c:v>30</c:v>
                </c:pt>
                <c:pt idx="6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4A-4C30-926B-065B3A305E8D}"/>
            </c:ext>
          </c:extLst>
        </c:ser>
        <c:ser>
          <c:idx val="4"/>
          <c:order val="3"/>
          <c:tx>
            <c:strRef>
              <c:f>Sheet1!$E$2</c:f>
              <c:strCache>
                <c:ptCount val="1"/>
                <c:pt idx="0">
                  <c:v>planr 1.16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Sheet1!$E$3:$E$9</c:f>
              <c:numCache>
                <c:formatCode>General</c:formatCode>
                <c:ptCount val="7"/>
                <c:pt idx="0">
                  <c:v>28</c:v>
                </c:pt>
                <c:pt idx="1">
                  <c:v>27</c:v>
                </c:pt>
                <c:pt idx="2">
                  <c:v>26</c:v>
                </c:pt>
                <c:pt idx="3">
                  <c:v>27</c:v>
                </c:pt>
                <c:pt idx="4">
                  <c:v>28</c:v>
                </c:pt>
                <c:pt idx="5">
                  <c:v>31</c:v>
                </c:pt>
                <c:pt idx="6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4A-4C30-926B-065B3A305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Failed Requests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Sheet1!$V$2</c:f>
              <c:strCache>
                <c:ptCount val="1"/>
                <c:pt idx="0">
                  <c:v>planr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Sheet1!$V$3:$V$9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C4-46EE-A8E6-F4BFA7D35F95}"/>
            </c:ext>
          </c:extLst>
        </c:ser>
        <c:ser>
          <c:idx val="2"/>
          <c:order val="1"/>
          <c:tx>
            <c:strRef>
              <c:f>Sheet1!$W$2</c:f>
              <c:strCache>
                <c:ptCount val="1"/>
                <c:pt idx="0">
                  <c:v>planr 1.4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Sheet1!$W$3:$W$9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C4-46EE-A8E6-F4BFA7D35F95}"/>
            </c:ext>
          </c:extLst>
        </c:ser>
        <c:ser>
          <c:idx val="3"/>
          <c:order val="2"/>
          <c:tx>
            <c:strRef>
              <c:f>Sheet1!$X$2</c:f>
              <c:strCache>
                <c:ptCount val="1"/>
                <c:pt idx="0">
                  <c:v>planr 1.8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Sheet1!$X$3:$X$9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C4-46EE-A8E6-F4BFA7D35F95}"/>
            </c:ext>
          </c:extLst>
        </c:ser>
        <c:ser>
          <c:idx val="4"/>
          <c:order val="3"/>
          <c:tx>
            <c:strRef>
              <c:f>Sheet1!$Y$2</c:f>
              <c:strCache>
                <c:ptCount val="1"/>
                <c:pt idx="0">
                  <c:v>planr 1.16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Sheet1!$U$3:$U$9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Sheet1!$Y$3:$Y$9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C4-46EE-A8E6-F4BFA7D35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026376"/>
        <c:axId val="675028016"/>
      </c:lineChart>
      <c:catAx>
        <c:axId val="67502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8016"/>
        <c:crosses val="autoZero"/>
        <c:auto val="1"/>
        <c:lblAlgn val="ctr"/>
        <c:lblOffset val="100"/>
        <c:noMultiLvlLbl val="0"/>
      </c:catAx>
      <c:valAx>
        <c:axId val="67502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26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planr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85</c:v>
                </c:pt>
                <c:pt idx="1">
                  <c:v>84</c:v>
                </c:pt>
                <c:pt idx="2">
                  <c:v>84</c:v>
                </c:pt>
                <c:pt idx="3">
                  <c:v>84</c:v>
                </c:pt>
                <c:pt idx="4">
                  <c:v>88</c:v>
                </c:pt>
                <c:pt idx="5">
                  <c:v>114</c:v>
                </c:pt>
                <c:pt idx="6">
                  <c:v>1645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50-4390-9BBE-A2B3847B3E32}"/>
            </c:ext>
          </c:extLst>
        </c:ser>
        <c:ser>
          <c:idx val="2"/>
          <c:order val="1"/>
          <c:tx>
            <c:strRef>
              <c:f>Sheet1!$C$2</c:f>
              <c:strCache>
                <c:ptCount val="1"/>
                <c:pt idx="0">
                  <c:v>planr 1.4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81</c:v>
                </c:pt>
                <c:pt idx="1">
                  <c:v>79</c:v>
                </c:pt>
                <c:pt idx="2">
                  <c:v>81</c:v>
                </c:pt>
                <c:pt idx="3">
                  <c:v>82</c:v>
                </c:pt>
                <c:pt idx="4">
                  <c:v>84</c:v>
                </c:pt>
                <c:pt idx="5">
                  <c:v>94</c:v>
                </c:pt>
                <c:pt idx="6">
                  <c:v>1142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50-4390-9BBE-A2B3847B3E32}"/>
            </c:ext>
          </c:extLst>
        </c:ser>
        <c:ser>
          <c:idx val="3"/>
          <c:order val="2"/>
          <c:tx>
            <c:strRef>
              <c:f>Sheet1!$D$2</c:f>
              <c:strCache>
                <c:ptCount val="1"/>
                <c:pt idx="0">
                  <c:v>planr 1.8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82</c:v>
                </c:pt>
                <c:pt idx="1">
                  <c:v>78</c:v>
                </c:pt>
                <c:pt idx="2">
                  <c:v>80</c:v>
                </c:pt>
                <c:pt idx="3">
                  <c:v>82</c:v>
                </c:pt>
                <c:pt idx="4">
                  <c:v>83</c:v>
                </c:pt>
                <c:pt idx="5">
                  <c:v>86</c:v>
                </c:pt>
                <c:pt idx="6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50-4390-9BBE-A2B3847B3E32}"/>
            </c:ext>
          </c:extLst>
        </c:ser>
        <c:ser>
          <c:idx val="4"/>
          <c:order val="3"/>
          <c:tx>
            <c:strRef>
              <c:f>Sheet1!$E$2</c:f>
              <c:strCache>
                <c:ptCount val="1"/>
                <c:pt idx="0">
                  <c:v>planr 1.16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</c:numCache>
            </c:numRef>
          </c:cat>
          <c:val>
            <c:numRef>
              <c:f>Sheet1!$E$3:$E$9</c:f>
              <c:numCache>
                <c:formatCode>General</c:formatCode>
                <c:ptCount val="7"/>
                <c:pt idx="0">
                  <c:v>81</c:v>
                </c:pt>
                <c:pt idx="1">
                  <c:v>78</c:v>
                </c:pt>
                <c:pt idx="2">
                  <c:v>81</c:v>
                </c:pt>
                <c:pt idx="3">
                  <c:v>82</c:v>
                </c:pt>
                <c:pt idx="4">
                  <c:v>84</c:v>
                </c:pt>
                <c:pt idx="5">
                  <c:v>90</c:v>
                </c:pt>
                <c:pt idx="6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50-4390-9BBE-A2B3847B3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32336"/>
        <c:axId val="618932664"/>
      </c:lineChart>
      <c:catAx>
        <c:axId val="61893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Users/s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664"/>
        <c:crosses val="autoZero"/>
        <c:auto val="1"/>
        <c:lblAlgn val="ctr"/>
        <c:lblOffset val="100"/>
        <c:noMultiLvlLbl val="0"/>
      </c:catAx>
      <c:valAx>
        <c:axId val="6189326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(ms)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3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F0AAD-52FE-4E28-AF3D-C3F58A29D5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D7C7E-1247-4C2B-ADC6-F44E187D71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623-9CBA-4511-9E73-CD6BD4407C5B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9253E-246F-4D7E-83A3-71489720B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D8DEB-DB36-492F-9EBF-E9C3A0E4DA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CF218-BB83-4302-AFE8-0630EFDFE1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40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F1094-6032-44D2-8EEF-A30E7FD54A90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D503-2E09-4C06-8467-B92E98A969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012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95-DED4-4431-B281-42BE69257E2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CAD2-1165-4EDF-8B62-A6421AB4B6D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BDA-AA3C-4A89-BF58-8900F0367DC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7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851-2911-4876-951C-60F4E743EE47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8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9431-A1A4-4EAE-85D1-E8FC0DB7C4D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5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2F65-9C0F-4261-8640-22108D7CD2AF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0273-95F1-4BA1-B0C7-767D5A0C124A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6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4911-E0A2-45F0-9DB4-E616DEE651B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4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D376-B855-4312-BB06-EE1B6EF2321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5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7DACE-5D22-452C-9F4B-7C87BEC1FA7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7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CF58-60C7-41B1-9D97-498599A942B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9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9990D0-B965-475F-B5E0-6CA7147DC93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F0B67A-6F0F-4B91-B6C9-901AFEF3EB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www.cs.upt.ro/sites/default/files/inline/docs/branding/DCTI%20Logo%20-%20Simplu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8C6D-E750-4E31-B39B-9F1FA5A7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92843"/>
            <a:ext cx="12191999" cy="2566598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Evaluation of Scale-Up and Scale-Out Techniques on a Functional Programming Based Microservice</a:t>
            </a:r>
          </a:p>
        </p:txBody>
      </p:sp>
      <p:pic>
        <p:nvPicPr>
          <p:cNvPr id="4" name="Picture 3" descr="Image result for sigla cs cti upt">
            <a:extLst>
              <a:ext uri="{FF2B5EF4-FFF2-40B4-BE49-F238E27FC236}">
                <a16:creationId xmlns:a16="http://schemas.microsoft.com/office/drawing/2014/main" id="{B46D83F9-D9B4-45F5-BE24-E0721CE87110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2" y="664303"/>
            <a:ext cx="1092207" cy="728540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F4086-5D59-417C-8927-70F5E1BA2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08" y="509417"/>
            <a:ext cx="2705492" cy="8834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CD2E36-5CFC-49F8-A2C9-F4BB8DC5818D}"/>
              </a:ext>
            </a:extLst>
          </p:cNvPr>
          <p:cNvCxnSpPr>
            <a:cxnSpLocks/>
          </p:cNvCxnSpPr>
          <p:nvPr/>
        </p:nvCxnSpPr>
        <p:spPr>
          <a:xfrm>
            <a:off x="2504050" y="1392843"/>
            <a:ext cx="6879101" cy="0"/>
          </a:xfrm>
          <a:prstGeom prst="line">
            <a:avLst/>
          </a:prstGeom>
          <a:ln w="57150">
            <a:solidFill>
              <a:srgbClr val="2022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2B990C12-5E3E-4D30-9E3A-CE65F070670B}"/>
              </a:ext>
            </a:extLst>
          </p:cNvPr>
          <p:cNvSpPr txBox="1">
            <a:spLocks/>
          </p:cNvSpPr>
          <p:nvPr/>
        </p:nvSpPr>
        <p:spPr>
          <a:xfrm>
            <a:off x="3478648" y="483296"/>
            <a:ext cx="5301205" cy="72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Thesis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Politehnica University Timișoara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7C75551-6F44-410B-A9F5-138732A7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486" y="4360984"/>
            <a:ext cx="5014514" cy="102071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</a:p>
          <a:p>
            <a:pPr algn="l">
              <a:lnSpc>
                <a:spcPct val="100000"/>
              </a:lnSpc>
            </a:pPr>
            <a:r>
              <a:rPr lang="ro-RO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Lect.dr.eng.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Alexandru TOPÎRCEANU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53AEFC4-173E-4765-B8BF-0419677BE087}"/>
              </a:ext>
            </a:extLst>
          </p:cNvPr>
          <p:cNvSpPr txBox="1">
            <a:spLocks/>
          </p:cNvSpPr>
          <p:nvPr/>
        </p:nvSpPr>
        <p:spPr>
          <a:xfrm>
            <a:off x="6096000" y="4360986"/>
            <a:ext cx="4989342" cy="102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CANDIDATE: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ARNOLD ATTILA HIGYED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FB5611F-F6A0-4ECE-AB90-8371E2683B9A}"/>
              </a:ext>
            </a:extLst>
          </p:cNvPr>
          <p:cNvSpPr txBox="1">
            <a:spLocks/>
          </p:cNvSpPr>
          <p:nvPr/>
        </p:nvSpPr>
        <p:spPr>
          <a:xfrm>
            <a:off x="4382946" y="5783245"/>
            <a:ext cx="3426106" cy="65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TIMIȘOARA</a:t>
            </a:r>
          </a:p>
          <a:p>
            <a:pPr>
              <a:lnSpc>
                <a:spcPct val="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1272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scaling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C6FA9A-EC8C-442C-B50F-214E2912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9E8C42B-E6D5-47C2-B80A-7A020D159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76167"/>
              </p:ext>
            </p:extLst>
          </p:nvPr>
        </p:nvGraphicFramePr>
        <p:xfrm>
          <a:off x="2575559" y="2994661"/>
          <a:ext cx="6400799" cy="219456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01248">
                  <a:extLst>
                    <a:ext uri="{9D8B030D-6E8A-4147-A177-3AD203B41FA5}">
                      <a16:colId xmlns:a16="http://schemas.microsoft.com/office/drawing/2014/main" val="1251434883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96555346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1182453677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1928638776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271481355"/>
                    </a:ext>
                  </a:extLst>
                </a:gridCol>
                <a:gridCol w="880883">
                  <a:extLst>
                    <a:ext uri="{9D8B030D-6E8A-4147-A177-3AD203B41FA5}">
                      <a16:colId xmlns:a16="http://schemas.microsoft.com/office/drawing/2014/main" val="3958269380"/>
                    </a:ext>
                  </a:extLst>
                </a:gridCol>
              </a:tblGrid>
              <a:tr h="56633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/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Co/C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M/C (GB)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A/C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H/C (GB)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384570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4.0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867911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2.0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711371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1.0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87826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99569F2-0580-408D-8DD2-820214076959}"/>
              </a:ext>
            </a:extLst>
          </p:cNvPr>
          <p:cNvSpPr/>
          <p:nvPr/>
        </p:nvSpPr>
        <p:spPr>
          <a:xfrm>
            <a:off x="2435441" y="5325253"/>
            <a:ext cx="7321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 – Containers, Co – Cores, M – Memory, A – Akka Actors, H – JVM Heap)</a:t>
            </a:r>
            <a:endParaRPr lang="en-US" sz="2400" b="1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2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scaling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3812C9-B3C7-4A3E-9E3E-FF3AD21E0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56" y="2726972"/>
            <a:ext cx="7182402" cy="2743200"/>
          </a:xfrm>
        </p:spPr>
      </p:pic>
    </p:spTree>
    <p:extLst>
      <p:ext uri="{BB962C8B-B14F-4D97-AF65-F5344CB8AC3E}">
        <p14:creationId xmlns:p14="http://schemas.microsoft.com/office/powerpoint/2010/main" val="215579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Request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C6FA9A-EC8C-442C-B50F-214E2912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9E8C42B-E6D5-47C2-B80A-7A020D159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443519"/>
              </p:ext>
            </p:extLst>
          </p:nvPr>
        </p:nvGraphicFramePr>
        <p:xfrm>
          <a:off x="3543861" y="3017521"/>
          <a:ext cx="4572001" cy="21945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971814">
                  <a:extLst>
                    <a:ext uri="{9D8B030D-6E8A-4147-A177-3AD203B41FA5}">
                      <a16:colId xmlns:a16="http://schemas.microsoft.com/office/drawing/2014/main" val="1251434883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96555346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1182453677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27148135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/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3845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Request 4.0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8679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Request 2.0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7113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Request 1.0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87826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99569F2-0580-408D-8DD2-820214076959}"/>
              </a:ext>
            </a:extLst>
          </p:cNvPr>
          <p:cNvSpPr/>
          <p:nvPr/>
        </p:nvSpPr>
        <p:spPr>
          <a:xfrm>
            <a:off x="2435441" y="5325253"/>
            <a:ext cx="7321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</a:rPr>
              <a:t>(R – POST requests, P – Problems, S – Solutions)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00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Request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1E67AC-643A-40E0-AD64-F3B05F879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52" y="2909852"/>
            <a:ext cx="7463506" cy="2377440"/>
          </a:xfrm>
        </p:spPr>
      </p:pic>
    </p:spTree>
    <p:extLst>
      <p:ext uri="{BB962C8B-B14F-4D97-AF65-F5344CB8AC3E}">
        <p14:creationId xmlns:p14="http://schemas.microsoft.com/office/powerpoint/2010/main" val="11074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Initial test scenarios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F2361E-91C4-4552-9DDC-65C69B93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9ED624-F75E-4A51-9DAC-747995FFE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69093"/>
              </p:ext>
            </p:extLst>
          </p:nvPr>
        </p:nvGraphicFramePr>
        <p:xfrm>
          <a:off x="2804160" y="3001292"/>
          <a:ext cx="658368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4613394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8355148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602179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2073354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/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2.0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84674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2.0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7007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70809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392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92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A98A5-789C-485D-A655-1D21E2CE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1</a:t>
            </a:r>
          </a:p>
          <a:p>
            <a:pPr marL="0" lvl="0" indent="0" algn="ctr">
              <a:buClr>
                <a:srgbClr val="D34817"/>
              </a:buClr>
              <a:buNone/>
            </a:pPr>
            <a:endParaRPr lang="en-US" sz="3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472879"/>
              </p:ext>
            </p:extLst>
          </p:nvPr>
        </p:nvGraphicFramePr>
        <p:xfrm>
          <a:off x="1066800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899190"/>
              </p:ext>
            </p:extLst>
          </p:nvPr>
        </p:nvGraphicFramePr>
        <p:xfrm>
          <a:off x="6278882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943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078F-E9E8-4F30-98DC-0D79CA4A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2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093054"/>
              </p:ext>
            </p:extLst>
          </p:nvPr>
        </p:nvGraphicFramePr>
        <p:xfrm>
          <a:off x="1066800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020945"/>
              </p:ext>
            </p:extLst>
          </p:nvPr>
        </p:nvGraphicFramePr>
        <p:xfrm>
          <a:off x="6278882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695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1BEFE-F3BC-46A8-A22C-CA2670C6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3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225657"/>
              </p:ext>
            </p:extLst>
          </p:nvPr>
        </p:nvGraphicFramePr>
        <p:xfrm>
          <a:off x="1066800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234340"/>
              </p:ext>
            </p:extLst>
          </p:nvPr>
        </p:nvGraphicFramePr>
        <p:xfrm>
          <a:off x="6278882" y="25391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637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scaling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C6FA9A-EC8C-442C-B50F-214E2912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9E8C42B-E6D5-47C2-B80A-7A020D159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869660"/>
              </p:ext>
            </p:extLst>
          </p:nvPr>
        </p:nvGraphicFramePr>
        <p:xfrm>
          <a:off x="2575559" y="2468881"/>
          <a:ext cx="6400798" cy="27431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01247">
                  <a:extLst>
                    <a:ext uri="{9D8B030D-6E8A-4147-A177-3AD203B41FA5}">
                      <a16:colId xmlns:a16="http://schemas.microsoft.com/office/drawing/2014/main" val="1251434883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96555346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1182453677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1928638776"/>
                    </a:ext>
                  </a:extLst>
                </a:gridCol>
                <a:gridCol w="879667">
                  <a:extLst>
                    <a:ext uri="{9D8B030D-6E8A-4147-A177-3AD203B41FA5}">
                      <a16:colId xmlns:a16="http://schemas.microsoft.com/office/drawing/2014/main" val="271481355"/>
                    </a:ext>
                  </a:extLst>
                </a:gridCol>
                <a:gridCol w="880883">
                  <a:extLst>
                    <a:ext uri="{9D8B030D-6E8A-4147-A177-3AD203B41FA5}">
                      <a16:colId xmlns:a16="http://schemas.microsoft.com/office/drawing/2014/main" val="3958269380"/>
                    </a:ext>
                  </a:extLst>
                </a:gridCol>
              </a:tblGrid>
              <a:tr h="56755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/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Co/C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M/C (GB)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A/C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H/C (GB)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384570"/>
                  </a:ext>
                </a:extLst>
              </a:tr>
              <a:tr h="54391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1.2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867911"/>
                  </a:ext>
                </a:extLst>
              </a:tr>
              <a:tr h="54391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1.4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711371"/>
                  </a:ext>
                </a:extLst>
              </a:tr>
              <a:tr h="54391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planr 1.8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878264"/>
                  </a:ext>
                </a:extLst>
              </a:tr>
              <a:tr h="543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planr 1.16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5352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99569F2-0580-408D-8DD2-820214076959}"/>
              </a:ext>
            </a:extLst>
          </p:cNvPr>
          <p:cNvSpPr/>
          <p:nvPr/>
        </p:nvSpPr>
        <p:spPr>
          <a:xfrm>
            <a:off x="2435441" y="5325253"/>
            <a:ext cx="7321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 – Containers, Co – Cores, M – Memory, A – Akka Actors, H – JVM Heap)</a:t>
            </a:r>
            <a:endParaRPr lang="en-US" sz="2400" b="1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8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Further test scenarios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F2361E-91C4-4552-9DDC-65C69B93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A3D830-DAB7-42DE-B06C-04C372724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4003"/>
              </p:ext>
            </p:extLst>
          </p:nvPr>
        </p:nvGraphicFramePr>
        <p:xfrm>
          <a:off x="1981200" y="3429000"/>
          <a:ext cx="8229600" cy="164591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0919">
                  <a:extLst>
                    <a:ext uri="{9D8B030D-6E8A-4147-A177-3AD203B41FA5}">
                      <a16:colId xmlns:a16="http://schemas.microsoft.com/office/drawing/2014/main" val="1763461760"/>
                    </a:ext>
                  </a:extLst>
                </a:gridCol>
                <a:gridCol w="1683541">
                  <a:extLst>
                    <a:ext uri="{9D8B030D-6E8A-4147-A177-3AD203B41FA5}">
                      <a16:colId xmlns:a16="http://schemas.microsoft.com/office/drawing/2014/main" val="3957191044"/>
                    </a:ext>
                  </a:extLst>
                </a:gridCol>
                <a:gridCol w="1683541">
                  <a:extLst>
                    <a:ext uri="{9D8B030D-6E8A-4147-A177-3AD203B41FA5}">
                      <a16:colId xmlns:a16="http://schemas.microsoft.com/office/drawing/2014/main" val="972718132"/>
                    </a:ext>
                  </a:extLst>
                </a:gridCol>
                <a:gridCol w="1683541">
                  <a:extLst>
                    <a:ext uri="{9D8B030D-6E8A-4147-A177-3AD203B41FA5}">
                      <a16:colId xmlns:a16="http://schemas.microsoft.com/office/drawing/2014/main" val="4073686723"/>
                    </a:ext>
                  </a:extLst>
                </a:gridCol>
                <a:gridCol w="1478058">
                  <a:extLst>
                    <a:ext uri="{9D8B030D-6E8A-4147-A177-3AD203B41FA5}">
                      <a16:colId xmlns:a16="http://schemas.microsoft.com/office/drawing/2014/main" val="4219760076"/>
                    </a:ext>
                  </a:extLst>
                </a:gridCol>
              </a:tblGrid>
              <a:tr h="54373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/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planr 1.16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513345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1.0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2738799"/>
                  </a:ext>
                </a:extLst>
              </a:tr>
              <a:tr h="54373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Scenario 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4.0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40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5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4C28-272B-4E71-A82F-36BCA3AE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26E0-FA42-4CF4-A5E1-A9E0C4AC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About the microservice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Scaling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Scenarios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Results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Conclusions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5A037-2928-43A6-A012-83DF7DDC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64507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C723A-6694-49F0-8080-9B14E9B3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4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62581"/>
              </p:ext>
            </p:extLst>
          </p:nvPr>
        </p:nvGraphicFramePr>
        <p:xfrm>
          <a:off x="1066799" y="23486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372095"/>
              </p:ext>
            </p:extLst>
          </p:nvPr>
        </p:nvGraphicFramePr>
        <p:xfrm>
          <a:off x="6278882" y="23486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025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62B51-FAFB-4785-B3DE-13F5F772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5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9C61A4-A2CB-47AD-B784-BA7C5E284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888708"/>
              </p:ext>
            </p:extLst>
          </p:nvPr>
        </p:nvGraphicFramePr>
        <p:xfrm>
          <a:off x="1066800" y="23486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15BCE0-CF09-4444-A643-EB442C1CB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22150"/>
              </p:ext>
            </p:extLst>
          </p:nvPr>
        </p:nvGraphicFramePr>
        <p:xfrm>
          <a:off x="6278882" y="2348654"/>
          <a:ext cx="484632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899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7DBB-6195-4507-B326-902F3412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B713-9A6B-4479-A925-C5B0B5AD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Pure horizontal scaling provides better performance than a pure vertical one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3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combination of scale-out and scale-up techniques maximizes efficiency to cope with overload periods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Future work consists of defining the relation between the vertical scaling entities and physical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81C7-019A-4BEF-8F36-32628F20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744116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163F-8B5F-425F-8A77-DCCFB76E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155E-3BC7-4118-B983-3C1E0F24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93522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478-71A5-4D0F-A3A1-BD77C37A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973"/>
            <a:ext cx="10058400" cy="145622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EE6A3-DA4C-42BE-819F-FF63FBA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956D48-BF2E-4CB7-A538-278DB9BB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measured?</a:t>
            </a: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4275DB-CBA0-4D31-B238-EE957B65F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43" y="2769599"/>
            <a:ext cx="9702314" cy="22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478-71A5-4D0F-A3A1-BD77C37A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973"/>
            <a:ext cx="10058400" cy="145622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EE6A3-DA4C-42BE-819F-FF63FBA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956D48-BF2E-4CB7-A538-278DB9BB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is measured?</a:t>
            </a: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570C9-06AD-4A6E-80F3-ACC193740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24" y="2644776"/>
            <a:ext cx="4309878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BBC-6EA5-4088-B5C2-1D11A2A8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4C9B-81F7-450D-9DC7-3E2D212E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scaling technique is better and more load-tolerant?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How do the two strategies perform together?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450CD-FF28-4122-8DFB-4082DBD8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5/23</a:t>
            </a:r>
          </a:p>
        </p:txBody>
      </p:sp>
    </p:spTree>
    <p:extLst>
      <p:ext uri="{BB962C8B-B14F-4D97-AF65-F5344CB8AC3E}">
        <p14:creationId xmlns:p14="http://schemas.microsoft.com/office/powerpoint/2010/main" val="1092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the microservice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745E-26BD-4D78-8BB8-7A84DB62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C3423E-F626-48D0-BF25-E8A5681D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application architecture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E2129F-C176-4ACB-A38E-E6AE4C2E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53" y="2440907"/>
            <a:ext cx="6376694" cy="37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6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the microservice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874FA8-2E68-4010-82C6-CF7E58D3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A5780-CF3F-4C42-ACEA-4234D3EA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 architecture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5C89B-9EB4-4029-877C-F726068F2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92" y="1845734"/>
            <a:ext cx="4557066" cy="43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the microservice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874FA8-2E68-4010-82C6-CF7E58D3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C2623-F336-4B43-ADD8-DB43E008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programming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 constraints: operationGrid, sameResource, enforceTimeInterval, operationsRelation, program and disjunctive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 costs: asSoonAsPossible, asTightAsPossible, prefferedTimeInterval</a:t>
            </a:r>
          </a:p>
        </p:txBody>
      </p:sp>
    </p:spTree>
    <p:extLst>
      <p:ext uri="{BB962C8B-B14F-4D97-AF65-F5344CB8AC3E}">
        <p14:creationId xmlns:p14="http://schemas.microsoft.com/office/powerpoint/2010/main" val="335328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95A-BC75-4F63-B3EC-733F921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EDDEE6-00F7-4014-AFCB-5B9CE67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B67A-6F0F-4B91-B6C9-901AFEF3EB0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66C9A3-2A0C-4483-82B1-14675874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2355496"/>
            <a:ext cx="8772525" cy="3057525"/>
          </a:xfrm>
        </p:spPr>
      </p:pic>
    </p:spTree>
    <p:extLst>
      <p:ext uri="{BB962C8B-B14F-4D97-AF65-F5344CB8AC3E}">
        <p14:creationId xmlns:p14="http://schemas.microsoft.com/office/powerpoint/2010/main" val="2373097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470</TotalTime>
  <Words>559</Words>
  <Application>Microsoft Office PowerPoint</Application>
  <PresentationFormat>Widescreen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Retrospect</vt:lpstr>
      <vt:lpstr>Benchmark Evaluation of Scale-Up and Scale-Out Techniques on a Functional Programming Based Microservice</vt:lpstr>
      <vt:lpstr>Content</vt:lpstr>
      <vt:lpstr>Introduction</vt:lpstr>
      <vt:lpstr>Introduction</vt:lpstr>
      <vt:lpstr>Introduction</vt:lpstr>
      <vt:lpstr> About the microservice</vt:lpstr>
      <vt:lpstr> About the microservice</vt:lpstr>
      <vt:lpstr> About the microservice</vt:lpstr>
      <vt:lpstr>Scaling</vt:lpstr>
      <vt:lpstr>Initial scaling scenarios</vt:lpstr>
      <vt:lpstr>Initial scaling scenarios</vt:lpstr>
      <vt:lpstr>Request scenarios</vt:lpstr>
      <vt:lpstr>Request scenarios</vt:lpstr>
      <vt:lpstr>Initial test scenarios</vt:lpstr>
      <vt:lpstr>Results</vt:lpstr>
      <vt:lpstr>Results</vt:lpstr>
      <vt:lpstr>Results</vt:lpstr>
      <vt:lpstr>Further scaling scenarios</vt:lpstr>
      <vt:lpstr>Further test scenarios</vt:lpstr>
      <vt:lpstr>Results</vt:lpstr>
      <vt:lpstr>Results</vt:lpstr>
      <vt:lpstr> Conclusions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EduScience Blockchain-based scientific ecosystem</dc:title>
  <dc:creator>Higyed, Arnold (Nokia - RO/Timisoara)</dc:creator>
  <cp:lastModifiedBy>arnold</cp:lastModifiedBy>
  <cp:revision>40</cp:revision>
  <dcterms:created xsi:type="dcterms:W3CDTF">2018-06-24T19:50:00Z</dcterms:created>
  <dcterms:modified xsi:type="dcterms:W3CDTF">2020-06-14T16:32:03Z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iteId">
    <vt:lpwstr>5d471751-9675-428d-917b-70f44f9630b0</vt:lpwstr>
  </property>
  <property fmtid="{D5CDD505-2E9C-101B-9397-08002B2CF9AE}" pid="4" name="MSIP_Label_4327cfd9-47ed-48f1-9376-4ab3148935bb_Owner">
    <vt:lpwstr>arnold.higyed@nokia.com</vt:lpwstr>
  </property>
  <property fmtid="{D5CDD505-2E9C-101B-9397-08002B2CF9AE}" pid="5" name="MSIP_Label_4327cfd9-47ed-48f1-9376-4ab3148935bb_SetDate">
    <vt:lpwstr>2018-06-25T06:48:49.9651098Z</vt:lpwstr>
  </property>
  <property fmtid="{D5CDD505-2E9C-101B-9397-08002B2CF9AE}" pid="6" name="MSIP_Label_4327cfd9-47ed-48f1-9376-4ab3148935bb_Name">
    <vt:lpwstr>Personal</vt:lpwstr>
  </property>
  <property fmtid="{D5CDD505-2E9C-101B-9397-08002B2CF9AE}" pid="7" name="MSIP_Label_4327cfd9-47ed-48f1-9376-4ab3148935bb_Application">
    <vt:lpwstr>Microsoft Azure Information Protection</vt:lpwstr>
  </property>
  <property fmtid="{D5CDD505-2E9C-101B-9397-08002B2CF9AE}" pid="8" name="MSIP_Label_4327cfd9-47ed-48f1-9376-4ab3148935bb_Extended_MSFT_Method">
    <vt:lpwstr>Manual</vt:lpwstr>
  </property>
  <property fmtid="{D5CDD505-2E9C-101B-9397-08002B2CF9AE}" pid="9" name="Sensitivity">
    <vt:lpwstr>Personal</vt:lpwstr>
  </property>
</Properties>
</file>