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4" r:id="rId3"/>
    <p:sldId id="318" r:id="rId4"/>
    <p:sldId id="316" r:id="rId5"/>
    <p:sldId id="315" r:id="rId6"/>
    <p:sldId id="345" r:id="rId7"/>
    <p:sldId id="292" r:id="rId8"/>
    <p:sldId id="347" r:id="rId9"/>
    <p:sldId id="348" r:id="rId10"/>
    <p:sldId id="346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C"/>
    <a:srgbClr val="595B4D"/>
    <a:srgbClr val="D4D5CD"/>
    <a:srgbClr val="F4F5F7"/>
    <a:srgbClr val="066CFF"/>
    <a:srgbClr val="4ADAC8"/>
    <a:srgbClr val="00079A"/>
    <a:srgbClr val="671C55"/>
    <a:srgbClr val="DB3D54"/>
    <a:srgbClr val="055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2FC7FD5-B6E0-4A11-AF2C-A14E73A3A1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9764" y="1219200"/>
            <a:ext cx="5238751" cy="4419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9AD80E4-38C1-4D26-98AE-1757C007CC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9764" y="1"/>
            <a:ext cx="5238751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F3B693C-61F5-4DB5-8EC8-3DE7A5CD35A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59764" y="5769430"/>
            <a:ext cx="5238751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155D4-3E8C-4A0F-9B2C-EB8866C34F53}"/>
              </a:ext>
            </a:extLst>
          </p:cNvPr>
          <p:cNvSpPr/>
          <p:nvPr userDrawn="1"/>
        </p:nvSpPr>
        <p:spPr>
          <a:xfrm>
            <a:off x="4257879" y="517068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792D4-A970-44E5-850A-1117AB60B367}"/>
              </a:ext>
            </a:extLst>
          </p:cNvPr>
          <p:cNvSpPr/>
          <p:nvPr userDrawn="1"/>
        </p:nvSpPr>
        <p:spPr>
          <a:xfrm>
            <a:off x="493485" y="6191250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850643F-BF64-430A-A8D2-39CEE0CC1D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47236" y="0"/>
            <a:ext cx="6544764" cy="68579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13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81FC3-1544-48F2-ADC2-19E49619A383}"/>
              </a:ext>
            </a:extLst>
          </p:cNvPr>
          <p:cNvSpPr/>
          <p:nvPr userDrawn="1"/>
        </p:nvSpPr>
        <p:spPr>
          <a:xfrm>
            <a:off x="0" y="0"/>
            <a:ext cx="40730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43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25EAD4-C303-4A6F-971F-D206228C295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9646E1-0FF6-4B00-A706-1360ABEFC725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rgbClr val="595B4D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64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38881C-110B-411A-9611-F5BA1D5B6F5E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rgbClr val="595B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1DA683A8-8684-4B9B-8805-818B87ED01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8884" y="1145125"/>
            <a:ext cx="2035228" cy="51159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6530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33F3B7-81B5-496D-A982-BD95D50F498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그림 개체 틀 7">
            <a:extLst>
              <a:ext uri="{FF2B5EF4-FFF2-40B4-BE49-F238E27FC236}">
                <a16:creationId xmlns:a16="http://schemas.microsoft.com/office/drawing/2014/main" id="{6ACA1CA8-51A8-4F73-B406-E2C585E1AC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74189" y="1848446"/>
            <a:ext cx="1959655" cy="3896405"/>
          </a:xfrm>
          <a:prstGeom prst="roundRect">
            <a:avLst>
              <a:gd name="adj" fmla="val 305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5" name="그림 개체 틀 7">
            <a:extLst>
              <a:ext uri="{FF2B5EF4-FFF2-40B4-BE49-F238E27FC236}">
                <a16:creationId xmlns:a16="http://schemas.microsoft.com/office/drawing/2014/main" id="{1B47E75C-4B6F-408B-994C-72BAB64F01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74023" y="1848446"/>
            <a:ext cx="1959655" cy="3896405"/>
          </a:xfrm>
          <a:prstGeom prst="roundRect">
            <a:avLst>
              <a:gd name="adj" fmla="val 305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7836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E76EEB4-525E-4351-9EF2-301BD5B573A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그림 개체 틀 7">
            <a:extLst>
              <a:ext uri="{FF2B5EF4-FFF2-40B4-BE49-F238E27FC236}">
                <a16:creationId xmlns:a16="http://schemas.microsoft.com/office/drawing/2014/main" id="{4DEA1E50-CEA3-44FE-90B8-A72D686DC9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01638" y="1358069"/>
            <a:ext cx="3668682" cy="4543425"/>
          </a:xfrm>
          <a:prstGeom prst="roundRect">
            <a:avLst>
              <a:gd name="adj" fmla="val 264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1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394752-1A51-43BA-92D5-451DD2258913}"/>
              </a:ext>
            </a:extLst>
          </p:cNvPr>
          <p:cNvSpPr/>
          <p:nvPr userDrawn="1"/>
        </p:nvSpPr>
        <p:spPr>
          <a:xfrm>
            <a:off x="3924300" y="0"/>
            <a:ext cx="82677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3" name="그림 개체 틀 7">
            <a:extLst>
              <a:ext uri="{FF2B5EF4-FFF2-40B4-BE49-F238E27FC236}">
                <a16:creationId xmlns:a16="http://schemas.microsoft.com/office/drawing/2014/main" id="{68C34422-A281-4000-B26F-722220ADE6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5450" y="1492644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296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8C18B-0554-403E-BE54-94BA45C1EDF2}"/>
              </a:ext>
            </a:extLst>
          </p:cNvPr>
          <p:cNvSpPr/>
          <p:nvPr userDrawn="1"/>
        </p:nvSpPr>
        <p:spPr>
          <a:xfrm>
            <a:off x="10844212" y="84364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그림 개체 틀 4">
            <a:extLst>
              <a:ext uri="{FF2B5EF4-FFF2-40B4-BE49-F238E27FC236}">
                <a16:creationId xmlns:a16="http://schemas.microsoft.com/office/drawing/2014/main" id="{1EF793C2-90AE-41A0-9881-9C9A18DE20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7250" y="1219200"/>
            <a:ext cx="3215776" cy="4419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BDDD1EB9-FD09-4CF7-9354-5AB991BBEB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7250" y="1"/>
            <a:ext cx="3215776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5" name="그림 개체 틀 4">
            <a:extLst>
              <a:ext uri="{FF2B5EF4-FFF2-40B4-BE49-F238E27FC236}">
                <a16:creationId xmlns:a16="http://schemas.microsoft.com/office/drawing/2014/main" id="{0B98B100-3D52-4822-80B9-0F1561228D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7250" y="5769430"/>
            <a:ext cx="3215776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61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C9A40-D23C-4FCD-B6EB-DEB55123ED54}"/>
              </a:ext>
            </a:extLst>
          </p:cNvPr>
          <p:cNvSpPr/>
          <p:nvPr userDrawn="1"/>
        </p:nvSpPr>
        <p:spPr>
          <a:xfrm>
            <a:off x="518885" y="596900"/>
            <a:ext cx="2935515" cy="566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0A727EE-D9A2-4C47-A238-2AA7E17D74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17685" y="596900"/>
            <a:ext cx="2935515" cy="5664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FFB9DE-0DD3-4D9F-B1A9-C64214DCD7C9}"/>
              </a:ext>
            </a:extLst>
          </p:cNvPr>
          <p:cNvSpPr/>
          <p:nvPr userDrawn="1"/>
        </p:nvSpPr>
        <p:spPr>
          <a:xfrm>
            <a:off x="10818812" y="601617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2EC534-F15C-471D-98F3-5B4878330C9E}"/>
              </a:ext>
            </a:extLst>
          </p:cNvPr>
          <p:cNvSpPr/>
          <p:nvPr userDrawn="1"/>
        </p:nvSpPr>
        <p:spPr>
          <a:xfrm>
            <a:off x="9936594" y="596900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55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127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AD8562A0-6384-440C-90D9-E29D39D308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18974" y="371475"/>
            <a:ext cx="3701551" cy="6115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F673F-0265-49DF-9F9F-431399FC34C7}"/>
              </a:ext>
            </a:extLst>
          </p:cNvPr>
          <p:cNvSpPr/>
          <p:nvPr userDrawn="1"/>
        </p:nvSpPr>
        <p:spPr>
          <a:xfrm>
            <a:off x="518885" y="601617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936AB-E97F-4681-B829-220F4B30044D}"/>
              </a:ext>
            </a:extLst>
          </p:cNvPr>
          <p:cNvSpPr/>
          <p:nvPr userDrawn="1"/>
        </p:nvSpPr>
        <p:spPr>
          <a:xfrm>
            <a:off x="518885" y="596900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84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F75D63-B773-4278-BEC3-9AA3F23EDF7E}"/>
              </a:ext>
            </a:extLst>
          </p:cNvPr>
          <p:cNvSpPr/>
          <p:nvPr userDrawn="1"/>
        </p:nvSpPr>
        <p:spPr>
          <a:xfrm>
            <a:off x="0" y="0"/>
            <a:ext cx="40730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292DC5B-F649-45B3-A2C1-C3C5062C1B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20560" y="864884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0AEE7D4E-9993-4CEC-89DC-897820B15C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4467" y="901121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5A7B5E82-83DA-4842-B572-222E2E4D6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20560" y="3647195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9239F006-58F8-4674-8492-B54C356765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14467" y="3647195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19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1AADD3-7BC8-4B88-B481-8B79DC20FC16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6C62692E-0054-4CA7-9186-279A46E787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8884" y="3342225"/>
            <a:ext cx="2035228" cy="31443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C5341B59-B095-489E-9AD9-3508E68AE7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0109" y="3342225"/>
            <a:ext cx="2035228" cy="31443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6A9B6-97F5-485D-B348-E8E4365BF111}"/>
              </a:ext>
            </a:extLst>
          </p:cNvPr>
          <p:cNvSpPr/>
          <p:nvPr userDrawn="1"/>
        </p:nvSpPr>
        <p:spPr>
          <a:xfrm>
            <a:off x="10818813" y="6241597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400C2A-E92B-4432-886C-D3F74DAA8F2C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D5B19-72B7-4FAB-8ED1-E976A4EFD10B}"/>
              </a:ext>
            </a:extLst>
          </p:cNvPr>
          <p:cNvSpPr/>
          <p:nvPr userDrawn="1"/>
        </p:nvSpPr>
        <p:spPr>
          <a:xfrm>
            <a:off x="10848958" y="6251645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1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DB977A8-F899-4765-96F3-5964BE35C4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81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79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C96DD62-6C3A-443B-8C14-4F7740F7A95D}"/>
              </a:ext>
            </a:extLst>
          </p:cNvPr>
          <p:cNvSpPr txBox="1"/>
          <p:nvPr/>
        </p:nvSpPr>
        <p:spPr>
          <a:xfrm>
            <a:off x="787400" y="2891283"/>
            <a:ext cx="48598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MANAGER SYSTEM 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B8638-05A1-4021-A034-F2A118799BD6}"/>
              </a:ext>
            </a:extLst>
          </p:cNvPr>
          <p:cNvSpPr txBox="1"/>
          <p:nvPr/>
        </p:nvSpPr>
        <p:spPr>
          <a:xfrm>
            <a:off x="728262" y="4564027"/>
            <a:ext cx="49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Covenience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solution for hospital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0066C-68E2-4FF5-B06E-DFC624870728}"/>
              </a:ext>
            </a:extLst>
          </p:cNvPr>
          <p:cNvSpPr txBox="1"/>
          <p:nvPr/>
        </p:nvSpPr>
        <p:spPr>
          <a:xfrm>
            <a:off x="429985" y="390396"/>
            <a:ext cx="368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GROUP 9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9" b="34399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2" b="34882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10489"/>
          <a:stretch>
            <a:fillRect/>
          </a:stretch>
        </p:blipFill>
        <p:spPr/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9984FC-88E2-4880-8615-8FF44EE5BBC1}"/>
              </a:ext>
            </a:extLst>
          </p:cNvPr>
          <p:cNvSpPr txBox="1"/>
          <p:nvPr/>
        </p:nvSpPr>
        <p:spPr>
          <a:xfrm>
            <a:off x="669124" y="1812058"/>
            <a:ext cx="497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HOSPITAL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5F94E-0C6E-4903-82A0-12E2DE8D86A5}"/>
              </a:ext>
            </a:extLst>
          </p:cNvPr>
          <p:cNvSpPr txBox="1"/>
          <p:nvPr/>
        </p:nvSpPr>
        <p:spPr>
          <a:xfrm>
            <a:off x="94478" y="603744"/>
            <a:ext cx="348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NOT DONE..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519114" y="1713110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b="1" dirty="0"/>
              <a:t>D</a:t>
            </a:r>
            <a:r>
              <a:rPr lang="en-US" sz="1400" b="1" dirty="0" smtClean="0"/>
              <a:t>erived values</a:t>
            </a:r>
            <a:endParaRPr lang="en-US" sz="1400" b="1" dirty="0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519114" y="2483922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b="1" dirty="0" err="1" smtClean="0"/>
              <a:t>emove_many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77"/>
          <a:stretch/>
        </p:blipFill>
        <p:spPr>
          <a:xfrm>
            <a:off x="4810898" y="1140012"/>
            <a:ext cx="6920569" cy="47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6C59BC-E541-47D5-B28E-0638A99140B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chemeClr val="bg1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0A7ADC-F620-4EF5-97BB-421062D3FF4C}"/>
              </a:ext>
            </a:extLst>
          </p:cNvPr>
          <p:cNvSpPr txBox="1"/>
          <p:nvPr/>
        </p:nvSpPr>
        <p:spPr>
          <a:xfrm>
            <a:off x="4665658" y="838281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r="13614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-2127205"/>
            <a:ext cx="3215776" cy="3215776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5769430"/>
            <a:ext cx="3215776" cy="3215776"/>
          </a:xfr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86B849-34BE-4DD9-8C65-B8032FD1C50D}"/>
              </a:ext>
            </a:extLst>
          </p:cNvPr>
          <p:cNvSpPr/>
          <p:nvPr/>
        </p:nvSpPr>
        <p:spPr>
          <a:xfrm>
            <a:off x="5279652" y="1765875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86A0F-5DA8-420A-B9E9-2364EF8F9606}"/>
              </a:ext>
            </a:extLst>
          </p:cNvPr>
          <p:cNvSpPr/>
          <p:nvPr/>
        </p:nvSpPr>
        <p:spPr>
          <a:xfrm>
            <a:off x="6130799" y="1837490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9386C-CD03-4A5C-AAE2-8939E1CA03FC}"/>
              </a:ext>
            </a:extLst>
          </p:cNvPr>
          <p:cNvSpPr txBox="1"/>
          <p:nvPr/>
        </p:nvSpPr>
        <p:spPr>
          <a:xfrm>
            <a:off x="6147865" y="3657933"/>
            <a:ext cx="499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Schema Diagram</a:t>
            </a: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ER Diagram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73796" y="2466627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752C0-D831-4FA5-ABD4-55311E5E3F22}"/>
              </a:ext>
            </a:extLst>
          </p:cNvPr>
          <p:cNvSpPr/>
          <p:nvPr/>
        </p:nvSpPr>
        <p:spPr>
          <a:xfrm>
            <a:off x="6130799" y="3288601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Database diagrams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D86F02-182C-4AB3-AE3A-DF5A08DECD59}"/>
              </a:ext>
            </a:extLst>
          </p:cNvPr>
          <p:cNvSpPr/>
          <p:nvPr/>
        </p:nvSpPr>
        <p:spPr>
          <a:xfrm>
            <a:off x="5282580" y="3165326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82580" y="4117755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04.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3">
            <a:extLst>
              <a:ext uri="{FF2B5EF4-FFF2-40B4-BE49-F238E27FC236}">
                <a16:creationId xmlns:a16="http://schemas.microsoft.com/office/drawing/2014/main" id="{EF3752C0-D831-4FA5-ABD4-55311E5E3F22}"/>
              </a:ext>
            </a:extLst>
          </p:cNvPr>
          <p:cNvSpPr/>
          <p:nvPr/>
        </p:nvSpPr>
        <p:spPr>
          <a:xfrm>
            <a:off x="6130799" y="2555131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Reasons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27">
            <a:extLst>
              <a:ext uri="{FF2B5EF4-FFF2-40B4-BE49-F238E27FC236}">
                <a16:creationId xmlns:a16="http://schemas.microsoft.com/office/drawing/2014/main" id="{7EFBF869-EC98-4C1F-8629-8F11AD71C547}"/>
              </a:ext>
            </a:extLst>
          </p:cNvPr>
          <p:cNvSpPr/>
          <p:nvPr/>
        </p:nvSpPr>
        <p:spPr>
          <a:xfrm>
            <a:off x="6130799" y="5114513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82580" y="5056805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05.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27">
            <a:extLst>
              <a:ext uri="{FF2B5EF4-FFF2-40B4-BE49-F238E27FC236}">
                <a16:creationId xmlns:a16="http://schemas.microsoft.com/office/drawing/2014/main" id="{7EFBF869-EC98-4C1F-8629-8F11AD71C547}"/>
              </a:ext>
            </a:extLst>
          </p:cNvPr>
          <p:cNvSpPr/>
          <p:nvPr/>
        </p:nvSpPr>
        <p:spPr>
          <a:xfrm>
            <a:off x="6130799" y="6003379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82580" y="5945671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06.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7EFBF869-EC98-4C1F-8629-8F11AD71C547}"/>
              </a:ext>
            </a:extLst>
          </p:cNvPr>
          <p:cNvSpPr/>
          <p:nvPr/>
        </p:nvSpPr>
        <p:spPr>
          <a:xfrm>
            <a:off x="6130799" y="4230770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E4FE7-CA45-4BA8-B0E8-8E49D26A2C22}"/>
              </a:ext>
            </a:extLst>
          </p:cNvPr>
          <p:cNvSpPr txBox="1"/>
          <p:nvPr/>
        </p:nvSpPr>
        <p:spPr>
          <a:xfrm>
            <a:off x="737818" y="1470972"/>
            <a:ext cx="258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About </a:t>
            </a:r>
          </a:p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Us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A70A0-5EBA-40D2-BFC0-7D746A67BC28}"/>
              </a:ext>
            </a:extLst>
          </p:cNvPr>
          <p:cNvSpPr/>
          <p:nvPr/>
        </p:nvSpPr>
        <p:spPr>
          <a:xfrm>
            <a:off x="868443" y="2715723"/>
            <a:ext cx="126433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986DF-93DF-4CB9-BEFB-E562264A8202}"/>
              </a:ext>
            </a:extLst>
          </p:cNvPr>
          <p:cNvSpPr txBox="1"/>
          <p:nvPr/>
        </p:nvSpPr>
        <p:spPr>
          <a:xfrm>
            <a:off x="5592795" y="2860249"/>
            <a:ext cx="189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Leader</a:t>
            </a:r>
          </a:p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Code (Modules, GUI)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Manipulation with database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CCFD0-4413-4468-97B1-B2D516F80B7F}"/>
              </a:ext>
            </a:extLst>
          </p:cNvPr>
          <p:cNvSpPr/>
          <p:nvPr/>
        </p:nvSpPr>
        <p:spPr>
          <a:xfrm>
            <a:off x="5592794" y="2584918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Quý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Minh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82A4-B8CB-4F73-8508-A388914B697D}"/>
              </a:ext>
            </a:extLst>
          </p:cNvPr>
          <p:cNvSpPr txBox="1"/>
          <p:nvPr/>
        </p:nvSpPr>
        <p:spPr>
          <a:xfrm>
            <a:off x="9022340" y="2793918"/>
            <a:ext cx="1895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Database design </a:t>
            </a:r>
          </a:p>
          <a:p>
            <a:pPr algn="ctr">
              <a:lnSpc>
                <a:spcPct val="100000"/>
              </a:lnSpc>
            </a:pP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Powerpoint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15937-77E4-44AF-AE85-110B7A5CB60C}"/>
              </a:ext>
            </a:extLst>
          </p:cNvPr>
          <p:cNvSpPr/>
          <p:nvPr/>
        </p:nvSpPr>
        <p:spPr>
          <a:xfrm>
            <a:off x="9022339" y="251858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Phi Long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7D6EB7-2BE2-4EAD-9306-8084F2581F90}"/>
              </a:ext>
            </a:extLst>
          </p:cNvPr>
          <p:cNvSpPr/>
          <p:nvPr/>
        </p:nvSpPr>
        <p:spPr>
          <a:xfrm>
            <a:off x="5620561" y="569068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Đỗ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Chí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Nghĩa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42"/>
          <a:stretch>
            <a:fillRect/>
          </a:stretch>
        </p:blipFill>
        <p:spPr>
          <a:xfrm>
            <a:off x="9021763" y="3646690"/>
            <a:ext cx="1895475" cy="1897063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42"/>
          <a:stretch>
            <a:fillRect/>
          </a:stretch>
        </p:blipFill>
        <p:spPr>
          <a:xfrm>
            <a:off x="9021664" y="580028"/>
            <a:ext cx="1895475" cy="1897063"/>
          </a:xfrm>
        </p:spPr>
      </p:pic>
      <p:pic>
        <p:nvPicPr>
          <p:cNvPr id="24" name="Picture Placeholder 23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r="597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E82A4-B8CB-4F73-8508-A388914B697D}"/>
              </a:ext>
            </a:extLst>
          </p:cNvPr>
          <p:cNvSpPr txBox="1"/>
          <p:nvPr/>
        </p:nvSpPr>
        <p:spPr>
          <a:xfrm>
            <a:off x="9021666" y="592603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Report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1">
            <a:extLst>
              <a:ext uri="{FF2B5EF4-FFF2-40B4-BE49-F238E27FC236}">
                <a16:creationId xmlns:a16="http://schemas.microsoft.com/office/drawing/2014/main" id="{C8715937-77E4-44AF-AE85-110B7A5CB60C}"/>
              </a:ext>
            </a:extLst>
          </p:cNvPr>
          <p:cNvSpPr/>
          <p:nvPr/>
        </p:nvSpPr>
        <p:spPr>
          <a:xfrm>
            <a:off x="9021665" y="5650706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Quang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Khải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94" y="5800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DDEAB-00B9-452C-8C75-F51292264303}"/>
              </a:ext>
            </a:extLst>
          </p:cNvPr>
          <p:cNvSpPr txBox="1"/>
          <p:nvPr/>
        </p:nvSpPr>
        <p:spPr>
          <a:xfrm>
            <a:off x="7019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Lack of immediate retrievals and prompt updating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29E3F0-BD6E-44DB-B428-6C7ACECC9086}"/>
              </a:ext>
            </a:extLst>
          </p:cNvPr>
          <p:cNvSpPr/>
          <p:nvPr/>
        </p:nvSpPr>
        <p:spPr>
          <a:xfrm>
            <a:off x="7019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Unresponsive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FBBF7B-7950-4983-9778-F1A70B67156C}"/>
              </a:ext>
            </a:extLst>
          </p:cNvPr>
          <p:cNvSpPr/>
          <p:nvPr/>
        </p:nvSpPr>
        <p:spPr>
          <a:xfrm>
            <a:off x="7019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29117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Lack of immediate information storage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D4F1A-614D-453B-9C96-60E2F8615602}"/>
              </a:ext>
            </a:extLst>
          </p:cNvPr>
          <p:cNvSpPr/>
          <p:nvPr/>
        </p:nvSpPr>
        <p:spPr>
          <a:xfrm>
            <a:off x="29117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Inconvenience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B07042-E7DD-4078-8565-4C00B50AEA43}"/>
              </a:ext>
            </a:extLst>
          </p:cNvPr>
          <p:cNvSpPr/>
          <p:nvPr/>
        </p:nvSpPr>
        <p:spPr>
          <a:xfrm>
            <a:off x="29117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7059-D22A-4535-B3A4-E22751AC0671}"/>
              </a:ext>
            </a:extLst>
          </p:cNvPr>
          <p:cNvSpPr txBox="1"/>
          <p:nvPr/>
        </p:nvSpPr>
        <p:spPr>
          <a:xfrm>
            <a:off x="51215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Error prone manual calculation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23C170-8F3B-4444-80DC-2D1EFA4180BA}"/>
              </a:ext>
            </a:extLst>
          </p:cNvPr>
          <p:cNvSpPr/>
          <p:nvPr/>
        </p:nvSpPr>
        <p:spPr>
          <a:xfrm>
            <a:off x="51215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Risky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D0985-5696-42D0-982D-8538BD3A9B38}"/>
              </a:ext>
            </a:extLst>
          </p:cNvPr>
          <p:cNvSpPr/>
          <p:nvPr/>
        </p:nvSpPr>
        <p:spPr>
          <a:xfrm>
            <a:off x="51215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24231-7B51-4D8E-A1C9-15C50EBBC109}"/>
              </a:ext>
            </a:extLst>
          </p:cNvPr>
          <p:cNvSpPr txBox="1"/>
          <p:nvPr/>
        </p:nvSpPr>
        <p:spPr>
          <a:xfrm>
            <a:off x="492435" y="1470972"/>
            <a:ext cx="6533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PROBLEMS OF CONVETIONAL SYSTEM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174" r="28481" b="-174"/>
          <a:stretch/>
        </p:blipFill>
        <p:spPr>
          <a:xfrm>
            <a:off x="7331385" y="890225"/>
            <a:ext cx="3989312" cy="5101000"/>
          </a:xfrm>
        </p:spPr>
      </p:pic>
    </p:spTree>
    <p:extLst>
      <p:ext uri="{BB962C8B-B14F-4D97-AF65-F5344CB8AC3E}">
        <p14:creationId xmlns:p14="http://schemas.microsoft.com/office/powerpoint/2010/main" val="780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7216477" y="1348338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Immediate Access of data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A195E-31D2-4563-97A5-274573D20B0E}"/>
              </a:ext>
            </a:extLst>
          </p:cNvPr>
          <p:cNvSpPr txBox="1"/>
          <p:nvPr/>
        </p:nvSpPr>
        <p:spPr>
          <a:xfrm>
            <a:off x="713468" y="5164554"/>
            <a:ext cx="263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800" dirty="0" smtClean="0">
                <a:solidFill>
                  <a:srgbClr val="FAFBFC"/>
                </a:solidFill>
              </a:rPr>
              <a:t>Of Computerized Hospital Manager System</a:t>
            </a:r>
            <a:endParaRPr lang="en-US" altLang="ko-KR" sz="1800" dirty="0">
              <a:solidFill>
                <a:srgbClr val="FAFBF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E2724D-F161-4E00-A356-D13A5A8A72F4}"/>
              </a:ext>
            </a:extLst>
          </p:cNvPr>
          <p:cNvSpPr txBox="1"/>
          <p:nvPr/>
        </p:nvSpPr>
        <p:spPr>
          <a:xfrm>
            <a:off x="713468" y="1027787"/>
            <a:ext cx="25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AFBFC"/>
                </a:solidFill>
                <a:cs typeface="Arial" panose="020B0604020202020204" pitchFamily="34" charset="0"/>
              </a:rPr>
              <a:t>Advantages</a:t>
            </a:r>
            <a:endParaRPr lang="ko-KR" altLang="en-US" sz="3200" b="1" dirty="0">
              <a:solidFill>
                <a:srgbClr val="FAFBFC"/>
              </a:solidFill>
              <a:cs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F9A941-29B3-4B6A-8B1C-A7BCC44F05D2}"/>
              </a:ext>
            </a:extLst>
          </p:cNvPr>
          <p:cNvCxnSpPr/>
          <p:nvPr/>
        </p:nvCxnSpPr>
        <p:spPr>
          <a:xfrm>
            <a:off x="838200" y="1876425"/>
            <a:ext cx="0" cy="3209925"/>
          </a:xfrm>
          <a:prstGeom prst="line">
            <a:avLst/>
          </a:prstGeom>
          <a:ln>
            <a:solidFill>
              <a:srgbClr val="FAFB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E4DEF3-DC45-4581-8387-1FCF7DAF74FE}"/>
              </a:ext>
            </a:extLst>
          </p:cNvPr>
          <p:cNvSpPr/>
          <p:nvPr/>
        </p:nvSpPr>
        <p:spPr>
          <a:xfrm>
            <a:off x="7216477" y="2029055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Friendly user interface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2A4895-F3C9-4F36-B832-466FA7A1087E}"/>
              </a:ext>
            </a:extLst>
          </p:cNvPr>
          <p:cNvSpPr/>
          <p:nvPr/>
        </p:nvSpPr>
        <p:spPr>
          <a:xfrm>
            <a:off x="7216477" y="2705691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Time saving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670C60-2AF4-49BA-921F-8975E25848B7}"/>
              </a:ext>
            </a:extLst>
          </p:cNvPr>
          <p:cNvSpPr/>
          <p:nvPr/>
        </p:nvSpPr>
        <p:spPr>
          <a:xfrm>
            <a:off x="7216477" y="3366051"/>
            <a:ext cx="2935514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 can be easily insert/update/delete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7216477" y="4057216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Saving paper work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45">
            <a:extLst>
              <a:ext uri="{FF2B5EF4-FFF2-40B4-BE49-F238E27FC236}">
                <a16:creationId xmlns:a16="http://schemas.microsoft.com/office/drawing/2014/main" id="{B4E4DEF3-DC45-4581-8387-1FCF7DAF74FE}"/>
              </a:ext>
            </a:extLst>
          </p:cNvPr>
          <p:cNvSpPr/>
          <p:nvPr/>
        </p:nvSpPr>
        <p:spPr>
          <a:xfrm>
            <a:off x="7216477" y="4743976"/>
            <a:ext cx="2935514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Give facility of different types of Enquiry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48">
            <a:extLst>
              <a:ext uri="{FF2B5EF4-FFF2-40B4-BE49-F238E27FC236}">
                <a16:creationId xmlns:a16="http://schemas.microsoft.com/office/drawing/2014/main" id="{602A4895-F3C9-4F36-B832-466FA7A1087E}"/>
              </a:ext>
            </a:extLst>
          </p:cNvPr>
          <p:cNvSpPr/>
          <p:nvPr/>
        </p:nvSpPr>
        <p:spPr>
          <a:xfrm>
            <a:off x="7216477" y="5503108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Data’s are easily approachable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r="43287"/>
          <a:stretch/>
        </p:blipFill>
        <p:spPr/>
      </p:pic>
    </p:spTree>
    <p:extLst>
      <p:ext uri="{BB962C8B-B14F-4D97-AF65-F5344CB8AC3E}">
        <p14:creationId xmlns:p14="http://schemas.microsoft.com/office/powerpoint/2010/main" val="11040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6" grpId="0" animBg="1"/>
      <p:bldP spid="49" grpId="0" animBg="1"/>
      <p:bldP spid="52" grpId="0" animBg="1"/>
      <p:bldP spid="36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A2D40-B5EB-4568-AC57-C81FAB3F1C72}"/>
              </a:ext>
            </a:extLst>
          </p:cNvPr>
          <p:cNvSpPr txBox="1"/>
          <p:nvPr/>
        </p:nvSpPr>
        <p:spPr>
          <a:xfrm>
            <a:off x="9096375" y="453805"/>
            <a:ext cx="269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DATA BASE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A27E2-8D6A-4741-ACAE-A1EF386420F1}"/>
              </a:ext>
            </a:extLst>
          </p:cNvPr>
          <p:cNvSpPr txBox="1"/>
          <p:nvPr/>
        </p:nvSpPr>
        <p:spPr>
          <a:xfrm>
            <a:off x="10314762" y="1580816"/>
            <a:ext cx="147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Schema</a:t>
            </a:r>
          </a:p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Diagram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C8626E76-A360-43B4-AD3B-4A3F2224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4762" y="2925639"/>
            <a:ext cx="147673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0021899E-5A15-4E08-BC5F-AFEB77C7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4762" y="1180706"/>
            <a:ext cx="147673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7" y="1026213"/>
            <a:ext cx="5654018" cy="55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5" y="286585"/>
            <a:ext cx="8491725" cy="6386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5F94E-0C6E-4903-82A0-12E2DE8D86A5}"/>
              </a:ext>
            </a:extLst>
          </p:cNvPr>
          <p:cNvSpPr txBox="1"/>
          <p:nvPr/>
        </p:nvSpPr>
        <p:spPr>
          <a:xfrm>
            <a:off x="-276225" y="438985"/>
            <a:ext cx="348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ER Diagrams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36" y="3632435"/>
            <a:ext cx="4510577" cy="2536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01" y="556901"/>
            <a:ext cx="4530539" cy="2547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36" y="556901"/>
            <a:ext cx="4513715" cy="2537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9" y="3624651"/>
            <a:ext cx="4524421" cy="2543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6123" y="-226637"/>
            <a:ext cx="49427" cy="211712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A2D40-B5EB-4568-AC57-C81FAB3F1C72}"/>
              </a:ext>
            </a:extLst>
          </p:cNvPr>
          <p:cNvSpPr txBox="1"/>
          <p:nvPr/>
        </p:nvSpPr>
        <p:spPr>
          <a:xfrm rot="16200000">
            <a:off x="-1066206" y="1627567"/>
            <a:ext cx="334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STRUCTURE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4563542" y="3149030"/>
            <a:ext cx="58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Patient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9117612" y="3149030"/>
            <a:ext cx="857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Employees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4479248" y="6213340"/>
            <a:ext cx="102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Infrastructure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9201376" y="6213339"/>
            <a:ext cx="134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Medicine and Bill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7373" y="2792626"/>
            <a:ext cx="222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 Roman">
      <a:majorFont>
        <a:latin typeface="Times New Roman"/>
        <a:ea typeface="Arial Unicode MS"/>
        <a:cs typeface=""/>
      </a:majorFont>
      <a:minorFont>
        <a:latin typeface="Times New Roman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156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Unicode MS</vt:lpstr>
      <vt:lpstr>Times New Roman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163</cp:revision>
  <dcterms:created xsi:type="dcterms:W3CDTF">2019-04-06T05:20:47Z</dcterms:created>
  <dcterms:modified xsi:type="dcterms:W3CDTF">2021-05-27T02:26:15Z</dcterms:modified>
</cp:coreProperties>
</file>