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8" r:id="rId2"/>
    <p:sldId id="314" r:id="rId3"/>
    <p:sldId id="318" r:id="rId4"/>
    <p:sldId id="316" r:id="rId5"/>
    <p:sldId id="315" r:id="rId6"/>
    <p:sldId id="345" r:id="rId7"/>
    <p:sldId id="292" r:id="rId8"/>
    <p:sldId id="348" r:id="rId9"/>
    <p:sldId id="347" r:id="rId10"/>
    <p:sldId id="317" r:id="rId11"/>
    <p:sldId id="346" r:id="rId12"/>
    <p:sldId id="349" r:id="rId13"/>
    <p:sldId id="351" r:id="rId14"/>
    <p:sldId id="350" r:id="rId15"/>
    <p:sldId id="352" r:id="rId16"/>
    <p:sldId id="293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BFC"/>
    <a:srgbClr val="595B4D"/>
    <a:srgbClr val="D4D5CD"/>
    <a:srgbClr val="F4F5F7"/>
    <a:srgbClr val="066CFF"/>
    <a:srgbClr val="4ADAC8"/>
    <a:srgbClr val="00079A"/>
    <a:srgbClr val="671C55"/>
    <a:srgbClr val="DB3D54"/>
    <a:srgbClr val="055B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A49F08-9100-4AF5-BC0A-FC6A093BE3CC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8FC7D2-309F-4B1D-AF63-DB3D4B5448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933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TM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그림 개체 틀 4">
            <a:extLst>
              <a:ext uri="{FF2B5EF4-FFF2-40B4-BE49-F238E27FC236}">
                <a16:creationId xmlns:a16="http://schemas.microsoft.com/office/drawing/2014/main" id="{92FC7FD5-B6E0-4A11-AF2C-A14E73A3A14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459764" y="1219200"/>
            <a:ext cx="5238751" cy="44196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 marL="0" indent="0">
              <a:buNone/>
              <a:defRPr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8" name="그림 개체 틀 4">
            <a:extLst>
              <a:ext uri="{FF2B5EF4-FFF2-40B4-BE49-F238E27FC236}">
                <a16:creationId xmlns:a16="http://schemas.microsoft.com/office/drawing/2014/main" id="{E9AD80E4-38C1-4D26-98AE-1757C007CC32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459764" y="1"/>
            <a:ext cx="5238751" cy="1088569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 marL="0" indent="0">
              <a:buNone/>
              <a:defRPr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9" name="그림 개체 틀 4">
            <a:extLst>
              <a:ext uri="{FF2B5EF4-FFF2-40B4-BE49-F238E27FC236}">
                <a16:creationId xmlns:a16="http://schemas.microsoft.com/office/drawing/2014/main" id="{DF3B693C-61F5-4DB5-8EC8-3DE7A5CD35A0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459764" y="5769430"/>
            <a:ext cx="5238751" cy="1088569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 marL="0" indent="0">
              <a:buNone/>
              <a:defRPr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7B155D4-3E8C-4A0F-9B2C-EB8866C34F53}"/>
              </a:ext>
            </a:extLst>
          </p:cNvPr>
          <p:cNvSpPr/>
          <p:nvPr userDrawn="1"/>
        </p:nvSpPr>
        <p:spPr>
          <a:xfrm>
            <a:off x="4257879" y="517068"/>
            <a:ext cx="1736521" cy="54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F6792D4-A970-44E5-850A-1117AB60B367}"/>
              </a:ext>
            </a:extLst>
          </p:cNvPr>
          <p:cNvSpPr/>
          <p:nvPr userDrawn="1"/>
        </p:nvSpPr>
        <p:spPr>
          <a:xfrm>
            <a:off x="493485" y="6191250"/>
            <a:ext cx="854303" cy="24492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948787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PPTMON slide"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그림 개체 틀 4">
            <a:extLst>
              <a:ext uri="{FF2B5EF4-FFF2-40B4-BE49-F238E27FC236}">
                <a16:creationId xmlns:a16="http://schemas.microsoft.com/office/drawing/2014/main" id="{D850643F-BF64-430A-A8D2-39CEE0CC1DA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647236" y="0"/>
            <a:ext cx="6544764" cy="6857999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 marL="0" indent="0">
              <a:buNone/>
              <a:defRPr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381371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C381FC3-1544-48F2-ADC2-19E49619A383}"/>
              </a:ext>
            </a:extLst>
          </p:cNvPr>
          <p:cNvSpPr/>
          <p:nvPr userDrawn="1"/>
        </p:nvSpPr>
        <p:spPr>
          <a:xfrm>
            <a:off x="0" y="0"/>
            <a:ext cx="4073025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854305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025EAD4-C303-4A6F-971F-D206228C2952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5899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2E9646E1-0FF6-4B00-A706-1360ABEFC725}"/>
              </a:ext>
            </a:extLst>
          </p:cNvPr>
          <p:cNvSpPr/>
          <p:nvPr userDrawn="1"/>
        </p:nvSpPr>
        <p:spPr>
          <a:xfrm>
            <a:off x="518884" y="596900"/>
            <a:ext cx="8280000" cy="18000"/>
          </a:xfrm>
          <a:prstGeom prst="rect">
            <a:avLst/>
          </a:prstGeom>
          <a:solidFill>
            <a:srgbClr val="595B4D"/>
          </a:solidFill>
          <a:ln w="9525" cap="flat">
            <a:solidFill>
              <a:schemeClr val="accent1">
                <a:lumMod val="60000"/>
                <a:lumOff val="4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776434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7538881C-110B-411A-9611-F5BA1D5B6F5E}"/>
              </a:ext>
            </a:extLst>
          </p:cNvPr>
          <p:cNvSpPr/>
          <p:nvPr userDrawn="1"/>
        </p:nvSpPr>
        <p:spPr>
          <a:xfrm>
            <a:off x="518884" y="596900"/>
            <a:ext cx="8280000" cy="18000"/>
          </a:xfrm>
          <a:prstGeom prst="rect">
            <a:avLst/>
          </a:prstGeom>
          <a:solidFill>
            <a:srgbClr val="595B4D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8" name="그림 개체 틀 4">
            <a:extLst>
              <a:ext uri="{FF2B5EF4-FFF2-40B4-BE49-F238E27FC236}">
                <a16:creationId xmlns:a16="http://schemas.microsoft.com/office/drawing/2014/main" id="{1DA683A8-8684-4B9B-8805-818B87ED018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18884" y="1145125"/>
            <a:ext cx="2035228" cy="5115975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 marL="0" indent="0">
              <a:buNone/>
              <a:defRPr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765305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7D33F3B7-81B5-496D-A982-BD95D50F498C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24" name="그림 개체 틀 7">
            <a:extLst>
              <a:ext uri="{FF2B5EF4-FFF2-40B4-BE49-F238E27FC236}">
                <a16:creationId xmlns:a16="http://schemas.microsoft.com/office/drawing/2014/main" id="{6ACA1CA8-51A8-4F73-B406-E2C585E1AC68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9574189" y="1848446"/>
            <a:ext cx="1959655" cy="3896405"/>
          </a:xfrm>
          <a:prstGeom prst="roundRect">
            <a:avLst>
              <a:gd name="adj" fmla="val 3057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>
              <a:defRPr lang="ko-KR" altLang="en-US"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25" name="그림 개체 틀 7">
            <a:extLst>
              <a:ext uri="{FF2B5EF4-FFF2-40B4-BE49-F238E27FC236}">
                <a16:creationId xmlns:a16="http://schemas.microsoft.com/office/drawing/2014/main" id="{1B47E75C-4B6F-408B-994C-72BAB64F015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774023" y="1848446"/>
            <a:ext cx="1959655" cy="3896405"/>
          </a:xfrm>
          <a:prstGeom prst="roundRect">
            <a:avLst>
              <a:gd name="adj" fmla="val 3057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>
              <a:defRPr lang="ko-KR" altLang="en-US"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078367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E76EEB4-525E-4351-9EF2-301BD5B573A6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25" name="그림 개체 틀 7">
            <a:extLst>
              <a:ext uri="{FF2B5EF4-FFF2-40B4-BE49-F238E27FC236}">
                <a16:creationId xmlns:a16="http://schemas.microsoft.com/office/drawing/2014/main" id="{4DEA1E50-CEA3-44FE-90B8-A72D686DC9DC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701638" y="1358069"/>
            <a:ext cx="3668682" cy="4543425"/>
          </a:xfrm>
          <a:prstGeom prst="roundRect">
            <a:avLst>
              <a:gd name="adj" fmla="val 2647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>
              <a:defRPr lang="ko-KR" altLang="en-US"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937139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D394752-1A51-43BA-92D5-451DD2258913}"/>
              </a:ext>
            </a:extLst>
          </p:cNvPr>
          <p:cNvSpPr/>
          <p:nvPr userDrawn="1"/>
        </p:nvSpPr>
        <p:spPr>
          <a:xfrm>
            <a:off x="3924300" y="0"/>
            <a:ext cx="8267700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43" name="그림 개체 틀 7">
            <a:extLst>
              <a:ext uri="{FF2B5EF4-FFF2-40B4-BE49-F238E27FC236}">
                <a16:creationId xmlns:a16="http://schemas.microsoft.com/office/drawing/2014/main" id="{68C34422-A281-4000-B26F-722220ADE60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275450" y="1492644"/>
            <a:ext cx="6290413" cy="36576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>
              <a:defRPr lang="ko-KR" altLang="en-US"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329633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370840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TMON 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  <a:extLst>
              <a:ext uri="{FF2B5EF4-FFF2-40B4-BE49-F238E27FC236}">
                <a16:creationId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A0AA798-D794-425E-BA64-2DD060502271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727800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D628C18B-0554-403E-BE54-94BA45C1EDF2}"/>
              </a:ext>
            </a:extLst>
          </p:cNvPr>
          <p:cNvSpPr/>
          <p:nvPr userDrawn="1"/>
        </p:nvSpPr>
        <p:spPr>
          <a:xfrm>
            <a:off x="10844212" y="843642"/>
            <a:ext cx="854303" cy="24492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23" name="그림 개체 틀 4">
            <a:extLst>
              <a:ext uri="{FF2B5EF4-FFF2-40B4-BE49-F238E27FC236}">
                <a16:creationId xmlns:a16="http://schemas.microsoft.com/office/drawing/2014/main" id="{1EF793C2-90AE-41A0-9881-9C9A18DE20F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857250" y="1219200"/>
            <a:ext cx="3215776" cy="44196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 marL="0" indent="0">
              <a:buNone/>
              <a:defRPr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24" name="그림 개체 틀 4">
            <a:extLst>
              <a:ext uri="{FF2B5EF4-FFF2-40B4-BE49-F238E27FC236}">
                <a16:creationId xmlns:a16="http://schemas.microsoft.com/office/drawing/2014/main" id="{BDDD1EB9-FD09-4CF7-9354-5AB991BBEBB7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857250" y="1"/>
            <a:ext cx="3215776" cy="1088569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 marL="0" indent="0">
              <a:buNone/>
              <a:defRPr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25" name="그림 개체 틀 4">
            <a:extLst>
              <a:ext uri="{FF2B5EF4-FFF2-40B4-BE49-F238E27FC236}">
                <a16:creationId xmlns:a16="http://schemas.microsoft.com/office/drawing/2014/main" id="{0B98B100-3D52-4822-80B9-0F1561228DF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57250" y="5769430"/>
            <a:ext cx="3215776" cy="1088569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 marL="0" indent="0">
              <a:buNone/>
              <a:defRPr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036180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5A9C9A40-D23C-4FCD-B6EB-DEB55123ED54}"/>
              </a:ext>
            </a:extLst>
          </p:cNvPr>
          <p:cNvSpPr/>
          <p:nvPr userDrawn="1"/>
        </p:nvSpPr>
        <p:spPr>
          <a:xfrm>
            <a:off x="518885" y="596900"/>
            <a:ext cx="2935515" cy="5664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8" name="그림 개체 틀 4">
            <a:extLst>
              <a:ext uri="{FF2B5EF4-FFF2-40B4-BE49-F238E27FC236}">
                <a16:creationId xmlns:a16="http://schemas.microsoft.com/office/drawing/2014/main" id="{40A727EE-D9A2-4C47-A238-2AA7E17D74B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617685" y="596900"/>
            <a:ext cx="2935515" cy="56642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 marL="0" indent="0">
              <a:buNone/>
              <a:defRPr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8FFB9DE-0DD3-4D9F-B1A9-C64214DCD7C9}"/>
              </a:ext>
            </a:extLst>
          </p:cNvPr>
          <p:cNvSpPr/>
          <p:nvPr userDrawn="1"/>
        </p:nvSpPr>
        <p:spPr>
          <a:xfrm>
            <a:off x="10818812" y="6016172"/>
            <a:ext cx="854303" cy="24492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C2EC534-F15C-471D-98F3-5B4878330C9E}"/>
              </a:ext>
            </a:extLst>
          </p:cNvPr>
          <p:cNvSpPr/>
          <p:nvPr userDrawn="1"/>
        </p:nvSpPr>
        <p:spPr>
          <a:xfrm>
            <a:off x="9936594" y="596900"/>
            <a:ext cx="1736521" cy="54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695509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PTMON slide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212773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그림 개체 틀 4">
            <a:extLst>
              <a:ext uri="{FF2B5EF4-FFF2-40B4-BE49-F238E27FC236}">
                <a16:creationId xmlns:a16="http://schemas.microsoft.com/office/drawing/2014/main" id="{AD8562A0-6384-440C-90D9-E29D39D308F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8118974" y="371475"/>
            <a:ext cx="3701551" cy="611505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 marL="0" indent="0">
              <a:buNone/>
              <a:defRPr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6EF673F-0265-49DF-9F9F-431399FC34C7}"/>
              </a:ext>
            </a:extLst>
          </p:cNvPr>
          <p:cNvSpPr/>
          <p:nvPr userDrawn="1"/>
        </p:nvSpPr>
        <p:spPr>
          <a:xfrm>
            <a:off x="518885" y="6016172"/>
            <a:ext cx="854303" cy="24492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73936AB-E97F-4681-B829-220F4B30044D}"/>
              </a:ext>
            </a:extLst>
          </p:cNvPr>
          <p:cNvSpPr/>
          <p:nvPr userDrawn="1"/>
        </p:nvSpPr>
        <p:spPr>
          <a:xfrm>
            <a:off x="518885" y="596900"/>
            <a:ext cx="1736521" cy="54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448474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7AF75D63-B773-4278-BEC3-9AA3F23EDF7E}"/>
              </a:ext>
            </a:extLst>
          </p:cNvPr>
          <p:cNvSpPr/>
          <p:nvPr userDrawn="1"/>
        </p:nvSpPr>
        <p:spPr>
          <a:xfrm>
            <a:off x="0" y="0"/>
            <a:ext cx="4073025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7" name="그림 개체 틀 2">
            <a:extLst>
              <a:ext uri="{FF2B5EF4-FFF2-40B4-BE49-F238E27FC236}">
                <a16:creationId xmlns:a16="http://schemas.microsoft.com/office/drawing/2014/main" id="{B292DC5B-F649-45B3-A2C1-C3C5062C1BE1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620560" y="864884"/>
            <a:ext cx="1895474" cy="1896558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10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8" name="그림 개체 틀 2">
            <a:extLst>
              <a:ext uri="{FF2B5EF4-FFF2-40B4-BE49-F238E27FC236}">
                <a16:creationId xmlns:a16="http://schemas.microsoft.com/office/drawing/2014/main" id="{0AEE7D4E-9993-4CEC-89DC-897820B15CE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714467" y="901121"/>
            <a:ext cx="1895474" cy="1896558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10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9" name="그림 개체 틀 2">
            <a:extLst>
              <a:ext uri="{FF2B5EF4-FFF2-40B4-BE49-F238E27FC236}">
                <a16:creationId xmlns:a16="http://schemas.microsoft.com/office/drawing/2014/main" id="{5A7B5E82-83DA-4842-B572-222E2E4D632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620560" y="3647195"/>
            <a:ext cx="1895474" cy="1896558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10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10" name="그림 개체 틀 2">
            <a:extLst>
              <a:ext uri="{FF2B5EF4-FFF2-40B4-BE49-F238E27FC236}">
                <a16:creationId xmlns:a16="http://schemas.microsoft.com/office/drawing/2014/main" id="{9239F006-58F8-4674-8492-B54C356765B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714467" y="3647195"/>
            <a:ext cx="1895474" cy="1896558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10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641990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81AADD3-7BC8-4B88-B481-8B79DC20FC16}"/>
              </a:ext>
            </a:extLst>
          </p:cNvPr>
          <p:cNvSpPr/>
          <p:nvPr userDrawn="1"/>
        </p:nvSpPr>
        <p:spPr>
          <a:xfrm>
            <a:off x="518884" y="596900"/>
            <a:ext cx="8280000" cy="1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8" name="그림 개체 틀 4">
            <a:extLst>
              <a:ext uri="{FF2B5EF4-FFF2-40B4-BE49-F238E27FC236}">
                <a16:creationId xmlns:a16="http://schemas.microsoft.com/office/drawing/2014/main" id="{6C62692E-0054-4CA7-9186-279A46E7879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18884" y="3342225"/>
            <a:ext cx="2035228" cy="31443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 marL="0" indent="0">
              <a:buNone/>
              <a:defRPr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9" name="그림 개체 틀 4">
            <a:extLst>
              <a:ext uri="{FF2B5EF4-FFF2-40B4-BE49-F238E27FC236}">
                <a16:creationId xmlns:a16="http://schemas.microsoft.com/office/drawing/2014/main" id="{C5341B59-B095-489E-9AD9-3508E68AE76C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2700109" y="3342225"/>
            <a:ext cx="2035228" cy="31443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 marL="0" indent="0">
              <a:buNone/>
              <a:defRPr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0E6A9B6-97F5-485D-B348-E8E4365BF111}"/>
              </a:ext>
            </a:extLst>
          </p:cNvPr>
          <p:cNvSpPr/>
          <p:nvPr userDrawn="1"/>
        </p:nvSpPr>
        <p:spPr>
          <a:xfrm>
            <a:off x="10818813" y="6241597"/>
            <a:ext cx="854303" cy="24492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67292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00400C2A-E92B-4432-886C-D3F74DAA8F2C}"/>
              </a:ext>
            </a:extLst>
          </p:cNvPr>
          <p:cNvSpPr/>
          <p:nvPr userDrawn="1"/>
        </p:nvSpPr>
        <p:spPr>
          <a:xfrm>
            <a:off x="518884" y="596900"/>
            <a:ext cx="8280000" cy="1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B9D5B19-72B7-4FAB-8ED1-E976A4EFD10B}"/>
              </a:ext>
            </a:extLst>
          </p:cNvPr>
          <p:cNvSpPr/>
          <p:nvPr userDrawn="1"/>
        </p:nvSpPr>
        <p:spPr>
          <a:xfrm>
            <a:off x="10848958" y="6251645"/>
            <a:ext cx="854303" cy="24492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704162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그림 개체 틀 4">
            <a:extLst>
              <a:ext uri="{FF2B5EF4-FFF2-40B4-BE49-F238E27FC236}">
                <a16:creationId xmlns:a16="http://schemas.microsoft.com/office/drawing/2014/main" id="{EDB977A8-F899-4765-96F3-5964BE35C43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34290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 marL="0" indent="0">
              <a:buNone/>
              <a:defRPr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958103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B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319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79" r:id="rId18"/>
    <p:sldLayoutId id="2147483664" r:id="rId19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jpg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8C96DD62-6C3A-443B-8C14-4F7740F7A95D}"/>
              </a:ext>
            </a:extLst>
          </p:cNvPr>
          <p:cNvSpPr txBox="1"/>
          <p:nvPr/>
        </p:nvSpPr>
        <p:spPr>
          <a:xfrm>
            <a:off x="787400" y="2891283"/>
            <a:ext cx="4859836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MANAGER SYSTEM </a:t>
            </a:r>
            <a:endParaRPr lang="en-US" altLang="ko-KR" sz="23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89B8638-05A1-4021-A034-F2A118799BD6}"/>
              </a:ext>
            </a:extLst>
          </p:cNvPr>
          <p:cNvSpPr txBox="1"/>
          <p:nvPr/>
        </p:nvSpPr>
        <p:spPr>
          <a:xfrm>
            <a:off x="728262" y="4564027"/>
            <a:ext cx="497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Covenience</a:t>
            </a:r>
            <a:r>
              <a:rPr lang="en-US" altLang="ko-KR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solution for hospital 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1E0066C-68E2-4FF5-B06E-DFC624870728}"/>
              </a:ext>
            </a:extLst>
          </p:cNvPr>
          <p:cNvSpPr txBox="1"/>
          <p:nvPr/>
        </p:nvSpPr>
        <p:spPr>
          <a:xfrm>
            <a:off x="429985" y="390396"/>
            <a:ext cx="36846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</a:rPr>
              <a:t>GROUP 9</a:t>
            </a:r>
            <a:endParaRPr lang="ko-KR" altLang="en-US" sz="1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" name="Picture Placeholder 1"/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399" b="34399"/>
          <a:stretch>
            <a:fillRect/>
          </a:stretch>
        </p:blipFill>
        <p:spPr/>
      </p:pic>
      <p:pic>
        <p:nvPicPr>
          <p:cNvPr id="6" name="Picture Placeholder 5"/>
          <p:cNvPicPr>
            <a:picLocks noGrp="1" noChangeAspect="1"/>
          </p:cNvPicPr>
          <p:nvPr>
            <p:ph type="pic" sz="quarter" idx="12"/>
          </p:nvPr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882" b="34882"/>
          <a:stretch>
            <a:fillRect/>
          </a:stretch>
        </p:blipFill>
        <p:spPr/>
      </p:pic>
      <p:pic>
        <p:nvPicPr>
          <p:cNvPr id="5" name="Picture Placeholder 4"/>
          <p:cNvPicPr>
            <a:picLocks noGrp="1" noChangeAspect="1"/>
          </p:cNvPicPr>
          <p:nvPr>
            <p:ph type="pic"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89" r="10489"/>
          <a:stretch>
            <a:fillRect/>
          </a:stretch>
        </p:blipFill>
        <p:spPr/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A79984FC-88E2-4880-8615-8FF44EE5BBC1}"/>
              </a:ext>
            </a:extLst>
          </p:cNvPr>
          <p:cNvSpPr txBox="1"/>
          <p:nvPr/>
        </p:nvSpPr>
        <p:spPr>
          <a:xfrm>
            <a:off x="669124" y="1812058"/>
            <a:ext cx="497811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b="1" dirty="0" smtClean="0">
                <a:solidFill>
                  <a:schemeClr val="accent1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HOSPITAL</a:t>
            </a:r>
            <a:endParaRPr lang="ko-KR" altLang="en-US" sz="6600" b="1" dirty="0">
              <a:solidFill>
                <a:schemeClr val="accent1">
                  <a:lumMod val="50000"/>
                </a:schemeClr>
              </a:solidFill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34712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" r="-129"/>
          <a:stretch/>
        </p:blipFill>
        <p:spPr>
          <a:xfrm>
            <a:off x="-59388" y="0"/>
            <a:ext cx="122799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517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" r="-129"/>
          <a:stretch/>
        </p:blipFill>
        <p:spPr>
          <a:xfrm>
            <a:off x="-1" y="0"/>
            <a:ext cx="12268201" cy="68580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098940" y="318496"/>
            <a:ext cx="39222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 Bi10100                </a:t>
            </a:r>
            <a:r>
              <a:rPr lang="en-US" sz="1000" dirty="0" err="1" smtClean="0"/>
              <a:t>Thuốc</a:t>
            </a:r>
            <a:r>
              <a:rPr lang="en-US" sz="1000" dirty="0" smtClean="0"/>
              <a:t> </a:t>
            </a:r>
            <a:r>
              <a:rPr lang="en-US" sz="1000" dirty="0" err="1" smtClean="0"/>
              <a:t>trị</a:t>
            </a:r>
            <a:r>
              <a:rPr lang="en-US" sz="1000" dirty="0" smtClean="0"/>
              <a:t> </a:t>
            </a:r>
            <a:r>
              <a:rPr lang="en-US" sz="1000" dirty="0" err="1" smtClean="0"/>
              <a:t>trầm</a:t>
            </a:r>
            <a:r>
              <a:rPr lang="en-US" sz="1000" dirty="0" smtClean="0"/>
              <a:t> </a:t>
            </a:r>
            <a:r>
              <a:rPr lang="en-US" sz="1000" dirty="0" err="1" smtClean="0"/>
              <a:t>cảm</a:t>
            </a:r>
            <a:r>
              <a:rPr lang="en-US" sz="1000" dirty="0" smtClean="0"/>
              <a:t>                   100              1.000.000</a:t>
            </a:r>
            <a:endParaRPr lang="en-US" sz="1000" dirty="0"/>
          </a:p>
        </p:txBody>
      </p:sp>
      <p:sp>
        <p:nvSpPr>
          <p:cNvPr id="16" name="TextBox 15"/>
          <p:cNvSpPr txBox="1"/>
          <p:nvPr/>
        </p:nvSpPr>
        <p:spPr>
          <a:xfrm>
            <a:off x="444956" y="2161033"/>
            <a:ext cx="10957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Me10100</a:t>
            </a:r>
            <a:endParaRPr lang="en-US" sz="1000" dirty="0"/>
          </a:p>
        </p:txBody>
      </p:sp>
      <p:sp>
        <p:nvSpPr>
          <p:cNvPr id="17" name="TextBox 16"/>
          <p:cNvSpPr txBox="1"/>
          <p:nvPr/>
        </p:nvSpPr>
        <p:spPr>
          <a:xfrm>
            <a:off x="1619994" y="2161033"/>
            <a:ext cx="13113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Thuốc</a:t>
            </a:r>
            <a:r>
              <a:rPr lang="en-US" sz="1000" dirty="0" smtClean="0"/>
              <a:t> </a:t>
            </a:r>
            <a:r>
              <a:rPr lang="en-US" sz="1000" dirty="0" err="1" smtClean="0"/>
              <a:t>trị</a:t>
            </a:r>
            <a:endParaRPr lang="en-US" sz="1000" dirty="0"/>
          </a:p>
        </p:txBody>
      </p:sp>
      <p:sp>
        <p:nvSpPr>
          <p:cNvPr id="18" name="TextBox 17"/>
          <p:cNvSpPr txBox="1"/>
          <p:nvPr/>
        </p:nvSpPr>
        <p:spPr>
          <a:xfrm>
            <a:off x="2883628" y="2161602"/>
            <a:ext cx="10957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100</a:t>
            </a:r>
            <a:endParaRPr lang="en-US" sz="1000" dirty="0"/>
          </a:p>
        </p:txBody>
      </p:sp>
      <p:sp>
        <p:nvSpPr>
          <p:cNvPr id="19" name="TextBox 18"/>
          <p:cNvSpPr txBox="1"/>
          <p:nvPr/>
        </p:nvSpPr>
        <p:spPr>
          <a:xfrm>
            <a:off x="3920595" y="2161033"/>
            <a:ext cx="9849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1.000.000</a:t>
            </a:r>
            <a:endParaRPr 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444956" y="5511024"/>
            <a:ext cx="9300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Bill1000</a:t>
            </a:r>
            <a:endParaRPr 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1542277" y="5511023"/>
            <a:ext cx="9300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10.000.000</a:t>
            </a:r>
            <a:endParaRPr lang="en-US" sz="1000" dirty="0"/>
          </a:p>
        </p:txBody>
      </p:sp>
      <p:sp>
        <p:nvSpPr>
          <p:cNvPr id="22" name="TextBox 21"/>
          <p:cNvSpPr txBox="1"/>
          <p:nvPr/>
        </p:nvSpPr>
        <p:spPr>
          <a:xfrm>
            <a:off x="2786837" y="5511023"/>
            <a:ext cx="9300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PA9999</a:t>
            </a:r>
            <a:endParaRPr lang="en-US" sz="1000" dirty="0"/>
          </a:p>
        </p:txBody>
      </p:sp>
      <p:sp>
        <p:nvSpPr>
          <p:cNvPr id="23" name="TextBox 22"/>
          <p:cNvSpPr txBox="1"/>
          <p:nvPr/>
        </p:nvSpPr>
        <p:spPr>
          <a:xfrm>
            <a:off x="4953212" y="3690567"/>
            <a:ext cx="7073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Bill1000</a:t>
            </a:r>
            <a:endParaRPr lang="en-US" sz="1000" dirty="0"/>
          </a:p>
        </p:txBody>
      </p:sp>
      <p:sp>
        <p:nvSpPr>
          <p:cNvPr id="24" name="TextBox 23"/>
          <p:cNvSpPr txBox="1"/>
          <p:nvPr/>
        </p:nvSpPr>
        <p:spPr>
          <a:xfrm>
            <a:off x="5675109" y="3690567"/>
            <a:ext cx="8270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10.000.000</a:t>
            </a:r>
            <a:endParaRPr lang="en-US" sz="1000" dirty="0"/>
          </a:p>
        </p:txBody>
      </p:sp>
      <p:sp>
        <p:nvSpPr>
          <p:cNvPr id="25" name="TextBox 24"/>
          <p:cNvSpPr txBox="1"/>
          <p:nvPr/>
        </p:nvSpPr>
        <p:spPr>
          <a:xfrm>
            <a:off x="6580922" y="3690567"/>
            <a:ext cx="7073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Pa9999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471106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5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125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6942" cy="68580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151837" y="324799"/>
            <a:ext cx="81065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 DOC999         </a:t>
            </a:r>
            <a:r>
              <a:rPr lang="en-US" sz="1000" dirty="0" err="1" smtClean="0"/>
              <a:t>Nguyễn</a:t>
            </a:r>
            <a:r>
              <a:rPr lang="en-US" sz="1000" dirty="0" smtClean="0"/>
              <a:t> </a:t>
            </a:r>
            <a:r>
              <a:rPr lang="en-US" sz="1000" dirty="0" err="1" smtClean="0"/>
              <a:t>Phương</a:t>
            </a:r>
            <a:r>
              <a:rPr lang="en-US" sz="1000" dirty="0" smtClean="0"/>
              <a:t> </a:t>
            </a:r>
            <a:r>
              <a:rPr lang="en-US" sz="1000" dirty="0" err="1" smtClean="0"/>
              <a:t>Hằng</a:t>
            </a:r>
            <a:r>
              <a:rPr lang="en-US" sz="1000" dirty="0" smtClean="0"/>
              <a:t>                         12/01/1999                       Female                           CEO                                   1.000.000.000</a:t>
            </a:r>
            <a:endParaRPr lang="en-US" sz="1000" dirty="0"/>
          </a:p>
        </p:txBody>
      </p:sp>
      <p:sp>
        <p:nvSpPr>
          <p:cNvPr id="16" name="TextBox 15"/>
          <p:cNvSpPr txBox="1"/>
          <p:nvPr/>
        </p:nvSpPr>
        <p:spPr>
          <a:xfrm>
            <a:off x="538937" y="2139548"/>
            <a:ext cx="8565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Hằng</a:t>
            </a:r>
            <a:endParaRPr lang="en-US" sz="1000" dirty="0"/>
          </a:p>
        </p:txBody>
      </p:sp>
      <p:sp>
        <p:nvSpPr>
          <p:cNvPr id="17" name="TextBox 16"/>
          <p:cNvSpPr txBox="1"/>
          <p:nvPr/>
        </p:nvSpPr>
        <p:spPr>
          <a:xfrm>
            <a:off x="1524066" y="2139548"/>
            <a:ext cx="8565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12/01/1999</a:t>
            </a:r>
            <a:endParaRPr lang="en-US" sz="1000" dirty="0"/>
          </a:p>
        </p:txBody>
      </p:sp>
      <p:sp>
        <p:nvSpPr>
          <p:cNvPr id="18" name="TextBox 17"/>
          <p:cNvSpPr txBox="1"/>
          <p:nvPr/>
        </p:nvSpPr>
        <p:spPr>
          <a:xfrm>
            <a:off x="4139806" y="2134535"/>
            <a:ext cx="5474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CEO</a:t>
            </a:r>
            <a:endParaRPr lang="en-US" sz="1000" dirty="0"/>
          </a:p>
        </p:txBody>
      </p:sp>
      <p:sp>
        <p:nvSpPr>
          <p:cNvPr id="19" name="TextBox 18"/>
          <p:cNvSpPr txBox="1"/>
          <p:nvPr/>
        </p:nvSpPr>
        <p:spPr>
          <a:xfrm>
            <a:off x="5083613" y="2134535"/>
            <a:ext cx="10219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1.000.000.000</a:t>
            </a:r>
            <a:endParaRPr 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6375320" y="2134535"/>
            <a:ext cx="8565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DOC999</a:t>
            </a:r>
            <a:endParaRPr 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2698201" y="3701711"/>
            <a:ext cx="71091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 NUR999                        </a:t>
            </a:r>
            <a:r>
              <a:rPr lang="en-US" sz="1000" dirty="0" err="1" smtClean="0"/>
              <a:t>Tiến</a:t>
            </a:r>
            <a:r>
              <a:rPr lang="en-US" sz="1000" dirty="0" smtClean="0"/>
              <a:t> </a:t>
            </a:r>
            <a:r>
              <a:rPr lang="en-US" sz="1000" dirty="0" err="1" smtClean="0"/>
              <a:t>Bịp</a:t>
            </a:r>
            <a:r>
              <a:rPr lang="en-US" sz="1000" dirty="0" smtClean="0"/>
              <a:t>                                  12/01/1990                       Male                         100.000.000                DOC</a:t>
            </a:r>
            <a:endParaRPr lang="en-US" sz="1000" dirty="0"/>
          </a:p>
        </p:txBody>
      </p:sp>
      <p:sp>
        <p:nvSpPr>
          <p:cNvPr id="22" name="TextBox 21"/>
          <p:cNvSpPr txBox="1"/>
          <p:nvPr/>
        </p:nvSpPr>
        <p:spPr>
          <a:xfrm>
            <a:off x="418888" y="5589517"/>
            <a:ext cx="8565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Tiến</a:t>
            </a:r>
            <a:r>
              <a:rPr lang="en-US" sz="1000" dirty="0" smtClean="0"/>
              <a:t> </a:t>
            </a:r>
            <a:r>
              <a:rPr lang="en-US" sz="1000" dirty="0" err="1" smtClean="0"/>
              <a:t>Bịp</a:t>
            </a:r>
            <a:endParaRPr lang="en-US" sz="1000" dirty="0"/>
          </a:p>
        </p:txBody>
      </p:sp>
      <p:sp>
        <p:nvSpPr>
          <p:cNvPr id="23" name="TextBox 22"/>
          <p:cNvSpPr txBox="1"/>
          <p:nvPr/>
        </p:nvSpPr>
        <p:spPr>
          <a:xfrm>
            <a:off x="1552351" y="5589517"/>
            <a:ext cx="8565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12/01/1990</a:t>
            </a:r>
            <a:endParaRPr lang="en-US" sz="1000" dirty="0"/>
          </a:p>
        </p:txBody>
      </p:sp>
      <p:sp>
        <p:nvSpPr>
          <p:cNvPr id="24" name="TextBox 23"/>
          <p:cNvSpPr txBox="1"/>
          <p:nvPr/>
        </p:nvSpPr>
        <p:spPr>
          <a:xfrm>
            <a:off x="3937657" y="5602095"/>
            <a:ext cx="9517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100.000.000</a:t>
            </a:r>
            <a:endParaRPr lang="en-US" sz="1000" dirty="0"/>
          </a:p>
        </p:txBody>
      </p:sp>
      <p:sp>
        <p:nvSpPr>
          <p:cNvPr id="25" name="TextBox 24"/>
          <p:cNvSpPr txBox="1"/>
          <p:nvPr/>
        </p:nvSpPr>
        <p:spPr>
          <a:xfrm>
            <a:off x="5166291" y="5592570"/>
            <a:ext cx="8565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NUR999</a:t>
            </a:r>
            <a:endParaRPr lang="en-US" sz="1000" dirty="0"/>
          </a:p>
        </p:txBody>
      </p:sp>
      <p:sp>
        <p:nvSpPr>
          <p:cNvPr id="26" name="TextBox 25"/>
          <p:cNvSpPr txBox="1"/>
          <p:nvPr/>
        </p:nvSpPr>
        <p:spPr>
          <a:xfrm>
            <a:off x="6346745" y="5589517"/>
            <a:ext cx="8565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DOC999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405650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69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762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522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854508" y="326713"/>
            <a:ext cx="39518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INF10100                 </a:t>
            </a:r>
            <a:r>
              <a:rPr lang="en-US" sz="1000" dirty="0" err="1" smtClean="0"/>
              <a:t>Đèn</a:t>
            </a:r>
            <a:r>
              <a:rPr lang="en-US" sz="1000" dirty="0" smtClean="0"/>
              <a:t> </a:t>
            </a:r>
            <a:r>
              <a:rPr lang="en-US" sz="1000" dirty="0" err="1" smtClean="0"/>
              <a:t>Nhiều</a:t>
            </a:r>
            <a:r>
              <a:rPr lang="en-US" sz="1000" dirty="0" smtClean="0"/>
              <a:t> </a:t>
            </a:r>
            <a:r>
              <a:rPr lang="en-US" sz="1000" dirty="0" err="1" smtClean="0"/>
              <a:t>Màu</a:t>
            </a:r>
            <a:endParaRPr lang="en-US" sz="1000" dirty="0"/>
          </a:p>
        </p:txBody>
      </p:sp>
      <p:sp>
        <p:nvSpPr>
          <p:cNvPr id="16" name="TextBox 15"/>
          <p:cNvSpPr txBox="1"/>
          <p:nvPr/>
        </p:nvSpPr>
        <p:spPr>
          <a:xfrm>
            <a:off x="3702730" y="3690565"/>
            <a:ext cx="59651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 BED999                      </a:t>
            </a:r>
            <a:r>
              <a:rPr lang="en-US" sz="1000" dirty="0" err="1" smtClean="0"/>
              <a:t>Phòng</a:t>
            </a:r>
            <a:r>
              <a:rPr lang="en-US" sz="1000" dirty="0" smtClean="0"/>
              <a:t> VIP                                   RO999                           PA999</a:t>
            </a:r>
            <a:endParaRPr lang="en-US" sz="1000" dirty="0"/>
          </a:p>
        </p:txBody>
      </p:sp>
      <p:sp>
        <p:nvSpPr>
          <p:cNvPr id="17" name="TextBox 16"/>
          <p:cNvSpPr txBox="1"/>
          <p:nvPr/>
        </p:nvSpPr>
        <p:spPr>
          <a:xfrm>
            <a:off x="389004" y="2151189"/>
            <a:ext cx="9370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INF10100</a:t>
            </a:r>
            <a:endParaRPr lang="en-US" sz="1000" dirty="0"/>
          </a:p>
        </p:txBody>
      </p:sp>
      <p:sp>
        <p:nvSpPr>
          <p:cNvPr id="18" name="TextBox 17"/>
          <p:cNvSpPr txBox="1"/>
          <p:nvPr/>
        </p:nvSpPr>
        <p:spPr>
          <a:xfrm>
            <a:off x="1413451" y="2151189"/>
            <a:ext cx="10393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Đèn</a:t>
            </a:r>
            <a:r>
              <a:rPr lang="en-US" sz="1000" dirty="0" smtClean="0"/>
              <a:t> </a:t>
            </a:r>
            <a:r>
              <a:rPr lang="en-US" sz="1000" dirty="0" err="1" smtClean="0"/>
              <a:t>nhiều</a:t>
            </a:r>
            <a:r>
              <a:rPr lang="en-US" sz="1000" dirty="0" smtClean="0"/>
              <a:t> </a:t>
            </a:r>
            <a:r>
              <a:rPr lang="en-US" sz="1000" dirty="0" err="1" smtClean="0"/>
              <a:t>màu</a:t>
            </a:r>
            <a:endParaRPr lang="en-US" sz="1000" dirty="0"/>
          </a:p>
        </p:txBody>
      </p:sp>
      <p:sp>
        <p:nvSpPr>
          <p:cNvPr id="19" name="TextBox 18"/>
          <p:cNvSpPr txBox="1"/>
          <p:nvPr/>
        </p:nvSpPr>
        <p:spPr>
          <a:xfrm>
            <a:off x="439363" y="5526425"/>
            <a:ext cx="9370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BED999</a:t>
            </a:r>
            <a:endParaRPr 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1534794" y="5526425"/>
            <a:ext cx="9370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Phòng</a:t>
            </a:r>
            <a:r>
              <a:rPr lang="en-US" sz="1000" dirty="0" smtClean="0"/>
              <a:t> VIP</a:t>
            </a:r>
            <a:endParaRPr 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2794220" y="5532785"/>
            <a:ext cx="9370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RO999</a:t>
            </a:r>
            <a:endParaRPr lang="en-US" sz="1000" dirty="0"/>
          </a:p>
        </p:txBody>
      </p:sp>
      <p:sp>
        <p:nvSpPr>
          <p:cNvPr id="22" name="TextBox 21"/>
          <p:cNvSpPr txBox="1"/>
          <p:nvPr/>
        </p:nvSpPr>
        <p:spPr>
          <a:xfrm>
            <a:off x="3945998" y="5523260"/>
            <a:ext cx="9370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PA999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00987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6C59BC-E541-47D5-B28E-0638A99140BF}"/>
              </a:ext>
            </a:extLst>
          </p:cNvPr>
          <p:cNvSpPr txBox="1"/>
          <p:nvPr/>
        </p:nvSpPr>
        <p:spPr>
          <a:xfrm>
            <a:off x="4194628" y="2810262"/>
            <a:ext cx="380274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000" b="1">
                <a:latin typeface="+mj-lt"/>
                <a:cs typeface="Arial" panose="020B0604020202020204" pitchFamily="34" charset="0"/>
              </a:defRPr>
            </a:lvl1pPr>
          </a:lstStyle>
          <a:p>
            <a:pPr algn="ctr"/>
            <a:r>
              <a:rPr lang="en-US" altLang="ko-KR" sz="5000" dirty="0">
                <a:solidFill>
                  <a:schemeClr val="bg1"/>
                </a:solidFill>
              </a:rPr>
              <a:t>Thanks !</a:t>
            </a:r>
          </a:p>
        </p:txBody>
      </p:sp>
    </p:spTree>
    <p:extLst>
      <p:ext uri="{BB962C8B-B14F-4D97-AF65-F5344CB8AC3E}">
        <p14:creationId xmlns:p14="http://schemas.microsoft.com/office/powerpoint/2010/main" val="1907620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90A7ADC-F620-4EF5-97BB-421062D3FF4C}"/>
              </a:ext>
            </a:extLst>
          </p:cNvPr>
          <p:cNvSpPr txBox="1"/>
          <p:nvPr/>
        </p:nvSpPr>
        <p:spPr>
          <a:xfrm>
            <a:off x="4665658" y="838281"/>
            <a:ext cx="49298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Contents</a:t>
            </a:r>
            <a:endParaRPr lang="ko-KR" altLang="en-US" sz="3200" b="1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14" r="13614"/>
          <a:stretch>
            <a:fillRect/>
          </a:stretch>
        </p:blipFill>
        <p:spPr/>
      </p:pic>
      <p:pic>
        <p:nvPicPr>
          <p:cNvPr id="8" name="Picture Placeholder 7"/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51" y="-2127205"/>
            <a:ext cx="3215776" cy="3215776"/>
          </a:xfrm>
        </p:spPr>
      </p:pic>
      <p:pic>
        <p:nvPicPr>
          <p:cNvPr id="9" name="Picture Placeholder 8"/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51" y="5769430"/>
            <a:ext cx="3215776" cy="3215776"/>
          </a:xfr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5086B849-34BE-4DD9-8C65-B8032FD1C50D}"/>
              </a:ext>
            </a:extLst>
          </p:cNvPr>
          <p:cNvSpPr/>
          <p:nvPr/>
        </p:nvSpPr>
        <p:spPr>
          <a:xfrm>
            <a:off x="5279652" y="1765875"/>
            <a:ext cx="132993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chemeClr val="accent1">
                    <a:lumMod val="50000"/>
                  </a:schemeClr>
                </a:solidFill>
              </a:rPr>
              <a:t>01.</a:t>
            </a:r>
            <a:endParaRPr lang="ko-KR" altLang="en-US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9886A0F-5DA8-420A-B9E9-2364EF8F9606}"/>
              </a:ext>
            </a:extLst>
          </p:cNvPr>
          <p:cNvSpPr/>
          <p:nvPr/>
        </p:nvSpPr>
        <p:spPr>
          <a:xfrm>
            <a:off x="6130799" y="1837490"/>
            <a:ext cx="50131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solidFill>
                  <a:schemeClr val="accent1">
                    <a:lumMod val="50000"/>
                  </a:schemeClr>
                </a:solidFill>
              </a:rPr>
              <a:t>Introduction</a:t>
            </a:r>
            <a:endParaRPr lang="ko-KR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1B9386C-CD03-4A5C-AAE2-8939E1CA03FC}"/>
              </a:ext>
            </a:extLst>
          </p:cNvPr>
          <p:cNvSpPr txBox="1"/>
          <p:nvPr/>
        </p:nvSpPr>
        <p:spPr>
          <a:xfrm>
            <a:off x="6130799" y="5033365"/>
            <a:ext cx="4996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accent1">
                    <a:lumMod val="50000"/>
                  </a:schemeClr>
                </a:solidFill>
              </a:rPr>
              <a:t>Schema Diagram</a:t>
            </a:r>
          </a:p>
          <a:p>
            <a:r>
              <a:rPr lang="en-US" altLang="ko-KR" sz="1200" dirty="0" smtClean="0">
                <a:solidFill>
                  <a:schemeClr val="accent1">
                    <a:lumMod val="50000"/>
                  </a:schemeClr>
                </a:solidFill>
              </a:rPr>
              <a:t>ER Diagram</a:t>
            </a:r>
            <a:endParaRPr lang="ko-KR" alt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2058D31-6435-4E34-A9B1-6365100191B6}"/>
              </a:ext>
            </a:extLst>
          </p:cNvPr>
          <p:cNvSpPr/>
          <p:nvPr/>
        </p:nvSpPr>
        <p:spPr>
          <a:xfrm>
            <a:off x="5273796" y="2631914"/>
            <a:ext cx="132993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chemeClr val="accent1">
                    <a:lumMod val="50000"/>
                  </a:schemeClr>
                </a:solidFill>
              </a:rPr>
              <a:t>02.</a:t>
            </a:r>
            <a:endParaRPr lang="ko-KR" altLang="en-US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F3752C0-D831-4FA5-ABD4-55311E5E3F22}"/>
              </a:ext>
            </a:extLst>
          </p:cNvPr>
          <p:cNvSpPr/>
          <p:nvPr/>
        </p:nvSpPr>
        <p:spPr>
          <a:xfrm>
            <a:off x="6133727" y="4685056"/>
            <a:ext cx="50131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solidFill>
                  <a:schemeClr val="accent1">
                    <a:lumMod val="50000"/>
                  </a:schemeClr>
                </a:solidFill>
              </a:rPr>
              <a:t>Database diagrams</a:t>
            </a:r>
            <a:endParaRPr lang="ko-KR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BD86F02-182C-4AB3-AE3A-DF5A08DECD59}"/>
              </a:ext>
            </a:extLst>
          </p:cNvPr>
          <p:cNvSpPr/>
          <p:nvPr/>
        </p:nvSpPr>
        <p:spPr>
          <a:xfrm>
            <a:off x="5276724" y="3615012"/>
            <a:ext cx="132993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chemeClr val="accent1">
                    <a:lumMod val="50000"/>
                  </a:schemeClr>
                </a:solidFill>
              </a:rPr>
              <a:t>03.</a:t>
            </a:r>
            <a:endParaRPr lang="ko-KR" altLang="en-US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EFBF869-EC98-4C1F-8629-8F11AD71C547}"/>
              </a:ext>
            </a:extLst>
          </p:cNvPr>
          <p:cNvSpPr/>
          <p:nvPr/>
        </p:nvSpPr>
        <p:spPr>
          <a:xfrm>
            <a:off x="6130799" y="3739799"/>
            <a:ext cx="50131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Advantages of Computerized Hospital Management System</a:t>
            </a:r>
            <a:endParaRPr lang="ko-KR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5" name="직사각형 22">
            <a:extLst>
              <a:ext uri="{FF2B5EF4-FFF2-40B4-BE49-F238E27FC236}">
                <a16:creationId xmlns:a16="http://schemas.microsoft.com/office/drawing/2014/main" id="{52058D31-6435-4E34-A9B1-6365100191B6}"/>
              </a:ext>
            </a:extLst>
          </p:cNvPr>
          <p:cNvSpPr/>
          <p:nvPr/>
        </p:nvSpPr>
        <p:spPr>
          <a:xfrm>
            <a:off x="5282580" y="4598110"/>
            <a:ext cx="132993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 smtClean="0">
                <a:solidFill>
                  <a:schemeClr val="accent1">
                    <a:lumMod val="50000"/>
                  </a:schemeClr>
                </a:solidFill>
              </a:rPr>
              <a:t>04.</a:t>
            </a:r>
            <a:endParaRPr lang="ko-KR" altLang="en-US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9" name="직사각형 23">
            <a:extLst>
              <a:ext uri="{FF2B5EF4-FFF2-40B4-BE49-F238E27FC236}">
                <a16:creationId xmlns:a16="http://schemas.microsoft.com/office/drawing/2014/main" id="{EF3752C0-D831-4FA5-ABD4-55311E5E3F22}"/>
              </a:ext>
            </a:extLst>
          </p:cNvPr>
          <p:cNvSpPr/>
          <p:nvPr/>
        </p:nvSpPr>
        <p:spPr>
          <a:xfrm>
            <a:off x="6130799" y="2720418"/>
            <a:ext cx="50131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solidFill>
                  <a:schemeClr val="accent1">
                    <a:lumMod val="50000"/>
                  </a:schemeClr>
                </a:solidFill>
              </a:rPr>
              <a:t>Problems </a:t>
            </a:r>
            <a:r>
              <a:rPr lang="en-US" altLang="ko-KR" b="1" smtClean="0">
                <a:solidFill>
                  <a:schemeClr val="accent1">
                    <a:lumMod val="50000"/>
                  </a:schemeClr>
                </a:solidFill>
              </a:rPr>
              <a:t>with conventional system</a:t>
            </a:r>
            <a:endParaRPr lang="ko-KR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3" name="직사각형 27">
            <a:extLst>
              <a:ext uri="{FF2B5EF4-FFF2-40B4-BE49-F238E27FC236}">
                <a16:creationId xmlns:a16="http://schemas.microsoft.com/office/drawing/2014/main" id="{7EFBF869-EC98-4C1F-8629-8F11AD71C547}"/>
              </a:ext>
            </a:extLst>
          </p:cNvPr>
          <p:cNvSpPr/>
          <p:nvPr/>
        </p:nvSpPr>
        <p:spPr>
          <a:xfrm>
            <a:off x="6130799" y="5604130"/>
            <a:ext cx="50131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solidFill>
                  <a:schemeClr val="accent1">
                    <a:lumMod val="50000"/>
                  </a:schemeClr>
                </a:solidFill>
              </a:rPr>
              <a:t>User Interface</a:t>
            </a:r>
            <a:endParaRPr lang="ko-KR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4" name="직사각형 22">
            <a:extLst>
              <a:ext uri="{FF2B5EF4-FFF2-40B4-BE49-F238E27FC236}">
                <a16:creationId xmlns:a16="http://schemas.microsoft.com/office/drawing/2014/main" id="{52058D31-6435-4E34-A9B1-6365100191B6}"/>
              </a:ext>
            </a:extLst>
          </p:cNvPr>
          <p:cNvSpPr/>
          <p:nvPr/>
        </p:nvSpPr>
        <p:spPr>
          <a:xfrm>
            <a:off x="5282580" y="5546422"/>
            <a:ext cx="132993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 smtClean="0">
                <a:solidFill>
                  <a:schemeClr val="accent1">
                    <a:lumMod val="50000"/>
                  </a:schemeClr>
                </a:solidFill>
              </a:rPr>
              <a:t>05.</a:t>
            </a:r>
            <a:endParaRPr lang="ko-KR" altLang="en-US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506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62E4FE7-CA45-4BA8-B0E8-8E49D26A2C22}"/>
              </a:ext>
            </a:extLst>
          </p:cNvPr>
          <p:cNvSpPr txBox="1"/>
          <p:nvPr/>
        </p:nvSpPr>
        <p:spPr>
          <a:xfrm>
            <a:off x="737818" y="1470972"/>
            <a:ext cx="25859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chemeClr val="accent1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About </a:t>
            </a:r>
          </a:p>
          <a:p>
            <a:r>
              <a:rPr lang="en-US" altLang="ko-KR" sz="3600" b="1" dirty="0" smtClean="0">
                <a:solidFill>
                  <a:schemeClr val="accent1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Us</a:t>
            </a:r>
            <a:endParaRPr lang="ko-KR" altLang="en-US" sz="3600" b="1" dirty="0">
              <a:solidFill>
                <a:schemeClr val="accent1">
                  <a:lumMod val="50000"/>
                </a:schemeClr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A7A70A0-5EBA-40D2-BFC0-7D746A67BC28}"/>
              </a:ext>
            </a:extLst>
          </p:cNvPr>
          <p:cNvSpPr/>
          <p:nvPr/>
        </p:nvSpPr>
        <p:spPr>
          <a:xfrm>
            <a:off x="868443" y="2715723"/>
            <a:ext cx="1264330" cy="45719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6986DF-93DF-4CB9-BEFB-E562264A8202}"/>
              </a:ext>
            </a:extLst>
          </p:cNvPr>
          <p:cNvSpPr txBox="1"/>
          <p:nvPr/>
        </p:nvSpPr>
        <p:spPr>
          <a:xfrm>
            <a:off x="5592795" y="2860249"/>
            <a:ext cx="18954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lnSpc>
                <a:spcPct val="150000"/>
              </a:lnSpc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</a:rPr>
              <a:t>Leader</a:t>
            </a:r>
            <a:endParaRPr lang="ko-KR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24CCFD0-4413-4468-97B1-B2D516F80B7F}"/>
              </a:ext>
            </a:extLst>
          </p:cNvPr>
          <p:cNvSpPr/>
          <p:nvPr/>
        </p:nvSpPr>
        <p:spPr>
          <a:xfrm>
            <a:off x="5592794" y="2584918"/>
            <a:ext cx="18954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 err="1" smtClean="0">
                <a:solidFill>
                  <a:schemeClr val="accent1">
                    <a:lumMod val="50000"/>
                  </a:schemeClr>
                </a:solidFill>
              </a:rPr>
              <a:t>Nguyễn</a:t>
            </a:r>
            <a:r>
              <a:rPr lang="en-US" altLang="ko-KR" sz="11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ko-KR" sz="1100" b="1" dirty="0" err="1" smtClean="0">
                <a:solidFill>
                  <a:schemeClr val="accent1">
                    <a:lumMod val="50000"/>
                  </a:schemeClr>
                </a:solidFill>
              </a:rPr>
              <a:t>Quý</a:t>
            </a:r>
            <a:r>
              <a:rPr lang="en-US" altLang="ko-KR" sz="11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ko-KR" sz="1100" b="1" dirty="0" smtClean="0">
                <a:solidFill>
                  <a:schemeClr val="accent1">
                    <a:lumMod val="50000"/>
                  </a:schemeClr>
                </a:solidFill>
              </a:rPr>
              <a:t>Minh</a:t>
            </a:r>
            <a:endParaRPr lang="en-US" altLang="ko-KR" sz="11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CE82A4-B8CB-4F73-8508-A388914B697D}"/>
              </a:ext>
            </a:extLst>
          </p:cNvPr>
          <p:cNvSpPr txBox="1"/>
          <p:nvPr/>
        </p:nvSpPr>
        <p:spPr>
          <a:xfrm>
            <a:off x="9022340" y="2793918"/>
            <a:ext cx="18954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lnSpc>
                <a:spcPct val="150000"/>
              </a:lnSpc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</a:rPr>
              <a:t>Database</a:t>
            </a:r>
            <a:endParaRPr lang="ko-KR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8715937-77E4-44AF-AE85-110B7A5CB60C}"/>
              </a:ext>
            </a:extLst>
          </p:cNvPr>
          <p:cNvSpPr/>
          <p:nvPr/>
        </p:nvSpPr>
        <p:spPr>
          <a:xfrm>
            <a:off x="9022339" y="2518587"/>
            <a:ext cx="18954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 err="1" smtClean="0">
                <a:solidFill>
                  <a:schemeClr val="accent1">
                    <a:lumMod val="50000"/>
                  </a:schemeClr>
                </a:solidFill>
              </a:rPr>
              <a:t>Nguyễn</a:t>
            </a:r>
            <a:r>
              <a:rPr lang="en-US" altLang="ko-KR" sz="11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ko-KR" sz="1100" b="1" dirty="0" err="1" smtClean="0">
                <a:solidFill>
                  <a:schemeClr val="accent1">
                    <a:lumMod val="50000"/>
                  </a:schemeClr>
                </a:solidFill>
              </a:rPr>
              <a:t>Đăng</a:t>
            </a:r>
            <a:r>
              <a:rPr lang="en-US" altLang="ko-KR" sz="1100" b="1" dirty="0" smtClean="0">
                <a:solidFill>
                  <a:schemeClr val="accent1">
                    <a:lumMod val="50000"/>
                  </a:schemeClr>
                </a:solidFill>
              </a:rPr>
              <a:t> Ph</a:t>
            </a:r>
            <a:r>
              <a:rPr lang="en-US" altLang="ko-KR" sz="1100" b="1" dirty="0" smtClean="0">
                <a:solidFill>
                  <a:schemeClr val="accent1">
                    <a:lumMod val="50000"/>
                  </a:schemeClr>
                </a:solidFill>
              </a:rPr>
              <a:t>i Long</a:t>
            </a:r>
            <a:endParaRPr lang="en-US" altLang="ko-KR" sz="11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0E0E98-B600-407B-9E8A-7B15FB428C81}"/>
              </a:ext>
            </a:extLst>
          </p:cNvPr>
          <p:cNvSpPr txBox="1"/>
          <p:nvPr/>
        </p:nvSpPr>
        <p:spPr>
          <a:xfrm>
            <a:off x="5620562" y="5966018"/>
            <a:ext cx="18954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lnSpc>
                <a:spcPct val="150000"/>
              </a:lnSpc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</a:rPr>
              <a:t>GUI</a:t>
            </a:r>
            <a:endParaRPr lang="ko-KR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B7D6EB7-2BE2-4EAD-9306-8084F2581F90}"/>
              </a:ext>
            </a:extLst>
          </p:cNvPr>
          <p:cNvSpPr/>
          <p:nvPr/>
        </p:nvSpPr>
        <p:spPr>
          <a:xfrm>
            <a:off x="5620561" y="5690687"/>
            <a:ext cx="18954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 err="1" smtClean="0">
                <a:solidFill>
                  <a:schemeClr val="accent1">
                    <a:lumMod val="50000"/>
                  </a:schemeClr>
                </a:solidFill>
              </a:rPr>
              <a:t>Đỗ</a:t>
            </a:r>
            <a:r>
              <a:rPr lang="en-US" altLang="ko-KR" sz="11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ko-KR" sz="1100" b="1" dirty="0" err="1" smtClean="0">
                <a:solidFill>
                  <a:schemeClr val="accent1">
                    <a:lumMod val="50000"/>
                  </a:schemeClr>
                </a:solidFill>
              </a:rPr>
              <a:t>Chí</a:t>
            </a:r>
            <a:r>
              <a:rPr lang="en-US" altLang="ko-KR" sz="11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ko-KR" sz="1100" b="1" dirty="0" err="1" smtClean="0">
                <a:solidFill>
                  <a:schemeClr val="accent1">
                    <a:lumMod val="50000"/>
                  </a:schemeClr>
                </a:solidFill>
              </a:rPr>
              <a:t>Nghĩa</a:t>
            </a:r>
            <a:endParaRPr lang="en-US" altLang="ko-KR" sz="11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2" name="Picture Placeholder 21"/>
          <p:cNvPicPr>
            <a:picLocks noGrp="1" noChangeAspect="1"/>
          </p:cNvPicPr>
          <p:nvPr>
            <p:ph type="pic" sz="quarter" idx="12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" r="42"/>
          <a:stretch>
            <a:fillRect/>
          </a:stretch>
        </p:blipFill>
        <p:spPr>
          <a:xfrm>
            <a:off x="9021763" y="3646690"/>
            <a:ext cx="1895475" cy="1897063"/>
          </a:xfrm>
        </p:spPr>
      </p:pic>
      <p:pic>
        <p:nvPicPr>
          <p:cNvPr id="23" name="Picture Placeholder 22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" r="42"/>
          <a:stretch>
            <a:fillRect/>
          </a:stretch>
        </p:blipFill>
        <p:spPr>
          <a:xfrm>
            <a:off x="9021664" y="580028"/>
            <a:ext cx="1895475" cy="1897063"/>
          </a:xfrm>
        </p:spPr>
      </p:pic>
      <p:pic>
        <p:nvPicPr>
          <p:cNvPr id="24" name="Picture Placeholder 23"/>
          <p:cNvPicPr>
            <a:picLocks noGrp="1" noChangeAspect="1"/>
          </p:cNvPicPr>
          <p:nvPr>
            <p:ph type="pic" sz="quarter" idx="14"/>
          </p:nvPr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7" r="597"/>
          <a:stretch>
            <a:fillRect/>
          </a:stretch>
        </p:blipFill>
        <p:spPr/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FCE82A4-B8CB-4F73-8508-A388914B697D}"/>
              </a:ext>
            </a:extLst>
          </p:cNvPr>
          <p:cNvSpPr txBox="1"/>
          <p:nvPr/>
        </p:nvSpPr>
        <p:spPr>
          <a:xfrm>
            <a:off x="9021666" y="5926037"/>
            <a:ext cx="18954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lnSpc>
                <a:spcPct val="150000"/>
              </a:lnSpc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</a:rPr>
              <a:t>Report</a:t>
            </a:r>
            <a:endParaRPr lang="ko-KR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0" name="직사각형 11">
            <a:extLst>
              <a:ext uri="{FF2B5EF4-FFF2-40B4-BE49-F238E27FC236}">
                <a16:creationId xmlns:a16="http://schemas.microsoft.com/office/drawing/2014/main" id="{C8715937-77E4-44AF-AE85-110B7A5CB60C}"/>
              </a:ext>
            </a:extLst>
          </p:cNvPr>
          <p:cNvSpPr/>
          <p:nvPr/>
        </p:nvSpPr>
        <p:spPr>
          <a:xfrm>
            <a:off x="9021665" y="5650706"/>
            <a:ext cx="18954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 err="1" smtClean="0">
                <a:solidFill>
                  <a:schemeClr val="accent1">
                    <a:lumMod val="50000"/>
                  </a:schemeClr>
                </a:solidFill>
              </a:rPr>
              <a:t>Nguyễn</a:t>
            </a:r>
            <a:r>
              <a:rPr lang="en-US" altLang="ko-KR" sz="11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ko-KR" sz="1100" b="1" dirty="0" err="1" smtClean="0">
                <a:solidFill>
                  <a:schemeClr val="accent1">
                    <a:lumMod val="50000"/>
                  </a:schemeClr>
                </a:solidFill>
              </a:rPr>
              <a:t>Quang</a:t>
            </a:r>
            <a:r>
              <a:rPr lang="en-US" altLang="ko-KR" sz="11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ko-KR" sz="1100" b="1" dirty="0" err="1" smtClean="0">
                <a:solidFill>
                  <a:schemeClr val="accent1">
                    <a:lumMod val="50000"/>
                  </a:schemeClr>
                </a:solidFill>
              </a:rPr>
              <a:t>Khải</a:t>
            </a:r>
            <a:endParaRPr lang="en-US" altLang="ko-KR" sz="11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2794" y="580028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517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ACDDEAB-00B9-452C-8C75-F51292264303}"/>
              </a:ext>
            </a:extLst>
          </p:cNvPr>
          <p:cNvSpPr txBox="1"/>
          <p:nvPr/>
        </p:nvSpPr>
        <p:spPr>
          <a:xfrm>
            <a:off x="701986" y="4624939"/>
            <a:ext cx="19046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lnSpc>
                <a:spcPct val="150000"/>
              </a:lnSpc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</a:rPr>
              <a:t>Lack of immediate retrievals and prompt updating</a:t>
            </a:r>
            <a:endParaRPr lang="ko-KR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829E3F0-BD6E-44DB-B428-6C7ACECC9086}"/>
              </a:ext>
            </a:extLst>
          </p:cNvPr>
          <p:cNvSpPr/>
          <p:nvPr/>
        </p:nvSpPr>
        <p:spPr>
          <a:xfrm>
            <a:off x="701985" y="4277038"/>
            <a:ext cx="19046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accent1">
                    <a:lumMod val="50000"/>
                  </a:schemeClr>
                </a:solidFill>
              </a:rPr>
              <a:t>Unresponsive</a:t>
            </a:r>
            <a:endParaRPr lang="en-US" altLang="ko-KR" sz="11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3FBBF7B-7950-4983-9778-F1A70B67156C}"/>
              </a:ext>
            </a:extLst>
          </p:cNvPr>
          <p:cNvSpPr/>
          <p:nvPr/>
        </p:nvSpPr>
        <p:spPr>
          <a:xfrm>
            <a:off x="701985" y="3756893"/>
            <a:ext cx="19046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accent1">
                    <a:lumMod val="50000"/>
                  </a:schemeClr>
                </a:solidFill>
              </a:rPr>
              <a:t>01.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7FAF5B-B348-4D0A-AB52-C3AC536FC767}"/>
              </a:ext>
            </a:extLst>
          </p:cNvPr>
          <p:cNvSpPr txBox="1"/>
          <p:nvPr/>
        </p:nvSpPr>
        <p:spPr>
          <a:xfrm>
            <a:off x="2911786" y="4624939"/>
            <a:ext cx="19046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lnSpc>
                <a:spcPct val="150000"/>
              </a:lnSpc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</a:rPr>
              <a:t>Lack of immediate information storage</a:t>
            </a:r>
            <a:endParaRPr lang="ko-KR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93D4F1A-614D-453B-9C96-60E2F8615602}"/>
              </a:ext>
            </a:extLst>
          </p:cNvPr>
          <p:cNvSpPr/>
          <p:nvPr/>
        </p:nvSpPr>
        <p:spPr>
          <a:xfrm>
            <a:off x="2911785" y="4277038"/>
            <a:ext cx="19046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>
                <a:solidFill>
                  <a:schemeClr val="accent1">
                    <a:lumMod val="50000"/>
                  </a:schemeClr>
                </a:solidFill>
              </a:rPr>
              <a:t>Inconvenience</a:t>
            </a:r>
            <a:endParaRPr lang="en-US" altLang="ko-KR" sz="11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6B07042-E7DD-4078-8565-4C00B50AEA43}"/>
              </a:ext>
            </a:extLst>
          </p:cNvPr>
          <p:cNvSpPr/>
          <p:nvPr/>
        </p:nvSpPr>
        <p:spPr>
          <a:xfrm>
            <a:off x="2911785" y="3756893"/>
            <a:ext cx="19046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accent1">
                    <a:lumMod val="50000"/>
                  </a:schemeClr>
                </a:solidFill>
              </a:rPr>
              <a:t>02.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C77059-D22A-4535-B3A4-E22751AC0671}"/>
              </a:ext>
            </a:extLst>
          </p:cNvPr>
          <p:cNvSpPr txBox="1"/>
          <p:nvPr/>
        </p:nvSpPr>
        <p:spPr>
          <a:xfrm>
            <a:off x="5121586" y="4624939"/>
            <a:ext cx="19046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lnSpc>
                <a:spcPct val="150000"/>
              </a:lnSpc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</a:rPr>
              <a:t>Error prone manual calculation</a:t>
            </a:r>
            <a:endParaRPr lang="ko-KR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123C170-8F3B-4444-80DC-2D1EFA4180BA}"/>
              </a:ext>
            </a:extLst>
          </p:cNvPr>
          <p:cNvSpPr/>
          <p:nvPr/>
        </p:nvSpPr>
        <p:spPr>
          <a:xfrm>
            <a:off x="5121585" y="4277038"/>
            <a:ext cx="19046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>
                <a:solidFill>
                  <a:schemeClr val="accent1">
                    <a:lumMod val="50000"/>
                  </a:schemeClr>
                </a:solidFill>
              </a:rPr>
              <a:t>Risky</a:t>
            </a:r>
            <a:endParaRPr lang="en-US" altLang="ko-KR" sz="11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BFD0985-5696-42D0-982D-8538BD3A9B38}"/>
              </a:ext>
            </a:extLst>
          </p:cNvPr>
          <p:cNvSpPr/>
          <p:nvPr/>
        </p:nvSpPr>
        <p:spPr>
          <a:xfrm>
            <a:off x="5121585" y="3756893"/>
            <a:ext cx="19046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accent1">
                    <a:lumMod val="50000"/>
                  </a:schemeClr>
                </a:solidFill>
              </a:rPr>
              <a:t>03.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924231-7B51-4D8E-A1C9-15C50EBBC109}"/>
              </a:ext>
            </a:extLst>
          </p:cNvPr>
          <p:cNvSpPr txBox="1"/>
          <p:nvPr/>
        </p:nvSpPr>
        <p:spPr>
          <a:xfrm>
            <a:off x="492435" y="1470972"/>
            <a:ext cx="65338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chemeClr val="accent1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PROBLEMS OF CONVETIONAL SYSTEM</a:t>
            </a:r>
            <a:endParaRPr lang="ko-KR" altLang="en-US" sz="2800" b="1" dirty="0">
              <a:solidFill>
                <a:schemeClr val="accent1">
                  <a:lumMod val="50000"/>
                </a:schemeClr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14" name="Picture Placeholder 13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81" t="174" r="28481" b="-174"/>
          <a:stretch/>
        </p:blipFill>
        <p:spPr>
          <a:xfrm>
            <a:off x="7331385" y="890225"/>
            <a:ext cx="3989312" cy="5101000"/>
          </a:xfrm>
        </p:spPr>
      </p:pic>
    </p:spTree>
    <p:extLst>
      <p:ext uri="{BB962C8B-B14F-4D97-AF65-F5344CB8AC3E}">
        <p14:creationId xmlns:p14="http://schemas.microsoft.com/office/powerpoint/2010/main" val="78031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E0D7739D-FDAD-46D4-B85D-D9538F86F9CB}"/>
              </a:ext>
            </a:extLst>
          </p:cNvPr>
          <p:cNvSpPr/>
          <p:nvPr/>
        </p:nvSpPr>
        <p:spPr>
          <a:xfrm>
            <a:off x="7216477" y="1348338"/>
            <a:ext cx="2935514" cy="307777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 Immediate Access of data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E3A195E-31D2-4563-97A5-274573D20B0E}"/>
              </a:ext>
            </a:extLst>
          </p:cNvPr>
          <p:cNvSpPr txBox="1"/>
          <p:nvPr/>
        </p:nvSpPr>
        <p:spPr>
          <a:xfrm>
            <a:off x="713468" y="5164554"/>
            <a:ext cx="26393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/>
            </a:lvl1pPr>
          </a:lstStyle>
          <a:p>
            <a:r>
              <a:rPr lang="en-US" altLang="ko-KR" sz="1800" dirty="0" smtClean="0">
                <a:solidFill>
                  <a:srgbClr val="FAFBFC"/>
                </a:solidFill>
              </a:rPr>
              <a:t>Of Computerized Hospital Manager System</a:t>
            </a:r>
            <a:endParaRPr lang="en-US" altLang="ko-KR" sz="1800" dirty="0">
              <a:solidFill>
                <a:srgbClr val="FAFBFC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BE2724D-F161-4E00-A356-D13A5A8A72F4}"/>
              </a:ext>
            </a:extLst>
          </p:cNvPr>
          <p:cNvSpPr txBox="1"/>
          <p:nvPr/>
        </p:nvSpPr>
        <p:spPr>
          <a:xfrm>
            <a:off x="713468" y="1027787"/>
            <a:ext cx="25536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rgbClr val="FAFBFC"/>
                </a:solidFill>
                <a:cs typeface="Arial" panose="020B0604020202020204" pitchFamily="34" charset="0"/>
              </a:rPr>
              <a:t>Advantages</a:t>
            </a:r>
            <a:endParaRPr lang="ko-KR" altLang="en-US" sz="3200" b="1" dirty="0">
              <a:solidFill>
                <a:srgbClr val="FAFBFC"/>
              </a:solidFill>
              <a:cs typeface="Arial" panose="020B0604020202020204" pitchFamily="34" charset="0"/>
            </a:endParaRP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3AF9A941-29B3-4B6A-8B1C-A7BCC44F05D2}"/>
              </a:ext>
            </a:extLst>
          </p:cNvPr>
          <p:cNvCxnSpPr/>
          <p:nvPr/>
        </p:nvCxnSpPr>
        <p:spPr>
          <a:xfrm>
            <a:off x="838200" y="1876425"/>
            <a:ext cx="0" cy="3209925"/>
          </a:xfrm>
          <a:prstGeom prst="line">
            <a:avLst/>
          </a:prstGeom>
          <a:ln>
            <a:solidFill>
              <a:srgbClr val="FAFBF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4E4DEF3-DC45-4581-8387-1FCF7DAF74FE}"/>
              </a:ext>
            </a:extLst>
          </p:cNvPr>
          <p:cNvSpPr/>
          <p:nvPr/>
        </p:nvSpPr>
        <p:spPr>
          <a:xfrm>
            <a:off x="7216477" y="2029055"/>
            <a:ext cx="2935514" cy="307777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 Friendly user interface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602A4895-F3C9-4F36-B832-466FA7A1087E}"/>
              </a:ext>
            </a:extLst>
          </p:cNvPr>
          <p:cNvSpPr/>
          <p:nvPr/>
        </p:nvSpPr>
        <p:spPr>
          <a:xfrm>
            <a:off x="7216477" y="2705691"/>
            <a:ext cx="2935514" cy="307777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 Time saving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7670C60-2AF4-49BA-921F-8975E25848B7}"/>
              </a:ext>
            </a:extLst>
          </p:cNvPr>
          <p:cNvSpPr/>
          <p:nvPr/>
        </p:nvSpPr>
        <p:spPr>
          <a:xfrm>
            <a:off x="7216477" y="3366051"/>
            <a:ext cx="2935514" cy="523220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 Data can be easily insert/update/delete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직사각형 8">
            <a:extLst>
              <a:ext uri="{FF2B5EF4-FFF2-40B4-BE49-F238E27FC236}">
                <a16:creationId xmlns:a16="http://schemas.microsoft.com/office/drawing/2014/main" id="{E0D7739D-FDAD-46D4-B85D-D9538F86F9CB}"/>
              </a:ext>
            </a:extLst>
          </p:cNvPr>
          <p:cNvSpPr/>
          <p:nvPr/>
        </p:nvSpPr>
        <p:spPr>
          <a:xfrm>
            <a:off x="7216477" y="4057216"/>
            <a:ext cx="2935514" cy="307777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 Saving paper work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직사각형 45">
            <a:extLst>
              <a:ext uri="{FF2B5EF4-FFF2-40B4-BE49-F238E27FC236}">
                <a16:creationId xmlns:a16="http://schemas.microsoft.com/office/drawing/2014/main" id="{B4E4DEF3-DC45-4581-8387-1FCF7DAF74FE}"/>
              </a:ext>
            </a:extLst>
          </p:cNvPr>
          <p:cNvSpPr/>
          <p:nvPr/>
        </p:nvSpPr>
        <p:spPr>
          <a:xfrm>
            <a:off x="7216477" y="4743976"/>
            <a:ext cx="2935514" cy="523220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 Give facility of different types of Enquiry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직사각형 48">
            <a:extLst>
              <a:ext uri="{FF2B5EF4-FFF2-40B4-BE49-F238E27FC236}">
                <a16:creationId xmlns:a16="http://schemas.microsoft.com/office/drawing/2014/main" id="{602A4895-F3C9-4F36-B832-466FA7A1087E}"/>
              </a:ext>
            </a:extLst>
          </p:cNvPr>
          <p:cNvSpPr/>
          <p:nvPr/>
        </p:nvSpPr>
        <p:spPr>
          <a:xfrm>
            <a:off x="7216477" y="5503108"/>
            <a:ext cx="2935514" cy="307777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 Data’s are easily approachable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" name="Picture Placeholder 9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63" r="43287"/>
          <a:stretch/>
        </p:blipFill>
        <p:spPr/>
      </p:pic>
    </p:spTree>
    <p:extLst>
      <p:ext uri="{BB962C8B-B14F-4D97-AF65-F5344CB8AC3E}">
        <p14:creationId xmlns:p14="http://schemas.microsoft.com/office/powerpoint/2010/main" val="1104021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46" grpId="0" animBg="1"/>
      <p:bldP spid="49" grpId="0" animBg="1"/>
      <p:bldP spid="52" grpId="0" animBg="1"/>
      <p:bldP spid="36" grpId="0" animBg="1"/>
      <p:bldP spid="38" grpId="0" animBg="1"/>
      <p:bldP spid="3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F9A2D40-B5EB-4568-AC57-C81FAB3F1C72}"/>
              </a:ext>
            </a:extLst>
          </p:cNvPr>
          <p:cNvSpPr txBox="1"/>
          <p:nvPr/>
        </p:nvSpPr>
        <p:spPr>
          <a:xfrm>
            <a:off x="9096375" y="453805"/>
            <a:ext cx="2695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600" b="1" dirty="0" smtClean="0">
                <a:solidFill>
                  <a:schemeClr val="accent1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DATA BASE</a:t>
            </a:r>
            <a:endParaRPr lang="ko-KR" altLang="en-US" sz="3600" b="1" dirty="0">
              <a:solidFill>
                <a:schemeClr val="accent1">
                  <a:lumMod val="50000"/>
                </a:schemeClr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7A27E2-8D6A-4741-ACAE-A1EF386420F1}"/>
              </a:ext>
            </a:extLst>
          </p:cNvPr>
          <p:cNvSpPr txBox="1"/>
          <p:nvPr/>
        </p:nvSpPr>
        <p:spPr>
          <a:xfrm>
            <a:off x="10314762" y="1580816"/>
            <a:ext cx="14767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accent1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Schema</a:t>
            </a:r>
          </a:p>
          <a:p>
            <a:r>
              <a:rPr lang="en-US" altLang="ko-KR" sz="2000" b="1" dirty="0" smtClean="0">
                <a:solidFill>
                  <a:schemeClr val="accent1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Diagram</a:t>
            </a:r>
            <a:endParaRPr lang="en-US" altLang="ko-KR" sz="2000" b="1" dirty="0">
              <a:solidFill>
                <a:schemeClr val="accent1">
                  <a:lumMod val="50000"/>
                </a:schemeClr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23" name="그래픽 22">
            <a:extLst>
              <a:ext uri="{FF2B5EF4-FFF2-40B4-BE49-F238E27FC236}">
                <a16:creationId xmlns:a16="http://schemas.microsoft.com/office/drawing/2014/main" id="{C8626E76-A360-43B4-AD3B-4A3F2224CC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314762" y="2925639"/>
            <a:ext cx="1476735" cy="457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</p:pic>
      <p:pic>
        <p:nvPicPr>
          <p:cNvPr id="24" name="그래픽 23">
            <a:extLst>
              <a:ext uri="{FF2B5EF4-FFF2-40B4-BE49-F238E27FC236}">
                <a16:creationId xmlns:a16="http://schemas.microsoft.com/office/drawing/2014/main" id="{0021899E-5A15-4E08-BC5F-AFEB77C796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314762" y="1180706"/>
            <a:ext cx="1476735" cy="457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026" y="928111"/>
            <a:ext cx="5855121" cy="571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38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825" y="286585"/>
            <a:ext cx="8491725" cy="638614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F95F94E-0C6E-4903-82A0-12E2DE8D86A5}"/>
              </a:ext>
            </a:extLst>
          </p:cNvPr>
          <p:cNvSpPr txBox="1"/>
          <p:nvPr/>
        </p:nvSpPr>
        <p:spPr>
          <a:xfrm>
            <a:off x="-276225" y="438985"/>
            <a:ext cx="34834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ER Diagrams</a:t>
            </a:r>
            <a:endParaRPr lang="ko-KR" altLang="en-US" sz="24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676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69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338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522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112006" y="632260"/>
            <a:ext cx="77774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 PA9999                  </a:t>
            </a:r>
            <a:r>
              <a:rPr lang="en-US" sz="1000" dirty="0" err="1" smtClean="0"/>
              <a:t>Huấn</a:t>
            </a:r>
            <a:r>
              <a:rPr lang="en-US" sz="1000" dirty="0" smtClean="0"/>
              <a:t> </a:t>
            </a:r>
            <a:r>
              <a:rPr lang="en-US" sz="1000" dirty="0" err="1" smtClean="0"/>
              <a:t>Hoa</a:t>
            </a:r>
            <a:r>
              <a:rPr lang="en-US" sz="1000" dirty="0" smtClean="0"/>
              <a:t> </a:t>
            </a:r>
            <a:r>
              <a:rPr lang="en-US" sz="1000" dirty="0" err="1" smtClean="0"/>
              <a:t>Hồng</a:t>
            </a:r>
            <a:r>
              <a:rPr lang="en-US" sz="1000" dirty="0" smtClean="0"/>
              <a:t>                            12/01/2001                         Male                           </a:t>
            </a:r>
            <a:r>
              <a:rPr lang="en-US" sz="1000" dirty="0" err="1" smtClean="0"/>
              <a:t>Hà</a:t>
            </a:r>
            <a:r>
              <a:rPr lang="en-US" sz="1000" dirty="0" smtClean="0"/>
              <a:t> </a:t>
            </a:r>
            <a:r>
              <a:rPr lang="en-US" sz="1000" dirty="0" err="1" smtClean="0"/>
              <a:t>Nội</a:t>
            </a:r>
            <a:r>
              <a:rPr lang="en-US" sz="1000" dirty="0" smtClean="0"/>
              <a:t>                                     </a:t>
            </a:r>
            <a:r>
              <a:rPr lang="en-US" sz="1000" dirty="0" err="1" smtClean="0"/>
              <a:t>Trầm</a:t>
            </a:r>
            <a:r>
              <a:rPr lang="en-US" sz="1000" dirty="0" smtClean="0"/>
              <a:t> </a:t>
            </a:r>
            <a:r>
              <a:rPr lang="en-US" sz="1000" dirty="0" err="1" smtClean="0"/>
              <a:t>cảm</a:t>
            </a:r>
            <a:endParaRPr lang="en-US" sz="1000" dirty="0"/>
          </a:p>
        </p:txBody>
      </p:sp>
      <p:sp>
        <p:nvSpPr>
          <p:cNvPr id="17" name="TextBox 16"/>
          <p:cNvSpPr txBox="1"/>
          <p:nvPr/>
        </p:nvSpPr>
        <p:spPr>
          <a:xfrm>
            <a:off x="510029" y="3828805"/>
            <a:ext cx="6679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Huấn</a:t>
            </a:r>
            <a:r>
              <a:rPr lang="en-US" sz="1000" dirty="0" smtClean="0"/>
              <a:t> </a:t>
            </a:r>
            <a:endParaRPr lang="en-US" sz="1000" dirty="0"/>
          </a:p>
        </p:txBody>
      </p:sp>
      <p:sp>
        <p:nvSpPr>
          <p:cNvPr id="18" name="TextBox 17"/>
          <p:cNvSpPr txBox="1"/>
          <p:nvPr/>
        </p:nvSpPr>
        <p:spPr>
          <a:xfrm>
            <a:off x="1523323" y="3828805"/>
            <a:ext cx="8523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12/01/2001</a:t>
            </a:r>
            <a:endParaRPr lang="en-US" sz="1000" dirty="0"/>
          </a:p>
        </p:txBody>
      </p:sp>
      <p:sp>
        <p:nvSpPr>
          <p:cNvPr id="19" name="TextBox 18"/>
          <p:cNvSpPr txBox="1"/>
          <p:nvPr/>
        </p:nvSpPr>
        <p:spPr>
          <a:xfrm>
            <a:off x="4281158" y="3828805"/>
            <a:ext cx="6679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Hà</a:t>
            </a:r>
            <a:r>
              <a:rPr lang="en-US" sz="1000" dirty="0" smtClean="0"/>
              <a:t> </a:t>
            </a:r>
            <a:r>
              <a:rPr lang="en-US" sz="1000" dirty="0" err="1" smtClean="0"/>
              <a:t>Nội</a:t>
            </a:r>
            <a:endParaRPr 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5607207" y="3828805"/>
            <a:ext cx="7870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Trầm</a:t>
            </a:r>
            <a:r>
              <a:rPr lang="en-US" sz="1000" dirty="0" smtClean="0"/>
              <a:t> </a:t>
            </a:r>
            <a:r>
              <a:rPr lang="en-US" sz="1000" dirty="0" err="1" smtClean="0"/>
              <a:t>cảm</a:t>
            </a:r>
            <a:endParaRPr 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6854570" y="3834781"/>
            <a:ext cx="6679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PA9999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291750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MON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ime New Roman">
      <a:majorFont>
        <a:latin typeface="Times New Roman"/>
        <a:ea typeface="Arial Unicode MS"/>
        <a:cs typeface=""/>
      </a:majorFont>
      <a:minorFont>
        <a:latin typeface="Times New Roman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AC15"/>
        </a:solidFill>
        <a:ln w="9525" cap="flat">
          <a:noFill/>
          <a:prstDash val="solid"/>
          <a:miter/>
        </a:ln>
      </a:spPr>
      <a:bodyPr rtlCol="0" anchor="ctr"/>
      <a:lstStyle>
        <a:defPPr algn="l">
          <a:defRPr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1859</TotalTime>
  <Words>220</Words>
  <Application>Microsoft Office PowerPoint</Application>
  <PresentationFormat>Widescreen</PresentationFormat>
  <Paragraphs>88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맑은 고딕</vt:lpstr>
      <vt:lpstr>Arial</vt:lpstr>
      <vt:lpstr>Arial Unicode MS</vt:lpstr>
      <vt:lpstr>Times New Roman</vt:lpstr>
      <vt:lpstr>PPTMON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5</dc:creator>
  <cp:lastModifiedBy>User</cp:lastModifiedBy>
  <cp:revision>155</cp:revision>
  <dcterms:created xsi:type="dcterms:W3CDTF">2019-04-06T05:20:47Z</dcterms:created>
  <dcterms:modified xsi:type="dcterms:W3CDTF">2021-05-26T16:09:11Z</dcterms:modified>
</cp:coreProperties>
</file>