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8" r:id="rId6"/>
    <p:sldId id="269" r:id="rId7"/>
    <p:sldId id="258" r:id="rId8"/>
    <p:sldId id="261" r:id="rId9"/>
    <p:sldId id="259" r:id="rId10"/>
    <p:sldId id="265" r:id="rId11"/>
    <p:sldId id="266" r:id="rId12"/>
    <p:sldId id="260" r:id="rId13"/>
    <p:sldId id="264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E898-3DC3-A54E-8827-1A8AF2337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CB39-BA0C-FB44-8E6E-A40EFA21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 Concepts of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199977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B591-E094-4A47-B2BB-0642F2A0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Handling Authorization with Hashing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12EC64-76C3-AE45-A159-C3D53E2FA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044962"/>
            <a:ext cx="7715176" cy="22952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90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33B3-8E90-164F-89A8-78E9217C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tx2"/>
                </a:solidFill>
              </a:rPr>
              <a:t>Handling Authorization With Hashing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CCDAC-E56F-D946-AA95-CD67DEB52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431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488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1FFF-9F41-9246-A102-1C43F0BB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1C63-77B8-8849-822C-B5A31010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permissions on every single request</a:t>
            </a:r>
          </a:p>
          <a:p>
            <a:r>
              <a:rPr lang="en-US" dirty="0"/>
              <a:t>Deny by default</a:t>
            </a:r>
          </a:p>
          <a:p>
            <a:r>
              <a:rPr lang="en-US" dirty="0"/>
              <a:t>Never perform authorization checks client side</a:t>
            </a:r>
          </a:p>
          <a:p>
            <a:r>
              <a:rPr lang="en-US" dirty="0"/>
              <a:t>Exit safely when authorization checks are failed</a:t>
            </a:r>
          </a:p>
          <a:p>
            <a:pPr lvl="1"/>
            <a:r>
              <a:rPr lang="en-US" dirty="0"/>
              <a:t>Typically, a 404 or 405 response should be returned</a:t>
            </a:r>
          </a:p>
          <a:p>
            <a:r>
              <a:rPr lang="en-US" dirty="0"/>
              <a:t>Log all authorization attempts, both successful and failed</a:t>
            </a:r>
          </a:p>
        </p:txBody>
      </p:sp>
    </p:spTree>
    <p:extLst>
      <p:ext uri="{BB962C8B-B14F-4D97-AF65-F5344CB8AC3E}">
        <p14:creationId xmlns:p14="http://schemas.microsoft.com/office/powerpoint/2010/main" val="9116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FB6B-0107-4D4E-BFBB-7C1386EA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B48E-5756-5E46-B2A9-2B47F864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nothing and no one</a:t>
            </a:r>
          </a:p>
          <a:p>
            <a:r>
              <a:rPr lang="en-US" dirty="0"/>
              <a:t>Validate that every piece of information is in the same format you expect it to be in</a:t>
            </a:r>
          </a:p>
          <a:p>
            <a:r>
              <a:rPr lang="en-US" dirty="0"/>
              <a:t>Two major types: Syntactic vs Semantic</a:t>
            </a:r>
          </a:p>
          <a:p>
            <a:r>
              <a:rPr lang="en-US" dirty="0"/>
              <a:t>Many frameworks offer built in validation libraries</a:t>
            </a:r>
          </a:p>
          <a:p>
            <a:r>
              <a:rPr lang="en-US" dirty="0"/>
              <a:t>While tempting, it is a bad idea to use block list validation</a:t>
            </a:r>
          </a:p>
        </p:txBody>
      </p:sp>
    </p:spTree>
    <p:extLst>
      <p:ext uri="{BB962C8B-B14F-4D97-AF65-F5344CB8AC3E}">
        <p14:creationId xmlns:p14="http://schemas.microsoft.com/office/powerpoint/2010/main" val="18143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7EC7-06D7-9C48-872C-4E09BDB1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Clientside</a:t>
            </a:r>
            <a:r>
              <a:rPr lang="en-US" dirty="0"/>
              <a:t> vs </a:t>
            </a:r>
            <a:r>
              <a:rPr lang="en-US" dirty="0" err="1"/>
              <a:t>Serverside</a:t>
            </a:r>
            <a:r>
              <a:rPr lang="en-US" dirty="0"/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6DE0-6D82-3B4D-BA5E-8B9F70F2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Clientside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Provides near instant results to users</a:t>
            </a:r>
          </a:p>
          <a:p>
            <a:pPr lvl="1"/>
            <a:r>
              <a:rPr lang="en-US" dirty="0"/>
              <a:t>Easily bypassed by an attacker; provides no real security</a:t>
            </a:r>
          </a:p>
          <a:p>
            <a:pPr lvl="1"/>
            <a:r>
              <a:rPr lang="en-US" dirty="0"/>
              <a:t>Typically used for a “quick check”</a:t>
            </a:r>
          </a:p>
          <a:p>
            <a:r>
              <a:rPr lang="en-US" dirty="0" err="1"/>
              <a:t>Serverside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Takes longer to return results (10s or 100s of milliseconds)</a:t>
            </a:r>
          </a:p>
          <a:p>
            <a:pPr lvl="1"/>
            <a:r>
              <a:rPr lang="en-US" dirty="0"/>
              <a:t>Much stronger protection against attacks</a:t>
            </a:r>
          </a:p>
          <a:p>
            <a:r>
              <a:rPr lang="en-US" dirty="0"/>
              <a:t>Most often, both are used</a:t>
            </a:r>
          </a:p>
        </p:txBody>
      </p:sp>
    </p:spTree>
    <p:extLst>
      <p:ext uri="{BB962C8B-B14F-4D97-AF65-F5344CB8AC3E}">
        <p14:creationId xmlns:p14="http://schemas.microsoft.com/office/powerpoint/2010/main" val="12315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046-A085-E344-9997-99A83040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4115-AFF7-7441-8CB1-2DBB13A0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everything, all the time</a:t>
            </a:r>
          </a:p>
          <a:p>
            <a:r>
              <a:rPr lang="en-US" dirty="0"/>
              <a:t>Useful to know exactly what happened in the case of a data breach, or a simple error</a:t>
            </a:r>
          </a:p>
          <a:p>
            <a:r>
              <a:rPr lang="en-US" dirty="0"/>
              <a:t>Record:</a:t>
            </a:r>
          </a:p>
          <a:p>
            <a:pPr lvl="1"/>
            <a:r>
              <a:rPr lang="en-US" dirty="0"/>
              <a:t>Who: Human or machine identifier, IP</a:t>
            </a:r>
          </a:p>
          <a:p>
            <a:pPr lvl="1"/>
            <a:r>
              <a:rPr lang="en-US" dirty="0"/>
              <a:t>What: Type of event, severity</a:t>
            </a:r>
          </a:p>
          <a:p>
            <a:pPr lvl="1"/>
            <a:r>
              <a:rPr lang="en-US" dirty="0"/>
              <a:t>When (Date and Time)</a:t>
            </a:r>
          </a:p>
          <a:p>
            <a:pPr lvl="1"/>
            <a:r>
              <a:rPr lang="en-US" dirty="0"/>
              <a:t>Where: Application identifier, Geolocation</a:t>
            </a:r>
          </a:p>
        </p:txBody>
      </p:sp>
    </p:spTree>
    <p:extLst>
      <p:ext uri="{BB962C8B-B14F-4D97-AF65-F5344CB8AC3E}">
        <p14:creationId xmlns:p14="http://schemas.microsoft.com/office/powerpoint/2010/main" val="20876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E4A-252F-B04A-86F6-E019DAE0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What to Exclude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99A1-1E85-5F4F-B08F-A6EBF394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source code</a:t>
            </a:r>
          </a:p>
          <a:p>
            <a:r>
              <a:rPr lang="en-US" dirty="0"/>
              <a:t>Access tokens</a:t>
            </a:r>
          </a:p>
          <a:p>
            <a:r>
              <a:rPr lang="en-US" dirty="0"/>
              <a:t>Master keys</a:t>
            </a:r>
          </a:p>
          <a:p>
            <a:r>
              <a:rPr lang="en-US" dirty="0"/>
              <a:t>Personally Identifiable Information (PII)</a:t>
            </a:r>
          </a:p>
        </p:txBody>
      </p:sp>
    </p:spTree>
    <p:extLst>
      <p:ext uri="{BB962C8B-B14F-4D97-AF65-F5344CB8AC3E}">
        <p14:creationId xmlns:p14="http://schemas.microsoft.com/office/powerpoint/2010/main" val="49650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3D48-EB28-7F45-932D-9AEA7A41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0B35-F941-5F4F-A436-A923C4B4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dependencies are a must for any developer</a:t>
            </a:r>
          </a:p>
          <a:p>
            <a:r>
              <a:rPr lang="en-US" dirty="0"/>
              <a:t>Like any other program, the packages used in a developer's code are often vulnerable</a:t>
            </a:r>
          </a:p>
          <a:p>
            <a:r>
              <a:rPr lang="en-US" dirty="0"/>
              <a:t>It is crucial to stay up-to-date on dependencies which are vulnerable, and to patch these dependencies as necessary to maintain security</a:t>
            </a:r>
          </a:p>
        </p:txBody>
      </p:sp>
    </p:spTree>
    <p:extLst>
      <p:ext uri="{BB962C8B-B14F-4D97-AF65-F5344CB8AC3E}">
        <p14:creationId xmlns:p14="http://schemas.microsoft.com/office/powerpoint/2010/main" val="400527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8950-FC26-AB48-9637-F9074CA2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A54F-F322-D04B-896F-20C6CFE1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expose sensitive information in the request URL</a:t>
            </a:r>
          </a:p>
          <a:p>
            <a:pPr lvl="1"/>
            <a:r>
              <a:rPr lang="en-US" dirty="0"/>
              <a:t>Store in either the header of the request, or a body</a:t>
            </a:r>
          </a:p>
          <a:p>
            <a:r>
              <a:rPr lang="en-US" dirty="0"/>
              <a:t>Make proper usage of security headers, such as a Content Security Policy and CORS</a:t>
            </a:r>
          </a:p>
          <a:p>
            <a:r>
              <a:rPr lang="en-US" dirty="0"/>
              <a:t>Do not expose management endpoints over the internet unless absolutely necessary</a:t>
            </a:r>
          </a:p>
          <a:p>
            <a:r>
              <a:rPr lang="en-US" dirty="0"/>
              <a:t>Define allowed content types</a:t>
            </a:r>
          </a:p>
          <a:p>
            <a:r>
              <a:rPr lang="en-US" dirty="0"/>
              <a:t>Always usage some form of authentication, if for no other reason than to allow for rate limiting</a:t>
            </a:r>
          </a:p>
        </p:txBody>
      </p:sp>
    </p:spTree>
    <p:extLst>
      <p:ext uri="{BB962C8B-B14F-4D97-AF65-F5344CB8AC3E}">
        <p14:creationId xmlns:p14="http://schemas.microsoft.com/office/powerpoint/2010/main" val="8642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CF24-A3C8-1348-AF28-BB74B62E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4C2A-7679-C845-A220-E758A5C7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process of developing, adding, and testing security features within applications to prevent security vulnerabilities against threats such as unauthorized access and modification. </a:t>
            </a:r>
          </a:p>
          <a:p>
            <a:r>
              <a:rPr lang="en-US" dirty="0"/>
              <a:t>Commonly members of an Application Security team have development experience in order to best perform their job duties.</a:t>
            </a:r>
          </a:p>
        </p:txBody>
      </p:sp>
    </p:spTree>
    <p:extLst>
      <p:ext uri="{BB962C8B-B14F-4D97-AF65-F5344CB8AC3E}">
        <p14:creationId xmlns:p14="http://schemas.microsoft.com/office/powerpoint/2010/main" val="29845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B2131-1ABF-2E4F-B4F8-C3105F82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OWASP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645EB3-76FA-2E47-A7E2-136AEB3C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2318470"/>
            <a:ext cx="6391533" cy="22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7DA8-E85B-7F43-A598-FE867039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 Web Application Security Project</a:t>
            </a:r>
          </a:p>
          <a:p>
            <a:r>
              <a:rPr lang="en-US">
                <a:solidFill>
                  <a:srgbClr val="FFFFFF"/>
                </a:solidFill>
              </a:rPr>
              <a:t>Sets forth many (unofficial) industry standards</a:t>
            </a:r>
          </a:p>
          <a:p>
            <a:r>
              <a:rPr lang="en-US">
                <a:solidFill>
                  <a:srgbClr val="FFFFFF"/>
                </a:solidFill>
              </a:rPr>
              <a:t>Provide resources for how to handle different challenges in application security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832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608F5-ED2C-2F40-B97F-76572885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OWASP Cheat Sheets</a:t>
            </a:r>
          </a:p>
        </p:txBody>
      </p:sp>
      <p:pic>
        <p:nvPicPr>
          <p:cNvPr id="4098" name="Picture 2" descr="ProjectLogoOfficial">
            <a:extLst>
              <a:ext uri="{FF2B5EF4-FFF2-40B4-BE49-F238E27FC236}">
                <a16:creationId xmlns:a16="http://schemas.microsoft.com/office/drawing/2014/main" id="{1EA488D1-4CE6-C945-867E-B0AB5DA7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960269"/>
            <a:ext cx="6391533" cy="49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125B-E30A-B74A-89F5-B89A6159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concise set of guides to common Application Security topics</a:t>
            </a:r>
          </a:p>
          <a:p>
            <a:r>
              <a:rPr lang="en-US" dirty="0">
                <a:solidFill>
                  <a:srgbClr val="FFFFFF"/>
                </a:solidFill>
              </a:rPr>
              <a:t>Provide a generalized set of guidance, rather than specifics for a language or framework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9747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9D02-7D9E-3E4C-AD10-CF722772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E19C-30C3-6D4C-B984-C9FAAC20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Hashing:</a:t>
            </a:r>
          </a:p>
          <a:p>
            <a:pPr lvl="1"/>
            <a:r>
              <a:rPr lang="en-US" dirty="0"/>
              <a:t>One way, not meant to be reversible</a:t>
            </a:r>
          </a:p>
          <a:p>
            <a:pPr lvl="1"/>
            <a:r>
              <a:rPr lang="en-US" dirty="0"/>
              <a:t>Used for protecting passwords in a database</a:t>
            </a:r>
          </a:p>
          <a:p>
            <a:r>
              <a:rPr lang="en-US" dirty="0"/>
              <a:t>Encryption:</a:t>
            </a:r>
          </a:p>
          <a:p>
            <a:pPr lvl="1"/>
            <a:r>
              <a:rPr lang="en-US" dirty="0"/>
              <a:t>Reversible, used to store user data</a:t>
            </a:r>
          </a:p>
          <a:p>
            <a:pPr lvl="1"/>
            <a:r>
              <a:rPr lang="en-US" dirty="0"/>
              <a:t>Data should be encrypted both at rest and in transit</a:t>
            </a:r>
          </a:p>
        </p:txBody>
      </p:sp>
    </p:spTree>
    <p:extLst>
      <p:ext uri="{BB962C8B-B14F-4D97-AF65-F5344CB8AC3E}">
        <p14:creationId xmlns:p14="http://schemas.microsoft.com/office/powerpoint/2010/main" val="790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8EBA-055B-574D-B6EB-87B9CB45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Encryption: Asymmetric vs 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C5A9-2FD2-2A4C-AA85-1D01E395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Symmetric:</a:t>
            </a:r>
          </a:p>
          <a:p>
            <a:pPr lvl="1"/>
            <a:r>
              <a:rPr lang="en-US" dirty="0"/>
              <a:t>Same key is used for both encryption and decryption</a:t>
            </a:r>
          </a:p>
          <a:p>
            <a:pPr lvl="1"/>
            <a:r>
              <a:rPr lang="en-US" dirty="0"/>
              <a:t>Commonly used to encrypt data stored at rest</a:t>
            </a:r>
          </a:p>
          <a:p>
            <a:r>
              <a:rPr lang="en-US" dirty="0"/>
              <a:t>Asymmetric:</a:t>
            </a:r>
          </a:p>
          <a:p>
            <a:pPr lvl="1"/>
            <a:r>
              <a:rPr lang="en-US" dirty="0"/>
              <a:t>Data is encrypted with a ”public” key by the sender, and decrypted with the “private” key</a:t>
            </a:r>
          </a:p>
          <a:p>
            <a:pPr lvl="1"/>
            <a:r>
              <a:rPr lang="en-US" dirty="0"/>
              <a:t>Much more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7039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5C48-A86D-9149-8BDF-8A82A972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Authentication</a:t>
            </a:r>
          </a:p>
        </p:txBody>
      </p:sp>
      <p:pic>
        <p:nvPicPr>
          <p:cNvPr id="1026" name="Picture 2" descr="What is multifactor authentication (MFA) and how does it work?">
            <a:extLst>
              <a:ext uri="{FF2B5EF4-FFF2-40B4-BE49-F238E27FC236}">
                <a16:creationId xmlns:a16="http://schemas.microsoft.com/office/drawing/2014/main" id="{AEF10731-47FC-3E4B-9B5A-E22E492A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394213"/>
            <a:ext cx="4828707" cy="40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DF86-4BB7-0340-B691-6AE0A42D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process of validating that user is who they say they are</a:t>
            </a:r>
          </a:p>
          <a:p>
            <a:r>
              <a:rPr lang="en-US" dirty="0">
                <a:solidFill>
                  <a:srgbClr val="FFFFFF"/>
                </a:solidFill>
              </a:rPr>
              <a:t>Typically, a username and password in user facing systems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Often now uses </a:t>
            </a:r>
            <a:r>
              <a:rPr lang="en-US" dirty="0" err="1">
                <a:solidFill>
                  <a:srgbClr val="FFFFFF"/>
                </a:solidFill>
              </a:rPr>
              <a:t>mutli</a:t>
            </a:r>
            <a:r>
              <a:rPr lang="en-US" dirty="0">
                <a:solidFill>
                  <a:srgbClr val="FFFFFF"/>
                </a:solidFill>
              </a:rPr>
              <a:t>-factor authentication with an OTP or biometrics</a:t>
            </a:r>
          </a:p>
          <a:p>
            <a:r>
              <a:rPr lang="en-US" dirty="0">
                <a:solidFill>
                  <a:srgbClr val="FFFFFF"/>
                </a:solidFill>
              </a:rPr>
              <a:t>Often an API key for non-human account access</a:t>
            </a:r>
          </a:p>
        </p:txBody>
      </p:sp>
    </p:spTree>
    <p:extLst>
      <p:ext uri="{BB962C8B-B14F-4D97-AF65-F5344CB8AC3E}">
        <p14:creationId xmlns:p14="http://schemas.microsoft.com/office/powerpoint/2010/main" val="55562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AA48-3255-C347-97F1-C83053D2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2690-6656-7945-BCCD-02D9BC13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password complexity and length requirements</a:t>
            </a:r>
          </a:p>
          <a:p>
            <a:r>
              <a:rPr lang="en-US" dirty="0"/>
              <a:t>Passwords should never be stored in plain text; always hashed in database</a:t>
            </a:r>
          </a:p>
          <a:p>
            <a:r>
              <a:rPr lang="en-US" dirty="0"/>
              <a:t>Generic error messages should be implemented for authentication failures</a:t>
            </a:r>
          </a:p>
          <a:p>
            <a:r>
              <a:rPr lang="en-US" dirty="0"/>
              <a:t>Logging should be implemented for every authentication request</a:t>
            </a:r>
          </a:p>
          <a:p>
            <a:r>
              <a:rPr lang="en-US" dirty="0"/>
              <a:t>Webpages should allow for easy Password Manager use</a:t>
            </a:r>
          </a:p>
        </p:txBody>
      </p:sp>
    </p:spTree>
    <p:extLst>
      <p:ext uri="{BB962C8B-B14F-4D97-AF65-F5344CB8AC3E}">
        <p14:creationId xmlns:p14="http://schemas.microsoft.com/office/powerpoint/2010/main" val="14085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FBD3-8EF8-1A4D-B6D4-5F684D51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2C5A-EA43-E842-AE36-AA9FB51E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that a user has the necessary permissions to perform the requested action on the requested resource</a:t>
            </a:r>
          </a:p>
          <a:p>
            <a:pPr lvl="1"/>
            <a:r>
              <a:rPr lang="en-US" dirty="0"/>
              <a:t>A user may have read permissions, but not write permissions</a:t>
            </a:r>
          </a:p>
          <a:p>
            <a:pPr lvl="1"/>
            <a:r>
              <a:rPr lang="en-US" dirty="0"/>
              <a:t>A user may not have access to provide other users with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1518037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1191</TotalTime>
  <Words>683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The Missing Semester of Your CS Education</vt:lpstr>
      <vt:lpstr>What is Application Security</vt:lpstr>
      <vt:lpstr>OWASP</vt:lpstr>
      <vt:lpstr>OWASP Cheat Sheets</vt:lpstr>
      <vt:lpstr>Encryption and Hashing</vt:lpstr>
      <vt:lpstr>Encryption: Asymmetric vs Symmetric</vt:lpstr>
      <vt:lpstr>Authentication</vt:lpstr>
      <vt:lpstr>Authentication Concepts</vt:lpstr>
      <vt:lpstr>Authorization</vt:lpstr>
      <vt:lpstr>Handling Authorization with Hashing</vt:lpstr>
      <vt:lpstr>Handling Authorization With Hashing</vt:lpstr>
      <vt:lpstr>Authorization Concepts</vt:lpstr>
      <vt:lpstr>Input Validation</vt:lpstr>
      <vt:lpstr>Clientside vs Serverside validation</vt:lpstr>
      <vt:lpstr>Logging </vt:lpstr>
      <vt:lpstr>Logging: What to Exclude</vt:lpstr>
      <vt:lpstr>Vulnerable Dependencies</vt:lpstr>
      <vt:lpstr>REST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50</cp:revision>
  <dcterms:created xsi:type="dcterms:W3CDTF">2021-12-27T19:57:17Z</dcterms:created>
  <dcterms:modified xsi:type="dcterms:W3CDTF">2021-12-28T15:48:34Z</dcterms:modified>
</cp:coreProperties>
</file>