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68" r:id="rId6"/>
    <p:sldId id="269" r:id="rId7"/>
    <p:sldId id="258" r:id="rId8"/>
    <p:sldId id="261" r:id="rId9"/>
    <p:sldId id="266" r:id="rId10"/>
    <p:sldId id="259" r:id="rId11"/>
    <p:sldId id="260" r:id="rId12"/>
    <p:sldId id="264" r:id="rId13"/>
    <p:sldId id="267" r:id="rId14"/>
    <p:sldId id="270" r:id="rId15"/>
    <p:sldId id="271" r:id="rId16"/>
    <p:sldId id="272" r:id="rId17"/>
    <p:sldId id="277" r:id="rId18"/>
    <p:sldId id="275" r:id="rId19"/>
    <p:sldId id="276"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2"/>
    <p:restoredTop sz="96208"/>
  </p:normalViewPr>
  <p:slideViewPr>
    <p:cSldViewPr snapToGrid="0" snapToObjects="1">
      <p:cViewPr varScale="1">
        <p:scale>
          <a:sx n="122" d="100"/>
          <a:sy n="122" d="100"/>
        </p:scale>
        <p:origin x="208"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12/28/21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12/28/21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12/28/21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1E898-3DC3-A54E-8827-1A8AF233783F}"/>
              </a:ext>
            </a:extLst>
          </p:cNvPr>
          <p:cNvSpPr>
            <a:spLocks noGrp="1"/>
          </p:cNvSpPr>
          <p:nvPr>
            <p:ph type="ctrTitle"/>
          </p:nvPr>
        </p:nvSpPr>
        <p:spPr/>
        <p:txBody>
          <a:bodyPr/>
          <a:lstStyle/>
          <a:p>
            <a:r>
              <a:rPr lang="en-US" dirty="0"/>
              <a:t>The Missing Semester of Your CS Education</a:t>
            </a:r>
          </a:p>
        </p:txBody>
      </p:sp>
      <p:sp>
        <p:nvSpPr>
          <p:cNvPr id="3" name="Subtitle 2">
            <a:extLst>
              <a:ext uri="{FF2B5EF4-FFF2-40B4-BE49-F238E27FC236}">
                <a16:creationId xmlns:a16="http://schemas.microsoft.com/office/drawing/2014/main" id="{6C7BCB39-BA0C-FB44-8E6E-A40EFA214D8B}"/>
              </a:ext>
            </a:extLst>
          </p:cNvPr>
          <p:cNvSpPr>
            <a:spLocks noGrp="1"/>
          </p:cNvSpPr>
          <p:nvPr>
            <p:ph type="subTitle" idx="1"/>
          </p:nvPr>
        </p:nvSpPr>
        <p:spPr/>
        <p:txBody>
          <a:bodyPr/>
          <a:lstStyle/>
          <a:p>
            <a:r>
              <a:rPr lang="en-US" dirty="0"/>
              <a:t>Fundamental Concepts of Application Security</a:t>
            </a:r>
          </a:p>
        </p:txBody>
      </p:sp>
    </p:spTree>
    <p:extLst>
      <p:ext uri="{BB962C8B-B14F-4D97-AF65-F5344CB8AC3E}">
        <p14:creationId xmlns:p14="http://schemas.microsoft.com/office/powerpoint/2010/main" val="1999771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FBD3-8EF8-1A4D-B6D4-5F684D51BFCA}"/>
              </a:ext>
            </a:extLst>
          </p:cNvPr>
          <p:cNvSpPr>
            <a:spLocks noGrp="1"/>
          </p:cNvSpPr>
          <p:nvPr>
            <p:ph type="title"/>
          </p:nvPr>
        </p:nvSpPr>
        <p:spPr/>
        <p:txBody>
          <a:bodyPr/>
          <a:lstStyle/>
          <a:p>
            <a:r>
              <a:rPr lang="en-US" dirty="0"/>
              <a:t>Authorization</a:t>
            </a:r>
          </a:p>
        </p:txBody>
      </p:sp>
      <p:sp>
        <p:nvSpPr>
          <p:cNvPr id="3" name="Content Placeholder 2">
            <a:extLst>
              <a:ext uri="{FF2B5EF4-FFF2-40B4-BE49-F238E27FC236}">
                <a16:creationId xmlns:a16="http://schemas.microsoft.com/office/drawing/2014/main" id="{32992C5A-EA43-E842-AE36-AA9FB51E67FA}"/>
              </a:ext>
            </a:extLst>
          </p:cNvPr>
          <p:cNvSpPr>
            <a:spLocks noGrp="1"/>
          </p:cNvSpPr>
          <p:nvPr>
            <p:ph idx="1"/>
          </p:nvPr>
        </p:nvSpPr>
        <p:spPr/>
        <p:txBody>
          <a:bodyPr/>
          <a:lstStyle/>
          <a:p>
            <a:r>
              <a:rPr lang="en-US" dirty="0"/>
              <a:t>Validating that a user has the necessary permissions to perform the requested action on the requested resource</a:t>
            </a:r>
          </a:p>
          <a:p>
            <a:pPr lvl="1"/>
            <a:r>
              <a:rPr lang="en-US" dirty="0"/>
              <a:t>A user may have read permissions, but not write permissions</a:t>
            </a:r>
          </a:p>
          <a:p>
            <a:pPr lvl="1"/>
            <a:r>
              <a:rPr lang="en-US" dirty="0"/>
              <a:t>A user may not have access to provide other users with access permission</a:t>
            </a:r>
          </a:p>
        </p:txBody>
      </p:sp>
    </p:spTree>
    <p:extLst>
      <p:ext uri="{BB962C8B-B14F-4D97-AF65-F5344CB8AC3E}">
        <p14:creationId xmlns:p14="http://schemas.microsoft.com/office/powerpoint/2010/main" val="1518037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D1FFF-9F41-9246-A102-1C43F0BB3691}"/>
              </a:ext>
            </a:extLst>
          </p:cNvPr>
          <p:cNvSpPr>
            <a:spLocks noGrp="1"/>
          </p:cNvSpPr>
          <p:nvPr>
            <p:ph type="title"/>
          </p:nvPr>
        </p:nvSpPr>
        <p:spPr/>
        <p:txBody>
          <a:bodyPr/>
          <a:lstStyle/>
          <a:p>
            <a:r>
              <a:rPr lang="en-US" dirty="0"/>
              <a:t>Authorization Concepts</a:t>
            </a:r>
          </a:p>
        </p:txBody>
      </p:sp>
      <p:sp>
        <p:nvSpPr>
          <p:cNvPr id="3" name="Content Placeholder 2">
            <a:extLst>
              <a:ext uri="{FF2B5EF4-FFF2-40B4-BE49-F238E27FC236}">
                <a16:creationId xmlns:a16="http://schemas.microsoft.com/office/drawing/2014/main" id="{BB4A1C63-77B8-8849-822C-B5A31010D798}"/>
              </a:ext>
            </a:extLst>
          </p:cNvPr>
          <p:cNvSpPr>
            <a:spLocks noGrp="1"/>
          </p:cNvSpPr>
          <p:nvPr>
            <p:ph idx="1"/>
          </p:nvPr>
        </p:nvSpPr>
        <p:spPr/>
        <p:txBody>
          <a:bodyPr/>
          <a:lstStyle/>
          <a:p>
            <a:r>
              <a:rPr lang="en-US" dirty="0"/>
              <a:t>Validate permissions on every single request</a:t>
            </a:r>
          </a:p>
          <a:p>
            <a:r>
              <a:rPr lang="en-US" dirty="0"/>
              <a:t>Deny by default</a:t>
            </a:r>
          </a:p>
          <a:p>
            <a:r>
              <a:rPr lang="en-US" dirty="0"/>
              <a:t>Never perform authorization checks client side</a:t>
            </a:r>
          </a:p>
          <a:p>
            <a:r>
              <a:rPr lang="en-US" dirty="0"/>
              <a:t>Exit safely when authorization checks are failed</a:t>
            </a:r>
          </a:p>
          <a:p>
            <a:pPr lvl="1"/>
            <a:r>
              <a:rPr lang="en-US" dirty="0"/>
              <a:t>Typically, a 404 or 405 response should be returned</a:t>
            </a:r>
          </a:p>
          <a:p>
            <a:r>
              <a:rPr lang="en-US" dirty="0"/>
              <a:t>Log all authorization attempts, both successful and failed</a:t>
            </a:r>
          </a:p>
        </p:txBody>
      </p:sp>
    </p:spTree>
    <p:extLst>
      <p:ext uri="{BB962C8B-B14F-4D97-AF65-F5344CB8AC3E}">
        <p14:creationId xmlns:p14="http://schemas.microsoft.com/office/powerpoint/2010/main" val="911614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DFB6B-0107-4D4E-BFBB-7C1386EAFB76}"/>
              </a:ext>
            </a:extLst>
          </p:cNvPr>
          <p:cNvSpPr>
            <a:spLocks noGrp="1"/>
          </p:cNvSpPr>
          <p:nvPr>
            <p:ph type="title"/>
          </p:nvPr>
        </p:nvSpPr>
        <p:spPr/>
        <p:txBody>
          <a:bodyPr/>
          <a:lstStyle/>
          <a:p>
            <a:r>
              <a:rPr lang="en-US" dirty="0"/>
              <a:t>Input Validation</a:t>
            </a:r>
          </a:p>
        </p:txBody>
      </p:sp>
      <p:sp>
        <p:nvSpPr>
          <p:cNvPr id="3" name="Content Placeholder 2">
            <a:extLst>
              <a:ext uri="{FF2B5EF4-FFF2-40B4-BE49-F238E27FC236}">
                <a16:creationId xmlns:a16="http://schemas.microsoft.com/office/drawing/2014/main" id="{2906B48E-5756-5E46-B2A9-2B47F8647ACA}"/>
              </a:ext>
            </a:extLst>
          </p:cNvPr>
          <p:cNvSpPr>
            <a:spLocks noGrp="1"/>
          </p:cNvSpPr>
          <p:nvPr>
            <p:ph idx="1"/>
          </p:nvPr>
        </p:nvSpPr>
        <p:spPr/>
        <p:txBody>
          <a:bodyPr/>
          <a:lstStyle/>
          <a:p>
            <a:r>
              <a:rPr lang="en-US" dirty="0"/>
              <a:t>Trust nothing and no one</a:t>
            </a:r>
          </a:p>
          <a:p>
            <a:r>
              <a:rPr lang="en-US" dirty="0"/>
              <a:t>Validate that every piece of information is in the same format you expect it to be in</a:t>
            </a:r>
          </a:p>
          <a:p>
            <a:r>
              <a:rPr lang="en-US" dirty="0"/>
              <a:t>Two major types: Syntactic vs Semantic</a:t>
            </a:r>
          </a:p>
          <a:p>
            <a:r>
              <a:rPr lang="en-US" dirty="0"/>
              <a:t>Many frameworks offer built in validation libraries</a:t>
            </a:r>
          </a:p>
          <a:p>
            <a:r>
              <a:rPr lang="en-US" dirty="0"/>
              <a:t>While tempting, it is a bad idea to use block list validation</a:t>
            </a:r>
          </a:p>
        </p:txBody>
      </p:sp>
    </p:spTree>
    <p:extLst>
      <p:ext uri="{BB962C8B-B14F-4D97-AF65-F5344CB8AC3E}">
        <p14:creationId xmlns:p14="http://schemas.microsoft.com/office/powerpoint/2010/main" val="1814377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7EC7-06D7-9C48-872C-4E09BDB180AD}"/>
              </a:ext>
            </a:extLst>
          </p:cNvPr>
          <p:cNvSpPr>
            <a:spLocks noGrp="1"/>
          </p:cNvSpPr>
          <p:nvPr>
            <p:ph type="title"/>
          </p:nvPr>
        </p:nvSpPr>
        <p:spPr/>
        <p:txBody>
          <a:bodyPr/>
          <a:lstStyle/>
          <a:p>
            <a:r>
              <a:rPr lang="en-US" dirty="0" err="1"/>
              <a:t>Clientside</a:t>
            </a:r>
            <a:r>
              <a:rPr lang="en-US" dirty="0"/>
              <a:t> vs </a:t>
            </a:r>
            <a:r>
              <a:rPr lang="en-US" dirty="0" err="1"/>
              <a:t>Serverside</a:t>
            </a:r>
            <a:r>
              <a:rPr lang="en-US" dirty="0"/>
              <a:t> validation</a:t>
            </a:r>
          </a:p>
        </p:txBody>
      </p:sp>
      <p:sp>
        <p:nvSpPr>
          <p:cNvPr id="3" name="Content Placeholder 2">
            <a:extLst>
              <a:ext uri="{FF2B5EF4-FFF2-40B4-BE49-F238E27FC236}">
                <a16:creationId xmlns:a16="http://schemas.microsoft.com/office/drawing/2014/main" id="{26F26DE0-6D82-3B4D-BA5E-8B9F70F24F7C}"/>
              </a:ext>
            </a:extLst>
          </p:cNvPr>
          <p:cNvSpPr>
            <a:spLocks noGrp="1"/>
          </p:cNvSpPr>
          <p:nvPr>
            <p:ph idx="1"/>
          </p:nvPr>
        </p:nvSpPr>
        <p:spPr/>
        <p:txBody>
          <a:bodyPr/>
          <a:lstStyle/>
          <a:p>
            <a:r>
              <a:rPr lang="en-US" dirty="0" err="1"/>
              <a:t>Clientside</a:t>
            </a:r>
            <a:r>
              <a:rPr lang="en-US" dirty="0"/>
              <a:t>:</a:t>
            </a:r>
          </a:p>
          <a:p>
            <a:pPr lvl="1"/>
            <a:r>
              <a:rPr lang="en-US" dirty="0"/>
              <a:t>Provides near instant results to users</a:t>
            </a:r>
          </a:p>
          <a:p>
            <a:pPr lvl="1"/>
            <a:r>
              <a:rPr lang="en-US" dirty="0"/>
              <a:t>Easily bypassed by an attacker; provides no real security</a:t>
            </a:r>
          </a:p>
          <a:p>
            <a:pPr lvl="1"/>
            <a:r>
              <a:rPr lang="en-US" dirty="0"/>
              <a:t>Typically used for a “quick check”</a:t>
            </a:r>
          </a:p>
          <a:p>
            <a:r>
              <a:rPr lang="en-US" dirty="0" err="1"/>
              <a:t>Serverside</a:t>
            </a:r>
            <a:r>
              <a:rPr lang="en-US" dirty="0"/>
              <a:t>:</a:t>
            </a:r>
          </a:p>
          <a:p>
            <a:pPr lvl="1"/>
            <a:r>
              <a:rPr lang="en-US" dirty="0"/>
              <a:t>Takes longer to return results (10s or 100s of milliseconds)</a:t>
            </a:r>
          </a:p>
          <a:p>
            <a:pPr lvl="1"/>
            <a:r>
              <a:rPr lang="en-US" dirty="0"/>
              <a:t>Much stronger protection against attacks</a:t>
            </a:r>
          </a:p>
          <a:p>
            <a:r>
              <a:rPr lang="en-US" dirty="0"/>
              <a:t>Most often, both are used</a:t>
            </a:r>
          </a:p>
        </p:txBody>
      </p:sp>
    </p:spTree>
    <p:extLst>
      <p:ext uri="{BB962C8B-B14F-4D97-AF65-F5344CB8AC3E}">
        <p14:creationId xmlns:p14="http://schemas.microsoft.com/office/powerpoint/2010/main" val="1231566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B046-A085-E344-9997-99A83040DCAD}"/>
              </a:ext>
            </a:extLst>
          </p:cNvPr>
          <p:cNvSpPr>
            <a:spLocks noGrp="1"/>
          </p:cNvSpPr>
          <p:nvPr>
            <p:ph type="title"/>
          </p:nvPr>
        </p:nvSpPr>
        <p:spPr/>
        <p:txBody>
          <a:bodyPr/>
          <a:lstStyle/>
          <a:p>
            <a:r>
              <a:rPr lang="en-US" dirty="0"/>
              <a:t>Logging	</a:t>
            </a:r>
          </a:p>
        </p:txBody>
      </p:sp>
      <p:sp>
        <p:nvSpPr>
          <p:cNvPr id="3" name="Content Placeholder 2">
            <a:extLst>
              <a:ext uri="{FF2B5EF4-FFF2-40B4-BE49-F238E27FC236}">
                <a16:creationId xmlns:a16="http://schemas.microsoft.com/office/drawing/2014/main" id="{EB1F4115-AFF7-7441-8CB1-2DBB13A04671}"/>
              </a:ext>
            </a:extLst>
          </p:cNvPr>
          <p:cNvSpPr>
            <a:spLocks noGrp="1"/>
          </p:cNvSpPr>
          <p:nvPr>
            <p:ph idx="1"/>
          </p:nvPr>
        </p:nvSpPr>
        <p:spPr/>
        <p:txBody>
          <a:bodyPr/>
          <a:lstStyle/>
          <a:p>
            <a:r>
              <a:rPr lang="en-US" dirty="0"/>
              <a:t>Log everything, all the time</a:t>
            </a:r>
          </a:p>
          <a:p>
            <a:r>
              <a:rPr lang="en-US" dirty="0"/>
              <a:t>Useful to know exactly what happened in the case of a data breach, or a simple error</a:t>
            </a:r>
          </a:p>
          <a:p>
            <a:r>
              <a:rPr lang="en-US" dirty="0"/>
              <a:t>Record:</a:t>
            </a:r>
          </a:p>
          <a:p>
            <a:pPr lvl="1"/>
            <a:r>
              <a:rPr lang="en-US" dirty="0"/>
              <a:t>Who: Human or machine identifier, IP</a:t>
            </a:r>
          </a:p>
          <a:p>
            <a:pPr lvl="1"/>
            <a:r>
              <a:rPr lang="en-US" dirty="0"/>
              <a:t>What: Type of event, severity</a:t>
            </a:r>
          </a:p>
          <a:p>
            <a:pPr lvl="1"/>
            <a:r>
              <a:rPr lang="en-US" dirty="0"/>
              <a:t>When (Date and Time)</a:t>
            </a:r>
          </a:p>
          <a:p>
            <a:pPr lvl="1"/>
            <a:r>
              <a:rPr lang="en-US" dirty="0"/>
              <a:t>Where: Application identifier, Geolocation</a:t>
            </a:r>
          </a:p>
        </p:txBody>
      </p:sp>
    </p:spTree>
    <p:extLst>
      <p:ext uri="{BB962C8B-B14F-4D97-AF65-F5344CB8AC3E}">
        <p14:creationId xmlns:p14="http://schemas.microsoft.com/office/powerpoint/2010/main" val="2087655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AE4A-252F-B04A-86F6-E019DAE0603C}"/>
              </a:ext>
            </a:extLst>
          </p:cNvPr>
          <p:cNvSpPr>
            <a:spLocks noGrp="1"/>
          </p:cNvSpPr>
          <p:nvPr>
            <p:ph type="title"/>
          </p:nvPr>
        </p:nvSpPr>
        <p:spPr/>
        <p:txBody>
          <a:bodyPr/>
          <a:lstStyle/>
          <a:p>
            <a:r>
              <a:rPr lang="en-US" dirty="0"/>
              <a:t>Logging: What to Exclude</a:t>
            </a:r>
          </a:p>
        </p:txBody>
      </p:sp>
      <p:sp>
        <p:nvSpPr>
          <p:cNvPr id="3" name="Content Placeholder 2">
            <a:extLst>
              <a:ext uri="{FF2B5EF4-FFF2-40B4-BE49-F238E27FC236}">
                <a16:creationId xmlns:a16="http://schemas.microsoft.com/office/drawing/2014/main" id="{BCEE99A1-1E85-5F4F-B08F-A6EBF3943BC4}"/>
              </a:ext>
            </a:extLst>
          </p:cNvPr>
          <p:cNvSpPr>
            <a:spLocks noGrp="1"/>
          </p:cNvSpPr>
          <p:nvPr>
            <p:ph idx="1"/>
          </p:nvPr>
        </p:nvSpPr>
        <p:spPr/>
        <p:txBody>
          <a:bodyPr/>
          <a:lstStyle/>
          <a:p>
            <a:r>
              <a:rPr lang="en-US" dirty="0"/>
              <a:t>App source code</a:t>
            </a:r>
          </a:p>
          <a:p>
            <a:r>
              <a:rPr lang="en-US" dirty="0"/>
              <a:t>Access tokens</a:t>
            </a:r>
          </a:p>
          <a:p>
            <a:r>
              <a:rPr lang="en-US" dirty="0"/>
              <a:t>Master keys</a:t>
            </a:r>
          </a:p>
          <a:p>
            <a:r>
              <a:rPr lang="en-US" dirty="0"/>
              <a:t>Personally Identifiable Information (PII)</a:t>
            </a:r>
          </a:p>
        </p:txBody>
      </p:sp>
    </p:spTree>
    <p:extLst>
      <p:ext uri="{BB962C8B-B14F-4D97-AF65-F5344CB8AC3E}">
        <p14:creationId xmlns:p14="http://schemas.microsoft.com/office/powerpoint/2010/main" val="496509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3D48-EB28-7F45-932D-9AEA7A4170FA}"/>
              </a:ext>
            </a:extLst>
          </p:cNvPr>
          <p:cNvSpPr>
            <a:spLocks noGrp="1"/>
          </p:cNvSpPr>
          <p:nvPr>
            <p:ph type="title"/>
          </p:nvPr>
        </p:nvSpPr>
        <p:spPr/>
        <p:txBody>
          <a:bodyPr/>
          <a:lstStyle/>
          <a:p>
            <a:r>
              <a:rPr lang="en-US" dirty="0"/>
              <a:t>Vulnerable Dependencies</a:t>
            </a:r>
          </a:p>
        </p:txBody>
      </p:sp>
      <p:sp>
        <p:nvSpPr>
          <p:cNvPr id="3" name="Content Placeholder 2">
            <a:extLst>
              <a:ext uri="{FF2B5EF4-FFF2-40B4-BE49-F238E27FC236}">
                <a16:creationId xmlns:a16="http://schemas.microsoft.com/office/drawing/2014/main" id="{92960B35-F941-5F4F-A436-A923C4B412FD}"/>
              </a:ext>
            </a:extLst>
          </p:cNvPr>
          <p:cNvSpPr>
            <a:spLocks noGrp="1"/>
          </p:cNvSpPr>
          <p:nvPr>
            <p:ph idx="1"/>
          </p:nvPr>
        </p:nvSpPr>
        <p:spPr/>
        <p:txBody>
          <a:bodyPr/>
          <a:lstStyle/>
          <a:p>
            <a:r>
              <a:rPr lang="en-US" dirty="0"/>
              <a:t>External dependencies are a must for any developer</a:t>
            </a:r>
          </a:p>
          <a:p>
            <a:r>
              <a:rPr lang="en-US" dirty="0"/>
              <a:t>Like any other program, the packages used in a developer's code are often vulnerable</a:t>
            </a:r>
          </a:p>
          <a:p>
            <a:r>
              <a:rPr lang="en-US" dirty="0"/>
              <a:t>It is crucial to stay up-to-date on dependencies which are vulnerable, and to patch these dependencies as necessary to maintain security</a:t>
            </a:r>
          </a:p>
        </p:txBody>
      </p:sp>
    </p:spTree>
    <p:extLst>
      <p:ext uri="{BB962C8B-B14F-4D97-AF65-F5344CB8AC3E}">
        <p14:creationId xmlns:p14="http://schemas.microsoft.com/office/powerpoint/2010/main" val="4005273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E137-BE82-6A46-9481-8947F6945F4C}"/>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4FC6CEF5-4312-4B4B-B25D-FE613A134C83}"/>
              </a:ext>
            </a:extLst>
          </p:cNvPr>
          <p:cNvSpPr>
            <a:spLocks noGrp="1"/>
          </p:cNvSpPr>
          <p:nvPr>
            <p:ph idx="1"/>
          </p:nvPr>
        </p:nvSpPr>
        <p:spPr/>
        <p:txBody>
          <a:bodyPr/>
          <a:lstStyle/>
          <a:p>
            <a:r>
              <a:rPr lang="en-US" dirty="0"/>
              <a:t>Fail gracefully</a:t>
            </a:r>
          </a:p>
          <a:p>
            <a:pPr lvl="1"/>
            <a:r>
              <a:rPr lang="en-US" dirty="0"/>
              <a:t>Use try-catch/try-except to catch potential errors</a:t>
            </a:r>
          </a:p>
          <a:p>
            <a:r>
              <a:rPr lang="en-US" dirty="0"/>
              <a:t>Provide generic error messages to end users</a:t>
            </a:r>
          </a:p>
          <a:p>
            <a:pPr lvl="1"/>
            <a:r>
              <a:rPr lang="en-US" dirty="0"/>
              <a:t>Use error codes or event IDs to provide information to assist in troubleshooting</a:t>
            </a:r>
          </a:p>
          <a:p>
            <a:r>
              <a:rPr lang="en-US" dirty="0"/>
              <a:t>Never print stack traces in production</a:t>
            </a:r>
          </a:p>
          <a:p>
            <a:r>
              <a:rPr lang="en-US" dirty="0"/>
              <a:t>Never provide PII in error messages</a:t>
            </a:r>
          </a:p>
        </p:txBody>
      </p:sp>
    </p:spTree>
    <p:extLst>
      <p:ext uri="{BB962C8B-B14F-4D97-AF65-F5344CB8AC3E}">
        <p14:creationId xmlns:p14="http://schemas.microsoft.com/office/powerpoint/2010/main" val="2886618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4"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6" name="Freeform: Shape 2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B26377E-EE3A-9E4E-B316-37B68F8553B3}"/>
              </a:ext>
            </a:extLst>
          </p:cNvPr>
          <p:cNvSpPr>
            <a:spLocks noGrp="1"/>
          </p:cNvSpPr>
          <p:nvPr>
            <p:ph type="title"/>
          </p:nvPr>
        </p:nvSpPr>
        <p:spPr>
          <a:xfrm>
            <a:off x="639098" y="629265"/>
            <a:ext cx="5132438" cy="1622322"/>
          </a:xfrm>
        </p:spPr>
        <p:txBody>
          <a:bodyPr>
            <a:normAutofit/>
          </a:bodyPr>
          <a:lstStyle/>
          <a:p>
            <a:r>
              <a:rPr lang="en-US">
                <a:solidFill>
                  <a:srgbClr val="EBEBEB"/>
                </a:solidFill>
              </a:rPr>
              <a:t>Secret Protection</a:t>
            </a:r>
          </a:p>
        </p:txBody>
      </p:sp>
      <p:pic>
        <p:nvPicPr>
          <p:cNvPr id="6" name="Picture 5" descr="Text&#10;&#10;Description automatically generated">
            <a:extLst>
              <a:ext uri="{FF2B5EF4-FFF2-40B4-BE49-F238E27FC236}">
                <a16:creationId xmlns:a16="http://schemas.microsoft.com/office/drawing/2014/main" id="{B56DB254-BC70-514F-AF7D-108546937206}"/>
              </a:ext>
            </a:extLst>
          </p:cNvPr>
          <p:cNvPicPr>
            <a:picLocks noChangeAspect="1"/>
          </p:cNvPicPr>
          <p:nvPr/>
        </p:nvPicPr>
        <p:blipFill>
          <a:blip r:embed="rId2"/>
          <a:stretch>
            <a:fillRect/>
          </a:stretch>
        </p:blipFill>
        <p:spPr>
          <a:xfrm>
            <a:off x="6714836" y="1313160"/>
            <a:ext cx="4828707" cy="4249261"/>
          </a:xfrm>
          <a:prstGeom prst="rect">
            <a:avLst/>
          </a:prstGeom>
        </p:spPr>
      </p:pic>
      <p:sp>
        <p:nvSpPr>
          <p:cNvPr id="30" name="Rectangle 2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3638211-34AF-B542-BA0D-D7C8E7EDD90A}"/>
              </a:ext>
            </a:extLst>
          </p:cNvPr>
          <p:cNvSpPr>
            <a:spLocks noGrp="1"/>
          </p:cNvSpPr>
          <p:nvPr>
            <p:ph idx="1"/>
          </p:nvPr>
        </p:nvSpPr>
        <p:spPr>
          <a:xfrm>
            <a:off x="639098" y="2418735"/>
            <a:ext cx="5132439" cy="3811742"/>
          </a:xfrm>
        </p:spPr>
        <p:txBody>
          <a:bodyPr anchor="ctr">
            <a:normAutofit/>
          </a:bodyPr>
          <a:lstStyle/>
          <a:p>
            <a:r>
              <a:rPr lang="en-US">
                <a:solidFill>
                  <a:srgbClr val="FFFFFF"/>
                </a:solidFill>
              </a:rPr>
              <a:t>Secrets should never be stored in a source code repository</a:t>
            </a:r>
          </a:p>
          <a:p>
            <a:r>
              <a:rPr lang="en-US">
                <a:solidFill>
                  <a:srgbClr val="FFFFFF"/>
                </a:solidFill>
              </a:rPr>
              <a:t>Typically passed into an application via a credentials file, or environment variables</a:t>
            </a:r>
          </a:p>
          <a:p>
            <a:r>
              <a:rPr lang="en-US">
                <a:solidFill>
                  <a:srgbClr val="FFFFFF"/>
                </a:solidFill>
              </a:rPr>
              <a:t>If using Kubernetes, integrations with products like Hashicorp Vault are an excellent option</a:t>
            </a:r>
          </a:p>
        </p:txBody>
      </p:sp>
    </p:spTree>
    <p:extLst>
      <p:ext uri="{BB962C8B-B14F-4D97-AF65-F5344CB8AC3E}">
        <p14:creationId xmlns:p14="http://schemas.microsoft.com/office/powerpoint/2010/main" val="113292501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1F86-05F3-9245-9B02-3F2FA7867CB2}"/>
              </a:ext>
            </a:extLst>
          </p:cNvPr>
          <p:cNvSpPr>
            <a:spLocks noGrp="1"/>
          </p:cNvSpPr>
          <p:nvPr>
            <p:ph type="title"/>
          </p:nvPr>
        </p:nvSpPr>
        <p:spPr/>
        <p:txBody>
          <a:bodyPr/>
          <a:lstStyle/>
          <a:p>
            <a:r>
              <a:rPr lang="en-US" dirty="0"/>
              <a:t>Denial of Service</a:t>
            </a:r>
          </a:p>
        </p:txBody>
      </p:sp>
      <p:sp>
        <p:nvSpPr>
          <p:cNvPr id="3" name="Content Placeholder 2">
            <a:extLst>
              <a:ext uri="{FF2B5EF4-FFF2-40B4-BE49-F238E27FC236}">
                <a16:creationId xmlns:a16="http://schemas.microsoft.com/office/drawing/2014/main" id="{3BA4064F-0C62-6047-8336-A09B42CA79DE}"/>
              </a:ext>
            </a:extLst>
          </p:cNvPr>
          <p:cNvSpPr>
            <a:spLocks noGrp="1"/>
          </p:cNvSpPr>
          <p:nvPr>
            <p:ph idx="1"/>
          </p:nvPr>
        </p:nvSpPr>
        <p:spPr/>
        <p:txBody>
          <a:bodyPr/>
          <a:lstStyle/>
          <a:p>
            <a:r>
              <a:rPr lang="en-US" dirty="0"/>
              <a:t>Use cheap validation first</a:t>
            </a:r>
          </a:p>
          <a:p>
            <a:r>
              <a:rPr lang="en-US" dirty="0"/>
              <a:t>Push long running tasks to asynchronous queues</a:t>
            </a:r>
          </a:p>
          <a:p>
            <a:r>
              <a:rPr lang="en-US" dirty="0"/>
              <a:t>Use threading when possible</a:t>
            </a:r>
          </a:p>
          <a:p>
            <a:r>
              <a:rPr lang="en-US" dirty="0"/>
              <a:t>Limit request size</a:t>
            </a:r>
          </a:p>
          <a:p>
            <a:r>
              <a:rPr lang="en-US" dirty="0"/>
              <a:t>Limit number of requests in a given period of time</a:t>
            </a:r>
          </a:p>
        </p:txBody>
      </p:sp>
    </p:spTree>
    <p:extLst>
      <p:ext uri="{BB962C8B-B14F-4D97-AF65-F5344CB8AC3E}">
        <p14:creationId xmlns:p14="http://schemas.microsoft.com/office/powerpoint/2010/main" val="2450770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FCF24-A3C8-1348-AF28-BB74B62E2EA7}"/>
              </a:ext>
            </a:extLst>
          </p:cNvPr>
          <p:cNvSpPr>
            <a:spLocks noGrp="1"/>
          </p:cNvSpPr>
          <p:nvPr>
            <p:ph type="title"/>
          </p:nvPr>
        </p:nvSpPr>
        <p:spPr/>
        <p:txBody>
          <a:bodyPr/>
          <a:lstStyle/>
          <a:p>
            <a:r>
              <a:rPr lang="en-US" dirty="0"/>
              <a:t>What is Application Security</a:t>
            </a:r>
          </a:p>
        </p:txBody>
      </p:sp>
      <p:sp>
        <p:nvSpPr>
          <p:cNvPr id="3" name="Content Placeholder 2">
            <a:extLst>
              <a:ext uri="{FF2B5EF4-FFF2-40B4-BE49-F238E27FC236}">
                <a16:creationId xmlns:a16="http://schemas.microsoft.com/office/drawing/2014/main" id="{FEFE4C2A-7679-C845-A220-E758A5C74A24}"/>
              </a:ext>
            </a:extLst>
          </p:cNvPr>
          <p:cNvSpPr>
            <a:spLocks noGrp="1"/>
          </p:cNvSpPr>
          <p:nvPr>
            <p:ph idx="1"/>
          </p:nvPr>
        </p:nvSpPr>
        <p:spPr/>
        <p:txBody>
          <a:bodyPr/>
          <a:lstStyle/>
          <a:p>
            <a:r>
              <a:rPr lang="en-US" dirty="0"/>
              <a:t>The process of process of developing, adding, and testing security features within applications to prevent security vulnerabilities against threats such as unauthorized access and modification. </a:t>
            </a:r>
          </a:p>
          <a:p>
            <a:r>
              <a:rPr lang="en-US" dirty="0"/>
              <a:t>Commonly members of an Application Security team have development experience in order to best perform their job duties.</a:t>
            </a:r>
          </a:p>
        </p:txBody>
      </p:sp>
    </p:spTree>
    <p:extLst>
      <p:ext uri="{BB962C8B-B14F-4D97-AF65-F5344CB8AC3E}">
        <p14:creationId xmlns:p14="http://schemas.microsoft.com/office/powerpoint/2010/main" val="2984520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58950-FC26-AB48-9637-F9074CA202C8}"/>
              </a:ext>
            </a:extLst>
          </p:cNvPr>
          <p:cNvSpPr>
            <a:spLocks noGrp="1"/>
          </p:cNvSpPr>
          <p:nvPr>
            <p:ph type="title"/>
          </p:nvPr>
        </p:nvSpPr>
        <p:spPr/>
        <p:txBody>
          <a:bodyPr/>
          <a:lstStyle/>
          <a:p>
            <a:r>
              <a:rPr lang="en-US" dirty="0"/>
              <a:t>REST Security</a:t>
            </a:r>
          </a:p>
        </p:txBody>
      </p:sp>
      <p:sp>
        <p:nvSpPr>
          <p:cNvPr id="3" name="Content Placeholder 2">
            <a:extLst>
              <a:ext uri="{FF2B5EF4-FFF2-40B4-BE49-F238E27FC236}">
                <a16:creationId xmlns:a16="http://schemas.microsoft.com/office/drawing/2014/main" id="{78D1A54F-F322-D04B-896F-20C6CFE1EB91}"/>
              </a:ext>
            </a:extLst>
          </p:cNvPr>
          <p:cNvSpPr>
            <a:spLocks noGrp="1"/>
          </p:cNvSpPr>
          <p:nvPr>
            <p:ph idx="1"/>
          </p:nvPr>
        </p:nvSpPr>
        <p:spPr/>
        <p:txBody>
          <a:bodyPr/>
          <a:lstStyle/>
          <a:p>
            <a:r>
              <a:rPr lang="en-US" dirty="0"/>
              <a:t>Do not expose sensitive information in the request URL</a:t>
            </a:r>
          </a:p>
          <a:p>
            <a:pPr lvl="1"/>
            <a:r>
              <a:rPr lang="en-US" dirty="0"/>
              <a:t>Store in either the header of the request, or a body</a:t>
            </a:r>
          </a:p>
          <a:p>
            <a:r>
              <a:rPr lang="en-US" dirty="0"/>
              <a:t>Make proper usage of security headers, such as a Content Security Policy and CORS</a:t>
            </a:r>
          </a:p>
          <a:p>
            <a:r>
              <a:rPr lang="en-US" dirty="0"/>
              <a:t>Do not expose management endpoints over the internet unless absolutely necessary</a:t>
            </a:r>
          </a:p>
          <a:p>
            <a:r>
              <a:rPr lang="en-US" dirty="0"/>
              <a:t>Define allowed content types</a:t>
            </a:r>
          </a:p>
          <a:p>
            <a:r>
              <a:rPr lang="en-US" dirty="0"/>
              <a:t>Always usage some form of authentication, if for no other reason than to allow for rate limiting</a:t>
            </a:r>
          </a:p>
        </p:txBody>
      </p:sp>
    </p:spTree>
    <p:extLst>
      <p:ext uri="{BB962C8B-B14F-4D97-AF65-F5344CB8AC3E}">
        <p14:creationId xmlns:p14="http://schemas.microsoft.com/office/powerpoint/2010/main" val="864233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7335-C452-D749-83CC-A574F8D94B52}"/>
              </a:ext>
            </a:extLst>
          </p:cNvPr>
          <p:cNvSpPr>
            <a:spLocks noGrp="1"/>
          </p:cNvSpPr>
          <p:nvPr>
            <p:ph type="title"/>
          </p:nvPr>
        </p:nvSpPr>
        <p:spPr/>
        <p:txBody>
          <a:bodyPr/>
          <a:lstStyle/>
          <a:p>
            <a:r>
              <a:rPr lang="en-US" dirty="0"/>
              <a:t>Database Security</a:t>
            </a:r>
          </a:p>
        </p:txBody>
      </p:sp>
      <p:sp>
        <p:nvSpPr>
          <p:cNvPr id="3" name="Content Placeholder 2">
            <a:extLst>
              <a:ext uri="{FF2B5EF4-FFF2-40B4-BE49-F238E27FC236}">
                <a16:creationId xmlns:a16="http://schemas.microsoft.com/office/drawing/2014/main" id="{7C90F5EF-8743-E04B-8F87-C3F80325B163}"/>
              </a:ext>
            </a:extLst>
          </p:cNvPr>
          <p:cNvSpPr>
            <a:spLocks noGrp="1"/>
          </p:cNvSpPr>
          <p:nvPr>
            <p:ph idx="1"/>
          </p:nvPr>
        </p:nvSpPr>
        <p:spPr/>
        <p:txBody>
          <a:bodyPr/>
          <a:lstStyle/>
          <a:p>
            <a:r>
              <a:rPr lang="en-US" dirty="0"/>
              <a:t>Clients should never connect to a remote database</a:t>
            </a:r>
          </a:p>
          <a:p>
            <a:pPr lvl="1"/>
            <a:r>
              <a:rPr lang="en-US" dirty="0"/>
              <a:t>All connections should be done through an intermediary API</a:t>
            </a:r>
          </a:p>
          <a:p>
            <a:r>
              <a:rPr lang="en-US" dirty="0"/>
              <a:t>Database should allow only encrypted connections over a network</a:t>
            </a:r>
          </a:p>
          <a:p>
            <a:r>
              <a:rPr lang="en-US" dirty="0"/>
              <a:t>Database should require authenticated users</a:t>
            </a:r>
          </a:p>
          <a:p>
            <a:r>
              <a:rPr lang="en-US" dirty="0"/>
              <a:t>An application using a database should only have minimum necessary permissions</a:t>
            </a:r>
          </a:p>
          <a:p>
            <a:pPr lvl="1"/>
            <a:r>
              <a:rPr lang="en-US" dirty="0"/>
              <a:t>Typically, two accounts are configured for an application to access the database. One has higher permissions, but is only used to create tables are startup, and the other does not have permissions to add/delete tables, and is used for “everyday” usage</a:t>
            </a:r>
          </a:p>
        </p:txBody>
      </p:sp>
    </p:spTree>
    <p:extLst>
      <p:ext uri="{BB962C8B-B14F-4D97-AF65-F5344CB8AC3E}">
        <p14:creationId xmlns:p14="http://schemas.microsoft.com/office/powerpoint/2010/main" val="39171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3" name="Freeform: Shape 7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7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FBB2131-1ABF-2E4F-B4F8-C3105F829063}"/>
              </a:ext>
            </a:extLst>
          </p:cNvPr>
          <p:cNvSpPr>
            <a:spLocks noGrp="1"/>
          </p:cNvSpPr>
          <p:nvPr>
            <p:ph type="title"/>
          </p:nvPr>
        </p:nvSpPr>
        <p:spPr>
          <a:xfrm>
            <a:off x="1154955" y="973668"/>
            <a:ext cx="2942210" cy="1020232"/>
          </a:xfrm>
        </p:spPr>
        <p:txBody>
          <a:bodyPr>
            <a:normAutofit/>
          </a:bodyPr>
          <a:lstStyle/>
          <a:p>
            <a:r>
              <a:rPr lang="en-US">
                <a:solidFill>
                  <a:srgbClr val="EBEBEB"/>
                </a:solidFill>
              </a:rPr>
              <a:t>OWASP</a:t>
            </a:r>
          </a:p>
        </p:txBody>
      </p:sp>
      <p:pic>
        <p:nvPicPr>
          <p:cNvPr id="3074" name="Picture 2">
            <a:extLst>
              <a:ext uri="{FF2B5EF4-FFF2-40B4-BE49-F238E27FC236}">
                <a16:creationId xmlns:a16="http://schemas.microsoft.com/office/drawing/2014/main" id="{44645EB3-76FA-2E47-A7E2-136AEB3C75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94607" y="2318470"/>
            <a:ext cx="6391533" cy="2221059"/>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9" name="Oval 7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1" name="Oval 8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6A97DA8-E85B-7F43-A598-FE867039908A}"/>
              </a:ext>
            </a:extLst>
          </p:cNvPr>
          <p:cNvSpPr>
            <a:spLocks noGrp="1"/>
          </p:cNvSpPr>
          <p:nvPr>
            <p:ph idx="1"/>
          </p:nvPr>
        </p:nvSpPr>
        <p:spPr>
          <a:xfrm>
            <a:off x="1154955" y="2120900"/>
            <a:ext cx="3133726" cy="3898900"/>
          </a:xfrm>
        </p:spPr>
        <p:txBody>
          <a:bodyPr>
            <a:normAutofit/>
          </a:bodyPr>
          <a:lstStyle/>
          <a:p>
            <a:r>
              <a:rPr lang="en-US">
                <a:solidFill>
                  <a:srgbClr val="FFFFFF"/>
                </a:solidFill>
              </a:rPr>
              <a:t>Open Web Application Security Project</a:t>
            </a:r>
          </a:p>
          <a:p>
            <a:r>
              <a:rPr lang="en-US">
                <a:solidFill>
                  <a:srgbClr val="FFFFFF"/>
                </a:solidFill>
              </a:rPr>
              <a:t>Sets forth many (unofficial) industry standards</a:t>
            </a:r>
          </a:p>
          <a:p>
            <a:r>
              <a:rPr lang="en-US">
                <a:solidFill>
                  <a:srgbClr val="FFFFFF"/>
                </a:solidFill>
              </a:rPr>
              <a:t>Provide resources for how to handle different challenges in application security</a:t>
            </a:r>
          </a:p>
        </p:txBody>
      </p:sp>
      <p:sp>
        <p:nvSpPr>
          <p:cNvPr id="8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33832035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3" name="Freeform: Shape 7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7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DE608F5-ED2C-2F40-B97F-76572885721A}"/>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EBEBEB"/>
                </a:solidFill>
              </a:rPr>
              <a:t>OWASP Cheat Sheets</a:t>
            </a:r>
          </a:p>
        </p:txBody>
      </p:sp>
      <p:pic>
        <p:nvPicPr>
          <p:cNvPr id="4098" name="Picture 2" descr="ProjectLogoOfficial">
            <a:extLst>
              <a:ext uri="{FF2B5EF4-FFF2-40B4-BE49-F238E27FC236}">
                <a16:creationId xmlns:a16="http://schemas.microsoft.com/office/drawing/2014/main" id="{1EA488D1-4CE6-C945-867E-B0AB5DA705A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94607" y="960269"/>
            <a:ext cx="6391533" cy="4937461"/>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9" name="Oval 7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1" name="Oval 8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015125B-E30A-B74A-89F5-B89A61599866}"/>
              </a:ext>
            </a:extLst>
          </p:cNvPr>
          <p:cNvSpPr>
            <a:spLocks noGrp="1"/>
          </p:cNvSpPr>
          <p:nvPr>
            <p:ph idx="1"/>
          </p:nvPr>
        </p:nvSpPr>
        <p:spPr>
          <a:xfrm>
            <a:off x="1154955" y="2120900"/>
            <a:ext cx="3133726" cy="3898900"/>
          </a:xfrm>
        </p:spPr>
        <p:txBody>
          <a:bodyPr>
            <a:normAutofit/>
          </a:bodyPr>
          <a:lstStyle/>
          <a:p>
            <a:r>
              <a:rPr lang="en-US" dirty="0">
                <a:solidFill>
                  <a:srgbClr val="FFFFFF"/>
                </a:solidFill>
              </a:rPr>
              <a:t>A concise set of guides to common Application Security topics</a:t>
            </a:r>
          </a:p>
          <a:p>
            <a:r>
              <a:rPr lang="en-US" dirty="0">
                <a:solidFill>
                  <a:srgbClr val="FFFFFF"/>
                </a:solidFill>
              </a:rPr>
              <a:t>Provide a generalized set of guidance, rather than specifics for a language or framework</a:t>
            </a:r>
          </a:p>
        </p:txBody>
      </p:sp>
      <p:sp>
        <p:nvSpPr>
          <p:cNvPr id="8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89747343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9D02-7D9E-3E4C-AD10-CF72277297A3}"/>
              </a:ext>
            </a:extLst>
          </p:cNvPr>
          <p:cNvSpPr>
            <a:spLocks noGrp="1"/>
          </p:cNvSpPr>
          <p:nvPr>
            <p:ph type="title"/>
          </p:nvPr>
        </p:nvSpPr>
        <p:spPr/>
        <p:txBody>
          <a:bodyPr/>
          <a:lstStyle/>
          <a:p>
            <a:r>
              <a:rPr lang="en-US" dirty="0"/>
              <a:t>Encryption and Hashing</a:t>
            </a:r>
          </a:p>
        </p:txBody>
      </p:sp>
      <p:sp>
        <p:nvSpPr>
          <p:cNvPr id="3" name="Content Placeholder 2">
            <a:extLst>
              <a:ext uri="{FF2B5EF4-FFF2-40B4-BE49-F238E27FC236}">
                <a16:creationId xmlns:a16="http://schemas.microsoft.com/office/drawing/2014/main" id="{5B4EE19C-30C3-6D4C-B984-C9FAAC20C01B}"/>
              </a:ext>
            </a:extLst>
          </p:cNvPr>
          <p:cNvSpPr>
            <a:spLocks noGrp="1"/>
          </p:cNvSpPr>
          <p:nvPr>
            <p:ph idx="1"/>
          </p:nvPr>
        </p:nvSpPr>
        <p:spPr/>
        <p:txBody>
          <a:bodyPr/>
          <a:lstStyle/>
          <a:p>
            <a:r>
              <a:rPr lang="en-US" dirty="0"/>
              <a:t>Hashing:</a:t>
            </a:r>
          </a:p>
          <a:p>
            <a:pPr lvl="1"/>
            <a:r>
              <a:rPr lang="en-US" dirty="0"/>
              <a:t>One way, not meant to be reversible</a:t>
            </a:r>
          </a:p>
          <a:p>
            <a:pPr lvl="1"/>
            <a:r>
              <a:rPr lang="en-US" dirty="0"/>
              <a:t>Used for protecting passwords in a database</a:t>
            </a:r>
          </a:p>
          <a:p>
            <a:r>
              <a:rPr lang="en-US" dirty="0"/>
              <a:t>Encryption:</a:t>
            </a:r>
          </a:p>
          <a:p>
            <a:pPr lvl="1"/>
            <a:r>
              <a:rPr lang="en-US" dirty="0"/>
              <a:t>Reversible, used to store user data</a:t>
            </a:r>
          </a:p>
          <a:p>
            <a:pPr lvl="1"/>
            <a:r>
              <a:rPr lang="en-US" dirty="0"/>
              <a:t>Data should be encrypted both at rest and in transit</a:t>
            </a:r>
          </a:p>
        </p:txBody>
      </p:sp>
    </p:spTree>
    <p:extLst>
      <p:ext uri="{BB962C8B-B14F-4D97-AF65-F5344CB8AC3E}">
        <p14:creationId xmlns:p14="http://schemas.microsoft.com/office/powerpoint/2010/main" val="79029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8EBA-055B-574D-B6EB-87B9CB459994}"/>
              </a:ext>
            </a:extLst>
          </p:cNvPr>
          <p:cNvSpPr>
            <a:spLocks noGrp="1"/>
          </p:cNvSpPr>
          <p:nvPr>
            <p:ph type="title"/>
          </p:nvPr>
        </p:nvSpPr>
        <p:spPr/>
        <p:txBody>
          <a:bodyPr/>
          <a:lstStyle/>
          <a:p>
            <a:r>
              <a:rPr lang="en-US" dirty="0"/>
              <a:t>Encryption: Asymmetric vs Symmetric</a:t>
            </a:r>
          </a:p>
        </p:txBody>
      </p:sp>
      <p:sp>
        <p:nvSpPr>
          <p:cNvPr id="3" name="Content Placeholder 2">
            <a:extLst>
              <a:ext uri="{FF2B5EF4-FFF2-40B4-BE49-F238E27FC236}">
                <a16:creationId xmlns:a16="http://schemas.microsoft.com/office/drawing/2014/main" id="{1913C5A9-2FD2-2A4C-AA85-1D01E395AFCE}"/>
              </a:ext>
            </a:extLst>
          </p:cNvPr>
          <p:cNvSpPr>
            <a:spLocks noGrp="1"/>
          </p:cNvSpPr>
          <p:nvPr>
            <p:ph idx="1"/>
          </p:nvPr>
        </p:nvSpPr>
        <p:spPr/>
        <p:txBody>
          <a:bodyPr/>
          <a:lstStyle/>
          <a:p>
            <a:r>
              <a:rPr lang="en-US" dirty="0"/>
              <a:t>Symmetric:</a:t>
            </a:r>
          </a:p>
          <a:p>
            <a:pPr lvl="1"/>
            <a:r>
              <a:rPr lang="en-US" dirty="0"/>
              <a:t>Same key is used for both encryption and decryption</a:t>
            </a:r>
          </a:p>
          <a:p>
            <a:pPr lvl="1"/>
            <a:r>
              <a:rPr lang="en-US" dirty="0"/>
              <a:t>Commonly used to encrypt data stored at rest</a:t>
            </a:r>
          </a:p>
          <a:p>
            <a:r>
              <a:rPr lang="en-US" dirty="0"/>
              <a:t>Asymmetric:</a:t>
            </a:r>
          </a:p>
          <a:p>
            <a:pPr lvl="1"/>
            <a:r>
              <a:rPr lang="en-US" dirty="0"/>
              <a:t>Data is encrypted with a ”public” key by the sender, and decrypted with the “private” key</a:t>
            </a:r>
          </a:p>
          <a:p>
            <a:pPr lvl="1"/>
            <a:r>
              <a:rPr lang="en-US" dirty="0"/>
              <a:t>Much more computationally intensive</a:t>
            </a:r>
          </a:p>
        </p:txBody>
      </p:sp>
    </p:spTree>
    <p:extLst>
      <p:ext uri="{BB962C8B-B14F-4D97-AF65-F5344CB8AC3E}">
        <p14:creationId xmlns:p14="http://schemas.microsoft.com/office/powerpoint/2010/main" val="70398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75" name="Freeform: Shape 74">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77"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00A5C48-A86D-9149-8BDF-8A82A9727F9B}"/>
              </a:ext>
            </a:extLst>
          </p:cNvPr>
          <p:cNvSpPr>
            <a:spLocks noGrp="1"/>
          </p:cNvSpPr>
          <p:nvPr>
            <p:ph type="title"/>
          </p:nvPr>
        </p:nvSpPr>
        <p:spPr>
          <a:xfrm>
            <a:off x="639098" y="629265"/>
            <a:ext cx="5132438" cy="1622322"/>
          </a:xfrm>
        </p:spPr>
        <p:txBody>
          <a:bodyPr>
            <a:normAutofit/>
          </a:bodyPr>
          <a:lstStyle/>
          <a:p>
            <a:r>
              <a:rPr lang="en-US">
                <a:solidFill>
                  <a:srgbClr val="EBEBEB"/>
                </a:solidFill>
              </a:rPr>
              <a:t>Authentication</a:t>
            </a:r>
          </a:p>
        </p:txBody>
      </p:sp>
      <p:pic>
        <p:nvPicPr>
          <p:cNvPr id="1026" name="Picture 2" descr="What is multifactor authentication (MFA) and how does it work?">
            <a:extLst>
              <a:ext uri="{FF2B5EF4-FFF2-40B4-BE49-F238E27FC236}">
                <a16:creationId xmlns:a16="http://schemas.microsoft.com/office/drawing/2014/main" id="{AEF10731-47FC-3E4B-9B5A-E22E492AF60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4836" y="1394213"/>
            <a:ext cx="4828707" cy="4087155"/>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2ACDF86-4BB7-0340-B691-6AE0A42DDB6B}"/>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rPr>
              <a:t>The process of validating that user is who they say they are</a:t>
            </a:r>
          </a:p>
          <a:p>
            <a:r>
              <a:rPr lang="en-US" dirty="0">
                <a:solidFill>
                  <a:srgbClr val="FFFFFF"/>
                </a:solidFill>
              </a:rPr>
              <a:t>Typically, a username and password in user facing systems</a:t>
            </a:r>
          </a:p>
          <a:p>
            <a:pPr lvl="1"/>
            <a:r>
              <a:rPr lang="en-US" dirty="0">
                <a:solidFill>
                  <a:srgbClr val="FFFFFF"/>
                </a:solidFill>
              </a:rPr>
              <a:t>Often now uses </a:t>
            </a:r>
            <a:r>
              <a:rPr lang="en-US" dirty="0" err="1">
                <a:solidFill>
                  <a:srgbClr val="FFFFFF"/>
                </a:solidFill>
              </a:rPr>
              <a:t>mutli</a:t>
            </a:r>
            <a:r>
              <a:rPr lang="en-US" dirty="0">
                <a:solidFill>
                  <a:srgbClr val="FFFFFF"/>
                </a:solidFill>
              </a:rPr>
              <a:t>-factor authentication with an OTP or biometrics</a:t>
            </a:r>
          </a:p>
          <a:p>
            <a:r>
              <a:rPr lang="en-US" dirty="0">
                <a:solidFill>
                  <a:srgbClr val="FFFFFF"/>
                </a:solidFill>
              </a:rPr>
              <a:t>Often an API key for non-human account access</a:t>
            </a:r>
          </a:p>
        </p:txBody>
      </p:sp>
    </p:spTree>
    <p:extLst>
      <p:ext uri="{BB962C8B-B14F-4D97-AF65-F5344CB8AC3E}">
        <p14:creationId xmlns:p14="http://schemas.microsoft.com/office/powerpoint/2010/main" val="5556283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AA48-3255-C347-97F1-C83053D2EC5C}"/>
              </a:ext>
            </a:extLst>
          </p:cNvPr>
          <p:cNvSpPr>
            <a:spLocks noGrp="1"/>
          </p:cNvSpPr>
          <p:nvPr>
            <p:ph type="title"/>
          </p:nvPr>
        </p:nvSpPr>
        <p:spPr/>
        <p:txBody>
          <a:bodyPr/>
          <a:lstStyle/>
          <a:p>
            <a:r>
              <a:rPr lang="en-US" dirty="0"/>
              <a:t>Authentication Concepts</a:t>
            </a:r>
          </a:p>
        </p:txBody>
      </p:sp>
      <p:sp>
        <p:nvSpPr>
          <p:cNvPr id="3" name="Content Placeholder 2">
            <a:extLst>
              <a:ext uri="{FF2B5EF4-FFF2-40B4-BE49-F238E27FC236}">
                <a16:creationId xmlns:a16="http://schemas.microsoft.com/office/drawing/2014/main" id="{2FEB2690-6656-7945-BCCD-02D9BC13B239}"/>
              </a:ext>
            </a:extLst>
          </p:cNvPr>
          <p:cNvSpPr>
            <a:spLocks noGrp="1"/>
          </p:cNvSpPr>
          <p:nvPr>
            <p:ph idx="1"/>
          </p:nvPr>
        </p:nvSpPr>
        <p:spPr/>
        <p:txBody>
          <a:bodyPr/>
          <a:lstStyle/>
          <a:p>
            <a:r>
              <a:rPr lang="en-US" dirty="0"/>
              <a:t>Implement password complexity and length requirements</a:t>
            </a:r>
          </a:p>
          <a:p>
            <a:r>
              <a:rPr lang="en-US" dirty="0"/>
              <a:t>Passwords should never be stored in plain text; always hashed in database</a:t>
            </a:r>
          </a:p>
          <a:p>
            <a:r>
              <a:rPr lang="en-US" dirty="0"/>
              <a:t>Generic error messages should be implemented for authentication failures</a:t>
            </a:r>
          </a:p>
          <a:p>
            <a:r>
              <a:rPr lang="en-US" dirty="0"/>
              <a:t>Logging should be implemented for every authentication request</a:t>
            </a:r>
          </a:p>
          <a:p>
            <a:r>
              <a:rPr lang="en-US" dirty="0"/>
              <a:t>Webpages should allow for easy Password Manager use</a:t>
            </a:r>
          </a:p>
        </p:txBody>
      </p:sp>
    </p:spTree>
    <p:extLst>
      <p:ext uri="{BB962C8B-B14F-4D97-AF65-F5344CB8AC3E}">
        <p14:creationId xmlns:p14="http://schemas.microsoft.com/office/powerpoint/2010/main" val="140850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6" name="Rectangle 5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9" name="Rectangle 5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1"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63" name="Rectangle 62">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CC33B3-8E90-164F-89A8-78E9217CCC80}"/>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3800" b="0" i="0" kern="1200">
                <a:solidFill>
                  <a:srgbClr val="EBEBEB"/>
                </a:solidFill>
                <a:latin typeface="+mj-lt"/>
                <a:ea typeface="+mj-ea"/>
                <a:cs typeface="+mj-cs"/>
              </a:rPr>
              <a:t>Handling Authorization With Hashing</a:t>
            </a:r>
          </a:p>
        </p:txBody>
      </p:sp>
      <p:pic>
        <p:nvPicPr>
          <p:cNvPr id="22" name="Content Placeholder 21" descr="Text&#10;&#10;Description automatically generated">
            <a:extLst>
              <a:ext uri="{FF2B5EF4-FFF2-40B4-BE49-F238E27FC236}">
                <a16:creationId xmlns:a16="http://schemas.microsoft.com/office/drawing/2014/main" id="{B0145DB7-21EF-E94B-AC0F-1FD2C2005874}"/>
              </a:ext>
            </a:extLst>
          </p:cNvPr>
          <p:cNvPicPr>
            <a:picLocks noGrp="1" noChangeAspect="1"/>
          </p:cNvPicPr>
          <p:nvPr>
            <p:ph idx="1"/>
          </p:nvPr>
        </p:nvPicPr>
        <p:blipFill>
          <a:blip r:embed="rId3"/>
          <a:stretch>
            <a:fillRect/>
          </a:stretch>
        </p:blipFill>
        <p:spPr>
          <a:xfrm>
            <a:off x="1109763" y="1486171"/>
            <a:ext cx="6470907" cy="388254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76488262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1214</TotalTime>
  <Words>887</Words>
  <Application>Microsoft Macintosh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 Boardroom</vt:lpstr>
      <vt:lpstr>The Missing Semester of Your CS Education</vt:lpstr>
      <vt:lpstr>What is Application Security</vt:lpstr>
      <vt:lpstr>OWASP</vt:lpstr>
      <vt:lpstr>OWASP Cheat Sheets</vt:lpstr>
      <vt:lpstr>Encryption and Hashing</vt:lpstr>
      <vt:lpstr>Encryption: Asymmetric vs Symmetric</vt:lpstr>
      <vt:lpstr>Authentication</vt:lpstr>
      <vt:lpstr>Authentication Concepts</vt:lpstr>
      <vt:lpstr>Handling Authorization With Hashing</vt:lpstr>
      <vt:lpstr>Authorization</vt:lpstr>
      <vt:lpstr>Authorization Concepts</vt:lpstr>
      <vt:lpstr>Input Validation</vt:lpstr>
      <vt:lpstr>Clientside vs Serverside validation</vt:lpstr>
      <vt:lpstr>Logging </vt:lpstr>
      <vt:lpstr>Logging: What to Exclude</vt:lpstr>
      <vt:lpstr>Vulnerable Dependencies</vt:lpstr>
      <vt:lpstr>Error Handling</vt:lpstr>
      <vt:lpstr>Secret Protection</vt:lpstr>
      <vt:lpstr>Denial of Service</vt:lpstr>
      <vt:lpstr>REST Security</vt:lpstr>
      <vt:lpstr>Database Security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Missing Semester of Your CS Education</dc:title>
  <dc:creator>Nicholas E Cleary</dc:creator>
  <cp:lastModifiedBy>Nicholas E Cleary</cp:lastModifiedBy>
  <cp:revision>65</cp:revision>
  <dcterms:created xsi:type="dcterms:W3CDTF">2021-12-27T19:57:17Z</dcterms:created>
  <dcterms:modified xsi:type="dcterms:W3CDTF">2021-12-28T21:37:28Z</dcterms:modified>
</cp:coreProperties>
</file>