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/>
    <p:restoredTop sz="96203"/>
  </p:normalViewPr>
  <p:slideViewPr>
    <p:cSldViewPr snapToGrid="0" snapToObjects="1">
      <p:cViewPr varScale="1">
        <p:scale>
          <a:sx n="139" d="100"/>
          <a:sy n="139" d="100"/>
        </p:scale>
        <p:origin x="1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15FB-8397-9042-98E9-DB9617EFF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Missing Semester of Your CS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EB8EF-154C-5B40-9FAB-7D5D83C6D0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Cross Site Scripting (XSS) and SQL Injection (SQLi)</a:t>
            </a:r>
          </a:p>
        </p:txBody>
      </p:sp>
    </p:spTree>
    <p:extLst>
      <p:ext uri="{BB962C8B-B14F-4D97-AF65-F5344CB8AC3E}">
        <p14:creationId xmlns:p14="http://schemas.microsoft.com/office/powerpoint/2010/main" val="3757625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078" name="Rectangle 74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9" name="Rectangle 76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What is SQL Injection Attack? Definition &amp;amp; FAQs | Avi Networks">
            <a:extLst>
              <a:ext uri="{FF2B5EF4-FFF2-40B4-BE49-F238E27FC236}">
                <a16:creationId xmlns:a16="http://schemas.microsoft.com/office/drawing/2014/main" id="{9E49395F-9E8D-874B-BF27-129E004CF7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066" y="1821886"/>
            <a:ext cx="10035037" cy="320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89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AF3C-8BEB-554B-ABA3-5C371020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C88F-6714-2A48-AF1D-120CEEEE0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Parameterized Queries</a:t>
            </a:r>
          </a:p>
          <a:p>
            <a:r>
              <a:rPr lang="en-US" dirty="0"/>
              <a:t>Use Store Procedures</a:t>
            </a:r>
          </a:p>
          <a:p>
            <a:r>
              <a:rPr lang="en-US" dirty="0"/>
              <a:t>Escape User Input</a:t>
            </a:r>
          </a:p>
          <a:p>
            <a:r>
              <a:rPr lang="en-US" dirty="0"/>
              <a:t>Enforcing least privilege</a:t>
            </a:r>
          </a:p>
          <a:p>
            <a:pPr lvl="1"/>
            <a:r>
              <a:rPr lang="en-US" dirty="0"/>
              <a:t>If an attacker can bypass your defenses, allow them to do the least amount of damage possible</a:t>
            </a:r>
          </a:p>
        </p:txBody>
      </p:sp>
    </p:spTree>
    <p:extLst>
      <p:ext uri="{BB962C8B-B14F-4D97-AF65-F5344CB8AC3E}">
        <p14:creationId xmlns:p14="http://schemas.microsoft.com/office/powerpoint/2010/main" val="115848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A1908-01BF-234E-B2E9-D1A99470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SQL Injection Demo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6212B97-D93A-864F-B49C-98929B21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5240851"/>
            <a:ext cx="8825658" cy="828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cap="all" dirty="0">
                <a:solidFill>
                  <a:schemeClr val="tx2"/>
                </a:solidFill>
              </a:rPr>
              <a:t>Examples and Prevention</a:t>
            </a:r>
          </a:p>
        </p:txBody>
      </p:sp>
    </p:spTree>
    <p:extLst>
      <p:ext uri="{BB962C8B-B14F-4D97-AF65-F5344CB8AC3E}">
        <p14:creationId xmlns:p14="http://schemas.microsoft.com/office/powerpoint/2010/main" val="279693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4347-20C3-AE41-A394-B97502FB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Site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52153-5E1F-0140-B993-3B64964C4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kind of injection attack, used to execute malicious code, typically </a:t>
            </a:r>
            <a:r>
              <a:rPr lang="en-US" dirty="0" err="1"/>
              <a:t>Javascript</a:t>
            </a:r>
            <a:r>
              <a:rPr lang="en-US" dirty="0"/>
              <a:t>, in a user’s browser on a trusted site</a:t>
            </a:r>
          </a:p>
          <a:p>
            <a:r>
              <a:rPr lang="en-US" dirty="0"/>
              <a:t>Flaws that allow these types of attacks are widespread, and incredibly dangerous</a:t>
            </a:r>
          </a:p>
          <a:p>
            <a:r>
              <a:rPr lang="en-US" dirty="0"/>
              <a:t>Can occur either where a web application allows for user input, or where dynamic content is sent to an end user and used in a site without validation</a:t>
            </a:r>
          </a:p>
        </p:txBody>
      </p:sp>
    </p:spTree>
    <p:extLst>
      <p:ext uri="{BB962C8B-B14F-4D97-AF65-F5344CB8AC3E}">
        <p14:creationId xmlns:p14="http://schemas.microsoft.com/office/powerpoint/2010/main" val="403487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C12F-9010-3B49-9FD6-039A3232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Results of Cross Site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1EA49-52AB-A049-BB5A-803157E17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Arbitrary, malicious code is executed in a user’s browser</a:t>
            </a:r>
          </a:p>
          <a:p>
            <a:r>
              <a:rPr lang="en-US" dirty="0"/>
              <a:t>Can allow an attacker to hijack a user’s session, thus taking over their account</a:t>
            </a:r>
          </a:p>
          <a:p>
            <a:r>
              <a:rPr lang="en-US" dirty="0"/>
              <a:t>Something like a keylogger can easily be developed to steal a users information when they enter it on the attacked website</a:t>
            </a:r>
          </a:p>
          <a:p>
            <a:r>
              <a:rPr lang="en-US" dirty="0"/>
              <a:t>Can be used to create a crypto miner in the user’s browsers</a:t>
            </a:r>
          </a:p>
          <a:p>
            <a:r>
              <a:rPr lang="en-US" dirty="0"/>
              <a:t>Modify what a user sees on a website, and modify the information presented to them</a:t>
            </a:r>
          </a:p>
        </p:txBody>
      </p:sp>
    </p:spTree>
    <p:extLst>
      <p:ext uri="{BB962C8B-B14F-4D97-AF65-F5344CB8AC3E}">
        <p14:creationId xmlns:p14="http://schemas.microsoft.com/office/powerpoint/2010/main" val="417767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1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42D2C-1B69-4C4B-BBFE-E9E0E1BD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EBEBEB"/>
                </a:solidFill>
              </a:rPr>
              <a:t>Persistent XSS</a:t>
            </a:r>
          </a:p>
        </p:txBody>
      </p:sp>
      <p:pic>
        <p:nvPicPr>
          <p:cNvPr id="1028" name="Picture 4" descr="What is XSS | Stored Cross Site Scripting Example | Imperva">
            <a:extLst>
              <a:ext uri="{FF2B5EF4-FFF2-40B4-BE49-F238E27FC236}">
                <a16:creationId xmlns:a16="http://schemas.microsoft.com/office/drawing/2014/main" id="{70E47AE2-71DA-9B4A-9002-049240BFC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4607" y="1591435"/>
            <a:ext cx="6391533" cy="367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BFC74-F20E-8A4B-9815-44D87A124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XSS which is created and stored on the persistent storage of the web server</a:t>
            </a:r>
          </a:p>
          <a:p>
            <a:r>
              <a:rPr lang="en-US">
                <a:solidFill>
                  <a:srgbClr val="FFFFFF"/>
                </a:solidFill>
              </a:rPr>
              <a:t>When a user loads this content on the web page, the code is then executed in their browser</a:t>
            </a:r>
          </a:p>
        </p:txBody>
      </p:sp>
      <p:sp>
        <p:nvSpPr>
          <p:cNvPr id="149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81351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D5371-62AB-3048-8157-269372A6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Reflected XSS</a:t>
            </a:r>
          </a:p>
        </p:txBody>
      </p:sp>
      <p:pic>
        <p:nvPicPr>
          <p:cNvPr id="4" name="Picture 2" descr="Reflected XSS explained: how to prevent reflected XSS in your app - Sqreen  Blog">
            <a:extLst>
              <a:ext uri="{FF2B5EF4-FFF2-40B4-BE49-F238E27FC236}">
                <a16:creationId xmlns:a16="http://schemas.microsoft.com/office/drawing/2014/main" id="{434E41E4-6EF9-F44D-96FB-1FC7ADA16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4607" y="1567466"/>
            <a:ext cx="6391533" cy="372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1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Oval 16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Oval 1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78F2B-6777-A842-A138-DF9F98580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XSS which ”reflected” off of the website by means such as an error message or search result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Sent to user by a medium outside of the vulnerable website, such as an email link, or a link on another website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When the user clicks the malicious link, the injected code travels to the vulnerable website, and is run in the user’s browser since it is considered “trusted”</a:t>
            </a:r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6107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8691-A766-C745-87A4-37F0B54E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499CE-7ADA-4442-A7B9-17F647CA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insert untrusted data (aka, user input data) except into specific, selected locations</a:t>
            </a:r>
          </a:p>
          <a:p>
            <a:r>
              <a:rPr lang="en-US" dirty="0"/>
              <a:t>Encode data before placing it in HTML elements or attributes</a:t>
            </a:r>
          </a:p>
          <a:p>
            <a:r>
              <a:rPr lang="en-US" dirty="0"/>
              <a:t>Encode data before using it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Encode data before placing it in an HTML URL </a:t>
            </a:r>
          </a:p>
          <a:p>
            <a:r>
              <a:rPr lang="en-US" dirty="0"/>
              <a:t>(Sense a pattern?)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CC3320-D3A8-6B48-9253-6635DABAF72E}"/>
              </a:ext>
            </a:extLst>
          </p:cNvPr>
          <p:cNvSpPr txBox="1"/>
          <p:nvPr/>
        </p:nvSpPr>
        <p:spPr>
          <a:xfrm>
            <a:off x="9980613" y="5000946"/>
            <a:ext cx="15504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 --&gt; &amp;amp;</a:t>
            </a:r>
          </a:p>
          <a:p>
            <a:r>
              <a:rPr lang="en-US" dirty="0"/>
              <a:t> &lt; --&gt; &amp;</a:t>
            </a:r>
            <a:r>
              <a:rPr lang="en-US" dirty="0" err="1"/>
              <a:t>lt</a:t>
            </a:r>
            <a:r>
              <a:rPr lang="en-US" dirty="0"/>
              <a:t>;</a:t>
            </a:r>
          </a:p>
          <a:p>
            <a:r>
              <a:rPr lang="en-US" dirty="0"/>
              <a:t> &gt; --&gt; &amp;</a:t>
            </a:r>
            <a:r>
              <a:rPr lang="en-US" dirty="0" err="1"/>
              <a:t>gt</a:t>
            </a:r>
            <a:r>
              <a:rPr lang="en-US" dirty="0"/>
              <a:t>; </a:t>
            </a:r>
          </a:p>
          <a:p>
            <a:r>
              <a:rPr lang="en-US" dirty="0"/>
              <a:t>" --&gt; &amp;</a:t>
            </a:r>
            <a:r>
              <a:rPr lang="en-US" dirty="0" err="1"/>
              <a:t>quot</a:t>
            </a:r>
            <a:r>
              <a:rPr lang="en-US" dirty="0"/>
              <a:t>; </a:t>
            </a:r>
          </a:p>
          <a:p>
            <a:r>
              <a:rPr lang="en-US" dirty="0"/>
              <a:t>' --&gt; &amp;#x27;</a:t>
            </a:r>
          </a:p>
        </p:txBody>
      </p:sp>
    </p:spTree>
    <p:extLst>
      <p:ext uri="{BB962C8B-B14F-4D97-AF65-F5344CB8AC3E}">
        <p14:creationId xmlns:p14="http://schemas.microsoft.com/office/powerpoint/2010/main" val="264896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A729-402D-9A49-8758-56C4B47D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XSS -- CSP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7C27-9459-AA46-A106-53B4D2EE3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Security Policy</a:t>
            </a:r>
          </a:p>
          <a:p>
            <a:r>
              <a:rPr lang="en-US" dirty="0"/>
              <a:t>Define exactly which locations content (scripts, fonts, images, etc.) are allowed to be pulled from, and run</a:t>
            </a:r>
          </a:p>
          <a:p>
            <a:r>
              <a:rPr lang="en-US" dirty="0"/>
              <a:t>In a perfect world, no JavaScript should be “inline” (within the HTML), thus CSP can be used to disable running inline </a:t>
            </a:r>
            <a:r>
              <a:rPr lang="en-US" dirty="0" err="1"/>
              <a:t>Javascript</a:t>
            </a:r>
            <a:r>
              <a:rPr lang="en-US" dirty="0"/>
              <a:t>, thwarting the many XSS attacks</a:t>
            </a:r>
          </a:p>
        </p:txBody>
      </p:sp>
    </p:spTree>
    <p:extLst>
      <p:ext uri="{BB962C8B-B14F-4D97-AF65-F5344CB8AC3E}">
        <p14:creationId xmlns:p14="http://schemas.microsoft.com/office/powerpoint/2010/main" val="358276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80CB0-3235-6745-9D34-796204D7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XSS Demo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EE651-9742-EF4A-87D4-3B8BD774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1" y="5240851"/>
            <a:ext cx="8825658" cy="828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Examples and prevention</a:t>
            </a:r>
          </a:p>
        </p:txBody>
      </p:sp>
    </p:spTree>
    <p:extLst>
      <p:ext uri="{BB962C8B-B14F-4D97-AF65-F5344CB8AC3E}">
        <p14:creationId xmlns:p14="http://schemas.microsoft.com/office/powerpoint/2010/main" val="136367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579BA4-1F8A-E14D-ABAB-90654B95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09457B-9ED4-CF40-9E66-5F054BD3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insertion or “injection” of a SQL query via input data from the client to the server of an application</a:t>
            </a:r>
          </a:p>
          <a:p>
            <a:r>
              <a:rPr lang="en-US" dirty="0"/>
              <a:t>Can perform essentially any SQL query (if unrestricted), including reading data, modifying data or deleting data</a:t>
            </a:r>
          </a:p>
          <a:p>
            <a:pPr lvl="1"/>
            <a:r>
              <a:rPr lang="en-US" dirty="0"/>
              <a:t>Can even sometimes perform management commands on the SQL server</a:t>
            </a:r>
          </a:p>
          <a:p>
            <a:r>
              <a:rPr lang="en-US" dirty="0"/>
              <a:t>Extremely common, as SQL databases are used in a large variety of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26139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</TotalTime>
  <Words>529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The Missing Semester of Your CS Education</vt:lpstr>
      <vt:lpstr>Cross Site Scripting</vt:lpstr>
      <vt:lpstr>Potential Results of Cross Site Scripting</vt:lpstr>
      <vt:lpstr>Persistent XSS</vt:lpstr>
      <vt:lpstr>Reflected XSS</vt:lpstr>
      <vt:lpstr>Preventing XSS</vt:lpstr>
      <vt:lpstr>Preventing XSS -- CSP</vt:lpstr>
      <vt:lpstr>XSS Demo </vt:lpstr>
      <vt:lpstr>SQL Injection</vt:lpstr>
      <vt:lpstr>PowerPoint Presentation</vt:lpstr>
      <vt:lpstr>Preventing SQL Injection</vt:lpstr>
      <vt:lpstr>SQL Injection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Missing Semester of Your CS Education</dc:title>
  <dc:creator>Nicholas E Cleary</dc:creator>
  <cp:lastModifiedBy>Nicholas E Cleary</cp:lastModifiedBy>
  <cp:revision>25</cp:revision>
  <dcterms:created xsi:type="dcterms:W3CDTF">2021-12-29T00:37:16Z</dcterms:created>
  <dcterms:modified xsi:type="dcterms:W3CDTF">2021-12-29T01:50:54Z</dcterms:modified>
</cp:coreProperties>
</file>