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7"/>
    <p:restoredTop sz="96203"/>
  </p:normalViewPr>
  <p:slideViewPr>
    <p:cSldViewPr snapToGrid="0" snapToObjects="1">
      <p:cViewPr varScale="1">
        <p:scale>
          <a:sx n="96" d="100"/>
          <a:sy n="96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B971-1A14-8546-858A-3AE32CFA2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Missing Semester of Your CS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B2128-6A7F-E343-97F7-C49EFBE51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351587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5073-82B3-2147-A953-AA9D3E9A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0C97-807C-6043-8DC0-694E031D4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/>
              <a:t>The written specification of how to build a Docker image</a:t>
            </a:r>
          </a:p>
          <a:p>
            <a:r>
              <a:rPr lang="en-US" sz="1600"/>
              <a:t>Written as a series of steps, corresponding to layers of a finished Docker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D2511-919E-0141-A3AA-AE1174214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0" b="1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962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B3E9D5-168C-5941-91C5-881A4442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Deploying Multiple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DC8DB-C72E-CF4F-A343-C5E769F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861" y="1370143"/>
            <a:ext cx="2913091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Docker-compose and Kubernetes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31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892F9-ADF4-734F-8C9D-BD96EF8A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docker-compose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098" name="Picture 2" descr="How to deploy on remote Docker hosts with docker-compose - Docker Blog">
            <a:extLst>
              <a:ext uri="{FF2B5EF4-FFF2-40B4-BE49-F238E27FC236}">
                <a16:creationId xmlns:a16="http://schemas.microsoft.com/office/drawing/2014/main" id="{6FAC6166-B634-834E-A91A-947EAB738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8226" y="1179179"/>
            <a:ext cx="4125317" cy="451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3F0D-F89D-E04F-81AB-51A3448A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way to spin up multiple docker containers easily with one command</a:t>
            </a:r>
          </a:p>
          <a:p>
            <a:r>
              <a:rPr lang="en-US">
                <a:solidFill>
                  <a:srgbClr val="FFFFFF"/>
                </a:solidFill>
              </a:rPr>
              <a:t>Defined with a YAML file</a:t>
            </a:r>
          </a:p>
          <a:p>
            <a:r>
              <a:rPr lang="en-US">
                <a:solidFill>
                  <a:srgbClr val="FFFFFF"/>
                </a:solidFill>
              </a:rPr>
              <a:t>Rather than passing command line arguments for specific options, container options are specified here</a:t>
            </a:r>
          </a:p>
          <a:p>
            <a:r>
              <a:rPr lang="en-US">
                <a:solidFill>
                  <a:srgbClr val="FFFFFF"/>
                </a:solidFill>
              </a:rPr>
              <a:t>Good for running multiple containers on a machine when developing, not very good at scaling containers in a production setting</a:t>
            </a:r>
          </a:p>
        </p:txBody>
      </p:sp>
    </p:spTree>
    <p:extLst>
      <p:ext uri="{BB962C8B-B14F-4D97-AF65-F5344CB8AC3E}">
        <p14:creationId xmlns:p14="http://schemas.microsoft.com/office/powerpoint/2010/main" val="3024251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53565-8786-1345-AE6A-79434038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Kubernetes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122" name="Picture 2" descr="Kubernetes (@kubernetesio) / Twitter">
            <a:extLst>
              <a:ext uri="{FF2B5EF4-FFF2-40B4-BE49-F238E27FC236}">
                <a16:creationId xmlns:a16="http://schemas.microsoft.com/office/drawing/2014/main" id="{619905B5-0377-6A4D-8687-1E0F1CD97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8226" y="1375132"/>
            <a:ext cx="4125317" cy="41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F14B-026B-034D-AD32-29A587237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With great power comes great… complexity?</a:t>
            </a:r>
          </a:p>
          <a:p>
            <a:r>
              <a:rPr lang="en-US">
                <a:solidFill>
                  <a:srgbClr val="FFFFFF"/>
                </a:solidFill>
              </a:rPr>
              <a:t>Significantly more scalable than docker-compose</a:t>
            </a:r>
          </a:p>
          <a:p>
            <a:r>
              <a:rPr lang="en-US">
                <a:solidFill>
                  <a:srgbClr val="FFFFFF"/>
                </a:solidFill>
              </a:rPr>
              <a:t>Much more complex to write the definitions for</a:t>
            </a:r>
          </a:p>
          <a:p>
            <a:r>
              <a:rPr lang="en-US">
                <a:solidFill>
                  <a:srgbClr val="FFFFFF"/>
                </a:solidFill>
              </a:rPr>
              <a:t>Allows for options such as provisioning more containers in times of high resource utilization, and deprovision when the need is not as great</a:t>
            </a:r>
          </a:p>
          <a:p>
            <a:r>
              <a:rPr lang="en-US">
                <a:solidFill>
                  <a:srgbClr val="FFFFFF"/>
                </a:solidFill>
              </a:rPr>
              <a:t>Typically used in a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595697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F41BE-FBB3-604A-BF5C-9D6EAA2D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Virtualization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BB14-2328-BE48-982F-7934BBC4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 creation of a fully computerized, or ”virtual”, piece of hardware</a:t>
            </a:r>
          </a:p>
          <a:p>
            <a:r>
              <a:rPr lang="en-US">
                <a:solidFill>
                  <a:schemeClr val="tx1"/>
                </a:solidFill>
              </a:rPr>
              <a:t>Allows for one physical server to have multiple separate running operating systems</a:t>
            </a:r>
          </a:p>
          <a:p>
            <a:r>
              <a:rPr lang="en-US">
                <a:solidFill>
                  <a:schemeClr val="tx1"/>
                </a:solidFill>
              </a:rPr>
              <a:t>Makes for easier troubleshooting and maintenance than having one operating system run all applications</a:t>
            </a:r>
          </a:p>
          <a:p>
            <a:r>
              <a:rPr lang="en-US">
                <a:solidFill>
                  <a:schemeClr val="tx1"/>
                </a:solidFill>
              </a:rPr>
              <a:t>Much more cost effective than one physical server per application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Server usage: virtualization">
            <a:extLst>
              <a:ext uri="{FF2B5EF4-FFF2-40B4-BE49-F238E27FC236}">
                <a16:creationId xmlns:a16="http://schemas.microsoft.com/office/drawing/2014/main" id="{030237D5-69A3-6E4E-967A-2B5EA86D3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0827" y="4263477"/>
            <a:ext cx="4828707" cy="126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rver usage">
            <a:extLst>
              <a:ext uri="{FF2B5EF4-FFF2-40B4-BE49-F238E27FC236}">
                <a16:creationId xmlns:a16="http://schemas.microsoft.com/office/drawing/2014/main" id="{FBFFB143-9C82-C240-8AF6-0480079C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0827" y="1889665"/>
            <a:ext cx="4828707" cy="126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405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BE20-9DAC-9545-8F45-F9BDBF7E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Virtualization: The Downsides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12F3-1E1E-0D48-996C-11EE2157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multiple virtual machines of the same operating systems requires multiple instances of what are effectively the same resource</a:t>
            </a:r>
          </a:p>
          <a:p>
            <a:r>
              <a:rPr lang="en-US" dirty="0"/>
              <a:t>10 virtual machines running Ubuntu Server use the basic Ubuntu Server system requirement’s worth of resources 10 times</a:t>
            </a:r>
          </a:p>
          <a:p>
            <a:r>
              <a:rPr lang="en-US" dirty="0"/>
              <a:t>Hypervisors, while efficient, add a layer of overhead</a:t>
            </a:r>
          </a:p>
        </p:txBody>
      </p:sp>
    </p:spTree>
    <p:extLst>
      <p:ext uri="{BB962C8B-B14F-4D97-AF65-F5344CB8AC3E}">
        <p14:creationId xmlns:p14="http://schemas.microsoft.com/office/powerpoint/2010/main" val="397070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CB89-D36C-944A-8906-C2A1F39F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FF5B-E637-8445-9148-5401824D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deploy many applications that use the same operating system to a system</a:t>
            </a:r>
          </a:p>
          <a:p>
            <a:r>
              <a:rPr lang="en-US" dirty="0"/>
              <a:t>Similar to a virtual machine, except share their kernel with the host operating system</a:t>
            </a:r>
          </a:p>
          <a:p>
            <a:r>
              <a:rPr lang="en-US" dirty="0"/>
              <a:t>Spin up time is often measured in seconds; ideal for short lived applications</a:t>
            </a:r>
          </a:p>
          <a:p>
            <a:r>
              <a:rPr lang="en-US" dirty="0"/>
              <a:t>Incredibly scalable</a:t>
            </a:r>
          </a:p>
          <a:p>
            <a:pPr lvl="1"/>
            <a:r>
              <a:rPr lang="en-US" dirty="0"/>
              <a:t>Need more resources? Spin up some more containers</a:t>
            </a:r>
          </a:p>
        </p:txBody>
      </p:sp>
    </p:spTree>
    <p:extLst>
      <p:ext uri="{BB962C8B-B14F-4D97-AF65-F5344CB8AC3E}">
        <p14:creationId xmlns:p14="http://schemas.microsoft.com/office/powerpoint/2010/main" val="200093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FE7A-620E-B448-9DB2-A64CC4C6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Containerization: The Downsides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5C87-7612-C646-8FB2-D85C1470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must use the same kernel as the host OS</a:t>
            </a:r>
          </a:p>
          <a:p>
            <a:r>
              <a:rPr lang="en-US" dirty="0"/>
              <a:t>Because the kernel is shared between the host and the container, a security exploit to the container can very easily become a security exploit to the host</a:t>
            </a:r>
          </a:p>
        </p:txBody>
      </p:sp>
    </p:spTree>
    <p:extLst>
      <p:ext uri="{BB962C8B-B14F-4D97-AF65-F5344CB8AC3E}">
        <p14:creationId xmlns:p14="http://schemas.microsoft.com/office/powerpoint/2010/main" val="1933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2BE06-48A4-D948-9B0D-368CCD3DE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0" y="600369"/>
            <a:ext cx="5448111" cy="3187143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E4340-C496-CD4F-BD71-A61B8C409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946" y="622386"/>
            <a:ext cx="5370123" cy="3141520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DBD24-17BB-7E4B-B414-7BACBBF3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Containerization vs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34953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E3CC-494F-E544-B03B-48932651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Serverless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B290-E0E6-B64B-B7AB-C75C6E04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500"/>
            <a:ext cx="4072673" cy="3416300"/>
          </a:xfrm>
        </p:spPr>
        <p:txBody>
          <a:bodyPr>
            <a:normAutofit/>
          </a:bodyPr>
          <a:lstStyle/>
          <a:p>
            <a:r>
              <a:rPr lang="en-US" dirty="0"/>
              <a:t>A cloud computing model where the provider will spin up and down resources as customers request them</a:t>
            </a:r>
          </a:p>
          <a:p>
            <a:r>
              <a:rPr lang="en-US" dirty="0"/>
              <a:t>Most serverless environments are really just containers being spun up as necessary</a:t>
            </a:r>
          </a:p>
        </p:txBody>
      </p:sp>
      <p:pic>
        <p:nvPicPr>
          <p:cNvPr id="2050" name="Picture 2" descr="THERE IS NO CLOUD, It&amp;#39;s just someone else&amp;#39;s computer&amp;quot; Sticker by ardnaceors  | Redbubble">
            <a:extLst>
              <a:ext uri="{FF2B5EF4-FFF2-40B4-BE49-F238E27FC236}">
                <a16:creationId xmlns:a16="http://schemas.microsoft.com/office/drawing/2014/main" id="{361012EB-F352-7B49-B5C5-25C54B500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4" r="1" b="1"/>
          <a:stretch/>
        </p:blipFill>
        <p:spPr bwMode="auto"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1020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38A2-F15E-2045-8149-483B95D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4F412-D986-9D41-BC82-973C6A32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Image: A self contained, static file that includes runnable code</a:t>
            </a:r>
          </a:p>
          <a:p>
            <a:pPr lvl="1"/>
            <a:r>
              <a:rPr lang="en-US" dirty="0"/>
              <a:t>Act as a set of instructions on how to build a container</a:t>
            </a:r>
          </a:p>
          <a:p>
            <a:pPr lvl="1"/>
            <a:r>
              <a:rPr lang="en-US" dirty="0"/>
              <a:t>Typically built in a series of layers</a:t>
            </a:r>
          </a:p>
          <a:p>
            <a:r>
              <a:rPr lang="en-US" dirty="0"/>
              <a:t>Container: A running instance of an image</a:t>
            </a:r>
          </a:p>
        </p:txBody>
      </p:sp>
    </p:spTree>
    <p:extLst>
      <p:ext uri="{BB962C8B-B14F-4D97-AF65-F5344CB8AC3E}">
        <p14:creationId xmlns:p14="http://schemas.microsoft.com/office/powerpoint/2010/main" val="152716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9184-5AA2-D247-95D4-6F2CCC5F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6AA1-3A53-6C46-8920-4CA5D9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The most common tool for creating images</a:t>
            </a:r>
          </a:p>
          <a:p>
            <a:r>
              <a:rPr lang="en-US" dirty="0"/>
              <a:t>Most containers that developers create are written with </a:t>
            </a:r>
            <a:r>
              <a:rPr lang="en-US" dirty="0" err="1"/>
              <a:t>Dockerfiles</a:t>
            </a:r>
            <a:r>
              <a:rPr lang="en-US" dirty="0"/>
              <a:t> to define how to build their images</a:t>
            </a:r>
          </a:p>
          <a:p>
            <a:r>
              <a:rPr lang="en-US" dirty="0"/>
              <a:t>Follows the standards set by the Open Container Initiative, so Docker images are largely interchangeable with other image formats</a:t>
            </a:r>
          </a:p>
        </p:txBody>
      </p:sp>
      <p:pic>
        <p:nvPicPr>
          <p:cNvPr id="3074" name="Picture 2" descr="Docker Logos | Docker">
            <a:extLst>
              <a:ext uri="{FF2B5EF4-FFF2-40B4-BE49-F238E27FC236}">
                <a16:creationId xmlns:a16="http://schemas.microsoft.com/office/drawing/2014/main" id="{DA47073E-B56E-BB4B-8035-E149FED1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1" y="2992812"/>
            <a:ext cx="3080048" cy="2633441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32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183</TotalTime>
  <Words>465</Words>
  <Application>Microsoft Macintosh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The Missing Semester of Your CS Education</vt:lpstr>
      <vt:lpstr>Virtualization</vt:lpstr>
      <vt:lpstr>Virtualization: The Downsides</vt:lpstr>
      <vt:lpstr>Containerization</vt:lpstr>
      <vt:lpstr>Containerization: The Downsides</vt:lpstr>
      <vt:lpstr>Containerization vs Virtualization</vt:lpstr>
      <vt:lpstr>Serverless</vt:lpstr>
      <vt:lpstr>Container Terminology</vt:lpstr>
      <vt:lpstr>Docker</vt:lpstr>
      <vt:lpstr>Dockerfile</vt:lpstr>
      <vt:lpstr>Deploying Multiple Containers</vt:lpstr>
      <vt:lpstr>docker-compose</vt:lpstr>
      <vt:lpstr>Kubernetes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E Cleary</dc:creator>
  <cp:lastModifiedBy>Nicholas E Cleary</cp:lastModifiedBy>
  <cp:revision>23</cp:revision>
  <dcterms:created xsi:type="dcterms:W3CDTF">2021-12-22T22:09:28Z</dcterms:created>
  <dcterms:modified xsi:type="dcterms:W3CDTF">2021-12-23T01:12:56Z</dcterms:modified>
</cp:coreProperties>
</file>