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03"/>
  </p:normalViewPr>
  <p:slideViewPr>
    <p:cSldViewPr snapToGrid="0" snapToObjects="1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EE94-291A-5941-97CC-D90BE6456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5D16-7D68-B643-83F6-5EF0DC020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164706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B860-2926-434A-BF75-AA185DD9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4A4B-9634-064B-8A6B-9E9ABFEA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need one?</a:t>
            </a:r>
          </a:p>
          <a:p>
            <a:pPr lvl="1"/>
            <a:r>
              <a:rPr lang="en-US" dirty="0"/>
              <a:t>Can this be a command line only application? A simple API?</a:t>
            </a:r>
          </a:p>
          <a:p>
            <a:r>
              <a:rPr lang="en-US" dirty="0"/>
              <a:t>Is this a web app? A desktop app? A mobile app?</a:t>
            </a:r>
          </a:p>
          <a:p>
            <a:r>
              <a:rPr lang="en-US" dirty="0"/>
              <a:t>Web pages to be rendered server side or client side?</a:t>
            </a:r>
          </a:p>
          <a:p>
            <a:pPr lvl="1"/>
            <a:r>
              <a:rPr lang="en-US" dirty="0"/>
              <a:t>Monoliths tend to have server side rendered webpages</a:t>
            </a:r>
          </a:p>
          <a:p>
            <a:pPr lvl="1"/>
            <a:r>
              <a:rPr lang="en-US" dirty="0"/>
              <a:t>Microservices almost always have a client rendered web page, as they need to pull content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422143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B1A4-BAA7-034D-BBE1-0F438938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User Interface Frameworks– Desktop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DADB-2B2F-9A4B-A892-E389C141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dependent on what language you are using to write the client app</a:t>
            </a:r>
          </a:p>
          <a:p>
            <a:pPr lvl="1"/>
            <a:r>
              <a:rPr lang="en-US" dirty="0"/>
              <a:t>Java: JavaFX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/>
              <a:t>JavaScript: Electron</a:t>
            </a:r>
          </a:p>
          <a:p>
            <a:r>
              <a:rPr lang="en-US" dirty="0"/>
              <a:t>Often make API requests to backend services, similar to a Webapp Frontend</a:t>
            </a:r>
          </a:p>
        </p:txBody>
      </p:sp>
    </p:spTree>
    <p:extLst>
      <p:ext uri="{BB962C8B-B14F-4D97-AF65-F5344CB8AC3E}">
        <p14:creationId xmlns:p14="http://schemas.microsoft.com/office/powerpoint/2010/main" val="260691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292C-825F-8D4A-A27E-F55B5A61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User Interfaces Frameworks - Webapps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02882E5-FA77-2F46-934E-CD4EE827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958" y="2603500"/>
            <a:ext cx="1877421" cy="1628663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635D4B8-8F2B-A144-BC6D-97D6CBC8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669" y="4391136"/>
            <a:ext cx="2301998" cy="1628663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DEAF6E1-62A5-4A47-9C8E-27731481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008" y="3115448"/>
            <a:ext cx="2392403" cy="2392403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9FDE-BDF7-4C48-B65C-4D3C8D5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726" y="2603500"/>
            <a:ext cx="4647207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React: ”The standard”</a:t>
            </a:r>
          </a:p>
          <a:p>
            <a:r>
              <a:rPr lang="en-US" dirty="0"/>
              <a:t>Angular: Often considered second best, a lot of boilerplate</a:t>
            </a:r>
          </a:p>
          <a:p>
            <a:r>
              <a:rPr lang="en-US" dirty="0"/>
              <a:t>Vue: An easy to learn open-source framework</a:t>
            </a:r>
          </a:p>
        </p:txBody>
      </p:sp>
    </p:spTree>
    <p:extLst>
      <p:ext uri="{BB962C8B-B14F-4D97-AF65-F5344CB8AC3E}">
        <p14:creationId xmlns:p14="http://schemas.microsoft.com/office/powerpoint/2010/main" val="265355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31875B-140C-4E41-9707-752C2479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Data Storage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2F9D-99DA-4E4B-8466-79A96F02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Almost any application needs some form of persistent storage</a:t>
            </a:r>
          </a:p>
          <a:p>
            <a:r>
              <a:rPr lang="en-US">
                <a:solidFill>
                  <a:schemeClr val="tx1"/>
                </a:solidFill>
              </a:rPr>
              <a:t>A variety of ways to store this data are available</a:t>
            </a:r>
          </a:p>
          <a:p>
            <a:r>
              <a:rPr lang="en-US">
                <a:solidFill>
                  <a:schemeClr val="tx1"/>
                </a:solidFill>
              </a:rPr>
              <a:t>Any form of authentication requires persistent storage to store user information</a:t>
            </a:r>
          </a:p>
          <a:p>
            <a:r>
              <a:rPr lang="en-US">
                <a:solidFill>
                  <a:schemeClr val="tx1"/>
                </a:solidFill>
              </a:rPr>
              <a:t>Data required between runs of the application require persistent storage—typically some form of a database</a:t>
            </a:r>
          </a:p>
        </p:txBody>
      </p:sp>
    </p:spTree>
    <p:extLst>
      <p:ext uri="{BB962C8B-B14F-4D97-AF65-F5344CB8AC3E}">
        <p14:creationId xmlns:p14="http://schemas.microsoft.com/office/powerpoint/2010/main" val="323900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2253-CE6D-224D-BA2C-60330899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8FBBCB15-8885-4F5A-9065-4A583FB9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SQL: Good for structured, predictable data</a:t>
            </a:r>
          </a:p>
          <a:p>
            <a:r>
              <a:rPr lang="en-US" sz="1600" dirty="0"/>
              <a:t>NoSQL: Good for unpredictable data, typically data is stored in a JSON-like format</a:t>
            </a:r>
          </a:p>
        </p:txBody>
      </p:sp>
      <p:pic>
        <p:nvPicPr>
          <p:cNvPr id="4098" name="Picture 2" descr="Mongodb Logo 01 - Illustration PNG Image | Transparent PNG Free Download on  SeekPNG">
            <a:extLst>
              <a:ext uri="{FF2B5EF4-FFF2-40B4-BE49-F238E27FC236}">
                <a16:creationId xmlns:a16="http://schemas.microsoft.com/office/drawing/2014/main" id="{0BB9898E-2A67-CC4D-8F26-CE0B4C798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-2" b="7424"/>
          <a:stretch/>
        </p:blipFill>
        <p:spPr bwMode="auto">
          <a:xfrm>
            <a:off x="8669061" y="2778067"/>
            <a:ext cx="299753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9A49ACC-691C-834C-9CD6-A25976719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752"/>
          <a:stretch/>
        </p:blipFill>
        <p:spPr bwMode="auto">
          <a:xfrm>
            <a:off x="5071716" y="2778068"/>
            <a:ext cx="299753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8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BC793-FA17-9C45-B4E7-283150A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Diagrams</a:t>
            </a:r>
          </a:p>
        </p:txBody>
      </p:sp>
      <p:pic>
        <p:nvPicPr>
          <p:cNvPr id="5122" name="Picture 2" descr="Little SQL Server Tricks: How to Fix “Database Diagram Support Objects  Cannot Be Installed” – Improve &amp;amp; Repeat">
            <a:extLst>
              <a:ext uri="{FF2B5EF4-FFF2-40B4-BE49-F238E27FC236}">
                <a16:creationId xmlns:a16="http://schemas.microsoft.com/office/drawing/2014/main" id="{A3E5515D-8E6F-0144-BDFB-367E40AA3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r="7781" b="2"/>
          <a:stretch/>
        </p:blipFill>
        <p:spPr bwMode="auto"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DA54-6075-3147-BBFC-37F0F3F2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necessity when using a SQL database</a:t>
            </a:r>
          </a:p>
          <a:p>
            <a:r>
              <a:rPr lang="en-US">
                <a:solidFill>
                  <a:srgbClr val="FFFFFF"/>
                </a:solidFill>
              </a:rPr>
              <a:t>Any structured data storage requires an understanding in advance how the data will be stored</a:t>
            </a:r>
          </a:p>
          <a:p>
            <a:r>
              <a:rPr lang="en-US">
                <a:solidFill>
                  <a:srgbClr val="FFFFFF"/>
                </a:solidFill>
              </a:rPr>
              <a:t>Relationships between the different data pieces must be understood in order to properly design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29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6C78-DD88-F14D-AA07-78887BFE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BD4E-BAF8-F744-8903-43F6B2B1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Web-requests, by their nature, should only be open for a short period of time</a:t>
            </a:r>
          </a:p>
          <a:p>
            <a:r>
              <a:rPr lang="en-US" dirty="0"/>
              <a:t>Often, requests take more than a few seconds to execute:</a:t>
            </a:r>
          </a:p>
          <a:p>
            <a:pPr lvl="1"/>
            <a:r>
              <a:rPr lang="en-US" dirty="0"/>
              <a:t>Report processing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These request should not be processed within the web request—often a request will time out before these processes can complete</a:t>
            </a:r>
          </a:p>
        </p:txBody>
      </p:sp>
    </p:spTree>
    <p:extLst>
      <p:ext uri="{BB962C8B-B14F-4D97-AF65-F5344CB8AC3E}">
        <p14:creationId xmlns:p14="http://schemas.microsoft.com/office/powerpoint/2010/main" val="40648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7147-D84C-A34C-8B30-6EA20F27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375D-EC05-E245-BCA1-9FD1C07B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tasks should be run in another process by another thread</a:t>
            </a:r>
          </a:p>
          <a:p>
            <a:r>
              <a:rPr lang="en-US" dirty="0"/>
              <a:t>Often, the web request will put the parameters for this long running task in a queue, and it will be picked up and executed by a worker process when a worker is available</a:t>
            </a:r>
          </a:p>
          <a:p>
            <a:r>
              <a:rPr lang="en-US" dirty="0"/>
              <a:t>This is a typical producer-consumer process flow</a:t>
            </a:r>
          </a:p>
        </p:txBody>
      </p:sp>
    </p:spTree>
    <p:extLst>
      <p:ext uri="{BB962C8B-B14F-4D97-AF65-F5344CB8AC3E}">
        <p14:creationId xmlns:p14="http://schemas.microsoft.com/office/powerpoint/2010/main" val="126226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50C9-B13B-4242-A854-08DE0111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260B-FE90-BE4A-8770-D8A32468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always vital to document all systems, both from an end user-perspective, as well as a development perspective</a:t>
            </a:r>
          </a:p>
          <a:p>
            <a:r>
              <a:rPr lang="en-US" dirty="0"/>
              <a:t>Often the developers who initially write the code and design the application are not the same as those who will maintain it years later</a:t>
            </a:r>
          </a:p>
          <a:p>
            <a:r>
              <a:rPr lang="en-US" dirty="0"/>
              <a:t>Make life simple for yourself in the future—and whoever else maintains the code</a:t>
            </a:r>
          </a:p>
          <a:p>
            <a:r>
              <a:rPr lang="en-US" dirty="0"/>
              <a:t>Architecture documents, comments to the code, and written documents are all helpful for </a:t>
            </a:r>
            <a:r>
              <a:rPr lang="en-US"/>
              <a:t>future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7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ABF2-358B-174A-B0E4-D0B39469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2CD9-AE58-A141-9AFA-ABDF176C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dullest step—but the most important</a:t>
            </a:r>
          </a:p>
          <a:p>
            <a:r>
              <a:rPr lang="en-US" dirty="0"/>
              <a:t>An application without a plan is just a mess</a:t>
            </a:r>
          </a:p>
          <a:p>
            <a:r>
              <a:rPr lang="en-US" dirty="0"/>
              <a:t>While any plan will change, it important to have a general set of guidance as to how to build the pieces</a:t>
            </a:r>
          </a:p>
          <a:p>
            <a:r>
              <a:rPr lang="en-US" dirty="0"/>
              <a:t>Causes you to think about the potential problems within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4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0155-A907-5546-9A19-D262F9A9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F9CC-15BF-6345-BF3A-A17A4E20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developing an application, or creating an architecture, it is important to understand the requirements</a:t>
            </a:r>
          </a:p>
          <a:p>
            <a:r>
              <a:rPr lang="en-US" dirty="0"/>
              <a:t>Interview business users, and understand everything they need</a:t>
            </a:r>
          </a:p>
          <a:p>
            <a:r>
              <a:rPr lang="en-US" dirty="0"/>
              <a:t>Develop a list of everything the application needs to be able to do, and how it needs to be able to do it</a:t>
            </a:r>
          </a:p>
        </p:txBody>
      </p:sp>
    </p:spTree>
    <p:extLst>
      <p:ext uri="{BB962C8B-B14F-4D97-AF65-F5344CB8AC3E}">
        <p14:creationId xmlns:p14="http://schemas.microsoft.com/office/powerpoint/2010/main" val="23104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FBBF-2B01-1349-9D9C-F288A9E4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1DED-0D2A-3541-8D77-BB07022C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functionality that the application needs to perform</a:t>
            </a:r>
          </a:p>
          <a:p>
            <a:r>
              <a:rPr lang="en-US" dirty="0"/>
              <a:t>A “verb” that the application must perform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Application must be able to accept invoices</a:t>
            </a:r>
          </a:p>
          <a:p>
            <a:pPr lvl="1"/>
            <a:r>
              <a:rPr lang="en-US" dirty="0"/>
              <a:t>Application must be able to generate sales reports</a:t>
            </a:r>
          </a:p>
          <a:p>
            <a:pPr lvl="1"/>
            <a:r>
              <a:rPr lang="en-US" dirty="0"/>
              <a:t>Users should be able to enter sales data into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1086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1052-4EDA-AA44-87BF-0B07FF6C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8444-78AB-BF4D-8819-3BE765C9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of “how” an application should be able to execute the the functional requirements</a:t>
            </a:r>
          </a:p>
          <a:p>
            <a:r>
              <a:rPr lang="en-US" dirty="0"/>
              <a:t>Describes how the application works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Performance requirements</a:t>
            </a:r>
          </a:p>
          <a:p>
            <a:pPr lvl="1"/>
            <a:r>
              <a:rPr lang="en-US" dirty="0"/>
              <a:t>Stress-testing requirements</a:t>
            </a:r>
          </a:p>
          <a:p>
            <a:pPr lvl="1"/>
            <a:r>
              <a:rPr lang="en-US" dirty="0"/>
              <a:t>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723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E201-0655-BE45-82AD-DE120579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1462-744C-4B4B-9687-982D5999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Monolithic Architecture:</a:t>
            </a:r>
          </a:p>
          <a:p>
            <a:pPr lvl="1"/>
            <a:r>
              <a:rPr lang="en-US" dirty="0"/>
              <a:t>A single application handles all the business logic</a:t>
            </a:r>
          </a:p>
          <a:p>
            <a:pPr lvl="1"/>
            <a:r>
              <a:rPr lang="en-US" dirty="0"/>
              <a:t>All functionality for the application is one service, thus scaling the application has implications for the entire app</a:t>
            </a:r>
          </a:p>
          <a:p>
            <a:pPr lvl="1"/>
            <a:r>
              <a:rPr lang="en-US" dirty="0"/>
              <a:t>Any change to the application to the requires a complete rerelease of the application</a:t>
            </a:r>
          </a:p>
          <a:p>
            <a:pPr lvl="1"/>
            <a:r>
              <a:rPr lang="en-US" dirty="0"/>
              <a:t>Typically, these monolithic applications are updated a few times a year</a:t>
            </a:r>
          </a:p>
        </p:txBody>
      </p:sp>
    </p:spTree>
    <p:extLst>
      <p:ext uri="{BB962C8B-B14F-4D97-AF65-F5344CB8AC3E}">
        <p14:creationId xmlns:p14="http://schemas.microsoft.com/office/powerpoint/2010/main" val="26255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05EC-4806-5947-8C9F-DAE2FD89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F2F3-6D70-3C4F-BC55-69127814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 Architecture:</a:t>
            </a:r>
          </a:p>
          <a:p>
            <a:pPr lvl="1"/>
            <a:r>
              <a:rPr lang="en-US" dirty="0"/>
              <a:t>A series of smaller, more focused services are deployed</a:t>
            </a:r>
          </a:p>
          <a:p>
            <a:pPr lvl="1"/>
            <a:r>
              <a:rPr lang="en-US" dirty="0"/>
              <a:t>Each service handles a single piece of the business functionality</a:t>
            </a:r>
          </a:p>
          <a:p>
            <a:pPr lvl="1"/>
            <a:r>
              <a:rPr lang="en-US" dirty="0"/>
              <a:t>Each service can be up upgraded and scaled independently of the other services</a:t>
            </a:r>
          </a:p>
          <a:p>
            <a:pPr lvl="1"/>
            <a:r>
              <a:rPr lang="en-US" dirty="0"/>
              <a:t>Typically found in conjunction with containers, and a cornerstone of the DevOps philosophy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9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0E3B-5FA5-A64E-B258-06972C6B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923" y="1113062"/>
            <a:ext cx="4400148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Monolith vs Microservice</a:t>
            </a:r>
          </a:p>
        </p:txBody>
      </p:sp>
      <p:pic>
        <p:nvPicPr>
          <p:cNvPr id="1026" name="Picture 2" descr="Introduction to Monolithic Architecture and MicroServices Architecture | by  Siraj ul Haq | KoderLabs | Medium">
            <a:extLst>
              <a:ext uri="{FF2B5EF4-FFF2-40B4-BE49-F238E27FC236}">
                <a16:creationId xmlns:a16="http://schemas.microsoft.com/office/drawing/2014/main" id="{7D900898-9772-BD4F-9790-4CB4E98304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7748" y="1113063"/>
            <a:ext cx="5274937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7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B0EB-3C3C-204B-95D9-99981B67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Architecture Diagrams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50BA208-5E68-984D-A5B8-7D6793E3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774761"/>
            <a:ext cx="9369041" cy="34197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8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761</Words>
  <Application>Microsoft Macintosh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The Missing Semester of Your CS Education</vt:lpstr>
      <vt:lpstr>Planning Your Application</vt:lpstr>
      <vt:lpstr>Application Requirements</vt:lpstr>
      <vt:lpstr>Functional Requirements</vt:lpstr>
      <vt:lpstr>Non-Functional Requirements</vt:lpstr>
      <vt:lpstr>Common Application Architectures</vt:lpstr>
      <vt:lpstr>Common Application Architectures</vt:lpstr>
      <vt:lpstr>Monolith vs Microservice</vt:lpstr>
      <vt:lpstr>Architecture Diagrams</vt:lpstr>
      <vt:lpstr>User Interface</vt:lpstr>
      <vt:lpstr>User Interface Frameworks– Desktop Apps</vt:lpstr>
      <vt:lpstr>User Interfaces Frameworks - Webapps</vt:lpstr>
      <vt:lpstr>Data Storage</vt:lpstr>
      <vt:lpstr>SQL vs NoSQL</vt:lpstr>
      <vt:lpstr>Database Diagrams</vt:lpstr>
      <vt:lpstr>Long Running Tasks</vt:lpstr>
      <vt:lpstr>Long Running Tasks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Nicholas E Cleary</cp:lastModifiedBy>
  <cp:revision>47</cp:revision>
  <dcterms:created xsi:type="dcterms:W3CDTF">2021-12-29T23:20:12Z</dcterms:created>
  <dcterms:modified xsi:type="dcterms:W3CDTF">2021-12-30T01:41:21Z</dcterms:modified>
</cp:coreProperties>
</file>